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18"/>
  </p:notesMasterIdLst>
  <p:sldIdLst>
    <p:sldId id="256" r:id="rId3"/>
    <p:sldId id="257" r:id="rId4"/>
    <p:sldId id="258" r:id="rId5"/>
    <p:sldId id="272" r:id="rId6"/>
    <p:sldId id="259" r:id="rId7"/>
    <p:sldId id="260" r:id="rId8"/>
    <p:sldId id="274" r:id="rId9"/>
    <p:sldId id="277" r:id="rId10"/>
    <p:sldId id="261" r:id="rId11"/>
    <p:sldId id="275" r:id="rId12"/>
    <p:sldId id="276" r:id="rId13"/>
    <p:sldId id="297" r:id="rId14"/>
    <p:sldId id="300" r:id="rId15"/>
    <p:sldId id="298" r:id="rId16"/>
    <p:sldId id="29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18DEBC-8232-4665-A74F-BFBB1647B995}" v="13" dt="2024-04-14T09:29:20.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BE9B6-EE32-4F74-813B-F9B8354DF234}" type="datetimeFigureOut">
              <a:rPr lang="cs-CZ" smtClean="0"/>
              <a:t>19.11.2025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C9A08-884F-490D-B4C3-5427704745D4}" type="slidenum">
              <a:rPr lang="cs-CZ" smtClean="0"/>
              <a:t>‹#›</a:t>
            </a:fld>
            <a:endParaRPr lang="cs-CZ"/>
          </a:p>
        </p:txBody>
      </p:sp>
    </p:spTree>
    <p:extLst>
      <p:ext uri="{BB962C8B-B14F-4D97-AF65-F5344CB8AC3E}">
        <p14:creationId xmlns:p14="http://schemas.microsoft.com/office/powerpoint/2010/main" val="209446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https://upload.wikimedia.org/wikipedia/commons/thumb/3/3c/Ethnographic_distribution_in_Cyprus_1960.jpg/1920px-Ethnographic_distribution_in_Cyprus_1960.jpg</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9AA480-B73D-4FE1-8D5B-0E86B36F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90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32FFA9F6-A283-4E17-A5B5-FA082EF8F4C9}" type="datetimeFigureOut">
              <a:rPr lang="cs-CZ" smtClean="0"/>
              <a:t>19.11.2025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602A86-CF7B-484E-BCF0-4313BBB528FB}" type="slidenum">
              <a:rPr lang="cs-CZ" smtClean="0"/>
              <a:t>‹#›</a:t>
            </a:fld>
            <a:endParaRPr lang="cs-CZ"/>
          </a:p>
        </p:txBody>
      </p:sp>
    </p:spTree>
    <p:extLst>
      <p:ext uri="{BB962C8B-B14F-4D97-AF65-F5344CB8AC3E}">
        <p14:creationId xmlns:p14="http://schemas.microsoft.com/office/powerpoint/2010/main" val="4246967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2FFA9F6-A283-4E17-A5B5-FA082EF8F4C9}" type="datetimeFigureOut">
              <a:rPr lang="cs-CZ" smtClean="0"/>
              <a:t>19.11.2025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602A86-CF7B-484E-BCF0-4313BBB528FB}" type="slidenum">
              <a:rPr lang="cs-CZ" smtClean="0"/>
              <a:t>‹#›</a:t>
            </a:fld>
            <a:endParaRPr lang="cs-CZ"/>
          </a:p>
        </p:txBody>
      </p:sp>
    </p:spTree>
    <p:extLst>
      <p:ext uri="{BB962C8B-B14F-4D97-AF65-F5344CB8AC3E}">
        <p14:creationId xmlns:p14="http://schemas.microsoft.com/office/powerpoint/2010/main" val="327986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32FFA9F6-A283-4E17-A5B5-FA082EF8F4C9}" type="datetimeFigureOut">
              <a:rPr lang="cs-CZ" smtClean="0"/>
              <a:t>19.11.2025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602A86-CF7B-484E-BCF0-4313BBB528FB}" type="slidenum">
              <a:rPr lang="cs-CZ" smtClean="0"/>
              <a:t>‹#›</a:t>
            </a:fld>
            <a:endParaRPr lang="cs-CZ"/>
          </a:p>
        </p:txBody>
      </p:sp>
    </p:spTree>
    <p:extLst>
      <p:ext uri="{BB962C8B-B14F-4D97-AF65-F5344CB8AC3E}">
        <p14:creationId xmlns:p14="http://schemas.microsoft.com/office/powerpoint/2010/main" val="2513233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2FFA9F6-A283-4E17-A5B5-FA082EF8F4C9}" type="datetimeFigureOut">
              <a:rPr lang="cs-CZ" smtClean="0"/>
              <a:t>19.11.2025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2602A86-CF7B-484E-BCF0-4313BBB528FB}" type="slidenum">
              <a:rPr lang="cs-CZ" smtClean="0"/>
              <a:t>‹#›</a:t>
            </a:fld>
            <a:endParaRPr lang="cs-CZ"/>
          </a:p>
        </p:txBody>
      </p:sp>
    </p:spTree>
    <p:extLst>
      <p:ext uri="{BB962C8B-B14F-4D97-AF65-F5344CB8AC3E}">
        <p14:creationId xmlns:p14="http://schemas.microsoft.com/office/powerpoint/2010/main" val="417404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2FFA9F6-A283-4E17-A5B5-FA082EF8F4C9}" type="datetimeFigureOut">
              <a:rPr lang="cs-CZ" smtClean="0"/>
              <a:t>19.11.2025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2602A86-CF7B-484E-BCF0-4313BBB528FB}" type="slidenum">
              <a:rPr lang="cs-CZ" smtClean="0"/>
              <a:t>‹#›</a:t>
            </a:fld>
            <a:endParaRPr lang="cs-CZ"/>
          </a:p>
        </p:txBody>
      </p:sp>
    </p:spTree>
    <p:extLst>
      <p:ext uri="{BB962C8B-B14F-4D97-AF65-F5344CB8AC3E}">
        <p14:creationId xmlns:p14="http://schemas.microsoft.com/office/powerpoint/2010/main" val="2358518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2FFA9F6-A283-4E17-A5B5-FA082EF8F4C9}" type="datetimeFigureOut">
              <a:rPr lang="cs-CZ" smtClean="0"/>
              <a:t>19.11.2025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2602A86-CF7B-484E-BCF0-4313BBB528FB}" type="slidenum">
              <a:rPr lang="cs-CZ" smtClean="0"/>
              <a:t>‹#›</a:t>
            </a:fld>
            <a:endParaRPr lang="cs-CZ"/>
          </a:p>
        </p:txBody>
      </p:sp>
    </p:spTree>
    <p:extLst>
      <p:ext uri="{BB962C8B-B14F-4D97-AF65-F5344CB8AC3E}">
        <p14:creationId xmlns:p14="http://schemas.microsoft.com/office/powerpoint/2010/main" val="409056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FA9F6-A283-4E17-A5B5-FA082EF8F4C9}" type="datetimeFigureOut">
              <a:rPr lang="cs-CZ" smtClean="0"/>
              <a:t>19.11.2025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2602A86-CF7B-484E-BCF0-4313BBB528FB}" type="slidenum">
              <a:rPr lang="cs-CZ" smtClean="0"/>
              <a:t>‹#›</a:t>
            </a:fld>
            <a:endParaRPr lang="cs-CZ"/>
          </a:p>
        </p:txBody>
      </p:sp>
    </p:spTree>
    <p:extLst>
      <p:ext uri="{BB962C8B-B14F-4D97-AF65-F5344CB8AC3E}">
        <p14:creationId xmlns:p14="http://schemas.microsoft.com/office/powerpoint/2010/main" val="1558314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32FFA9F6-A283-4E17-A5B5-FA082EF8F4C9}" type="datetimeFigureOut">
              <a:rPr lang="cs-CZ" smtClean="0"/>
              <a:t>19.11.2025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2602A86-CF7B-484E-BCF0-4313BBB528FB}" type="slidenum">
              <a:rPr lang="cs-CZ" smtClean="0"/>
              <a:t>‹#›</a:t>
            </a:fld>
            <a:endParaRPr lang="cs-CZ"/>
          </a:p>
        </p:txBody>
      </p:sp>
    </p:spTree>
    <p:extLst>
      <p:ext uri="{BB962C8B-B14F-4D97-AF65-F5344CB8AC3E}">
        <p14:creationId xmlns:p14="http://schemas.microsoft.com/office/powerpoint/2010/main" val="194155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32FFA9F6-A283-4E17-A5B5-FA082EF8F4C9}" type="datetimeFigureOut">
              <a:rPr lang="cs-CZ" smtClean="0"/>
              <a:t>19.11.2025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2602A86-CF7B-484E-BCF0-4313BBB528FB}" type="slidenum">
              <a:rPr lang="cs-CZ" smtClean="0"/>
              <a:t>‹#›</a:t>
            </a:fld>
            <a:endParaRPr lang="cs-CZ"/>
          </a:p>
        </p:txBody>
      </p:sp>
    </p:spTree>
    <p:extLst>
      <p:ext uri="{BB962C8B-B14F-4D97-AF65-F5344CB8AC3E}">
        <p14:creationId xmlns:p14="http://schemas.microsoft.com/office/powerpoint/2010/main" val="126467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32FFA9F6-A283-4E17-A5B5-FA082EF8F4C9}" type="datetimeFigureOut">
              <a:rPr lang="cs-CZ" smtClean="0"/>
              <a:t>19.11.2025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602A86-CF7B-484E-BCF0-4313BBB528FB}" type="slidenum">
              <a:rPr lang="cs-CZ" smtClean="0"/>
              <a:t>‹#›</a:t>
            </a:fld>
            <a:endParaRPr lang="cs-CZ"/>
          </a:p>
        </p:txBody>
      </p:sp>
    </p:spTree>
    <p:extLst>
      <p:ext uri="{BB962C8B-B14F-4D97-AF65-F5344CB8AC3E}">
        <p14:creationId xmlns:p14="http://schemas.microsoft.com/office/powerpoint/2010/main" val="3052569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32FFA9F6-A283-4E17-A5B5-FA082EF8F4C9}" type="datetimeFigureOut">
              <a:rPr lang="cs-CZ" smtClean="0"/>
              <a:t>19.11.2025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602A86-CF7B-484E-BCF0-4313BBB528FB}" type="slidenum">
              <a:rPr lang="cs-CZ" smtClean="0"/>
              <a:t>‹#›</a:t>
            </a:fld>
            <a:endParaRPr lang="cs-CZ"/>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45038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32FFA9F6-A283-4E17-A5B5-FA082EF8F4C9}" type="datetimeFigureOut">
              <a:rPr lang="cs-CZ" smtClean="0"/>
              <a:t>19.11.2025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602A86-CF7B-484E-BCF0-4313BBB528FB}" type="slidenum">
              <a:rPr lang="cs-CZ" smtClean="0"/>
              <a:t>‹#›</a:t>
            </a:fld>
            <a:endParaRPr lang="cs-CZ"/>
          </a:p>
        </p:txBody>
      </p:sp>
    </p:spTree>
    <p:extLst>
      <p:ext uri="{BB962C8B-B14F-4D97-AF65-F5344CB8AC3E}">
        <p14:creationId xmlns:p14="http://schemas.microsoft.com/office/powerpoint/2010/main" val="40284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32FFA9F6-A283-4E17-A5B5-FA082EF8F4C9}" type="datetimeFigureOut">
              <a:rPr lang="cs-CZ" smtClean="0"/>
              <a:t>19.11.2025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602A86-CF7B-484E-BCF0-4313BBB528FB}" type="slidenum">
              <a:rPr lang="cs-CZ" smtClean="0"/>
              <a:t>‹#›</a:t>
            </a:fld>
            <a:endParaRPr lang="cs-CZ"/>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2553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32FFA9F6-A283-4E17-A5B5-FA082EF8F4C9}" type="datetimeFigureOut">
              <a:rPr lang="cs-CZ" smtClean="0"/>
              <a:t>19.11.2025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602A86-CF7B-484E-BCF0-4313BBB528FB}" type="slidenum">
              <a:rPr lang="cs-CZ" smtClean="0"/>
              <a:t>‹#›</a:t>
            </a:fld>
            <a:endParaRPr lang="cs-CZ"/>
          </a:p>
        </p:txBody>
      </p:sp>
    </p:spTree>
    <p:extLst>
      <p:ext uri="{BB962C8B-B14F-4D97-AF65-F5344CB8AC3E}">
        <p14:creationId xmlns:p14="http://schemas.microsoft.com/office/powerpoint/2010/main" val="3427301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2FFA9F6-A283-4E17-A5B5-FA082EF8F4C9}" type="datetimeFigureOut">
              <a:rPr lang="cs-CZ" smtClean="0"/>
              <a:t>19.11.2025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602A86-CF7B-484E-BCF0-4313BBB528FB}" type="slidenum">
              <a:rPr lang="cs-CZ" smtClean="0"/>
              <a:t>‹#›</a:t>
            </a:fld>
            <a:endParaRPr lang="cs-CZ"/>
          </a:p>
        </p:txBody>
      </p:sp>
    </p:spTree>
    <p:extLst>
      <p:ext uri="{BB962C8B-B14F-4D97-AF65-F5344CB8AC3E}">
        <p14:creationId xmlns:p14="http://schemas.microsoft.com/office/powerpoint/2010/main" val="1320099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2FFA9F6-A283-4E17-A5B5-FA082EF8F4C9}" type="datetimeFigureOut">
              <a:rPr lang="cs-CZ" smtClean="0"/>
              <a:t>19.11.2025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2602A86-CF7B-484E-BCF0-4313BBB528FB}" type="slidenum">
              <a:rPr lang="cs-CZ" smtClean="0"/>
              <a:t>‹#›</a:t>
            </a:fld>
            <a:endParaRPr lang="cs-CZ"/>
          </a:p>
        </p:txBody>
      </p:sp>
    </p:spTree>
    <p:extLst>
      <p:ext uri="{BB962C8B-B14F-4D97-AF65-F5344CB8AC3E}">
        <p14:creationId xmlns:p14="http://schemas.microsoft.com/office/powerpoint/2010/main" val="235294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dirty="0"/>
              <a:t>11/19/2025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447191" y="2824269"/>
            <a:ext cx="4645152" cy="264445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412362" y="2821491"/>
            <a:ext cx="4645152" cy="263737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11/19/2025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11/19/2025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11/19/2025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FFA9F6-A283-4E17-A5B5-FA082EF8F4C9}" type="datetimeFigureOut">
              <a:rPr lang="cs-CZ" smtClean="0"/>
              <a:t>19.11.2025</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2602A86-CF7B-484E-BCF0-4313BBB528FB}" type="slidenum">
              <a:rPr lang="cs-CZ" smtClean="0"/>
              <a:t>‹#›</a:t>
            </a:fld>
            <a:endParaRPr lang="cs-CZ"/>
          </a:p>
        </p:txBody>
      </p:sp>
    </p:spTree>
    <p:extLst>
      <p:ext uri="{BB962C8B-B14F-4D97-AF65-F5344CB8AC3E}">
        <p14:creationId xmlns:p14="http://schemas.microsoft.com/office/powerpoint/2010/main" val="2744162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Nadpis 1">
            <a:extLst>
              <a:ext uri="{FF2B5EF4-FFF2-40B4-BE49-F238E27FC236}">
                <a16:creationId xmlns:a16="http://schemas.microsoft.com/office/drawing/2014/main" id="{DED7CFFA-8B91-1A91-137E-7F42017A9003}"/>
              </a:ext>
            </a:extLst>
          </p:cNvPr>
          <p:cNvSpPr>
            <a:spLocks noGrp="1"/>
          </p:cNvSpPr>
          <p:nvPr>
            <p:ph type="ctrTitle"/>
          </p:nvPr>
        </p:nvSpPr>
        <p:spPr>
          <a:xfrm>
            <a:off x="659301" y="1474969"/>
            <a:ext cx="2823919" cy="1868760"/>
          </a:xfrm>
        </p:spPr>
        <p:txBody>
          <a:bodyPr>
            <a:normAutofit/>
          </a:bodyPr>
          <a:lstStyle/>
          <a:p>
            <a:r>
              <a:rPr lang="cs-CZ" sz="2500"/>
              <a:t>Kypr: Evropská nebo asijská země?</a:t>
            </a:r>
            <a:br>
              <a:rPr lang="cs-CZ" sz="2500"/>
            </a:br>
            <a:endParaRPr lang="cs-CZ" sz="2500"/>
          </a:p>
        </p:txBody>
      </p:sp>
      <p:sp>
        <p:nvSpPr>
          <p:cNvPr id="3" name="Podnadpis 2">
            <a:extLst>
              <a:ext uri="{FF2B5EF4-FFF2-40B4-BE49-F238E27FC236}">
                <a16:creationId xmlns:a16="http://schemas.microsoft.com/office/drawing/2014/main" id="{25EB3AFC-9B12-EE30-5436-4F7511061F06}"/>
              </a:ext>
            </a:extLst>
          </p:cNvPr>
          <p:cNvSpPr>
            <a:spLocks noGrp="1"/>
          </p:cNvSpPr>
          <p:nvPr>
            <p:ph type="subTitle" idx="1"/>
          </p:nvPr>
        </p:nvSpPr>
        <p:spPr>
          <a:xfrm>
            <a:off x="659302" y="3531204"/>
            <a:ext cx="2823919" cy="1610643"/>
          </a:xfrm>
        </p:spPr>
        <p:txBody>
          <a:bodyPr>
            <a:normAutofit/>
          </a:bodyPr>
          <a:lstStyle/>
          <a:p>
            <a:r>
              <a:rPr lang="cs-CZ" sz="1600" dirty="0"/>
              <a:t>Konstantinos Tsivos, </a:t>
            </a:r>
            <a:r>
              <a:rPr lang="cs-CZ" sz="1600" dirty="0" err="1"/>
              <a:t>úřls</a:t>
            </a:r>
            <a:endParaRPr lang="cs-CZ" sz="1600" dirty="0"/>
          </a:p>
        </p:txBody>
      </p:sp>
      <p:cxnSp>
        <p:nvCxnSpPr>
          <p:cNvPr id="1052" name="Straight Connector 1051">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54" name="Group 1053">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1055" name="Rectangle 1054">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Rectangle 1055">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6" name="Picture 2" descr="Kypr – Wikipedie">
            <a:extLst>
              <a:ext uri="{FF2B5EF4-FFF2-40B4-BE49-F238E27FC236}">
                <a16:creationId xmlns:a16="http://schemas.microsoft.com/office/drawing/2014/main" id="{4ACF1F60-7174-552C-B25E-C89501A1D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530"/>
          <a:stretch>
            <a:fillRect/>
          </a:stretch>
        </p:blipFill>
        <p:spPr bwMode="auto">
          <a:xfrm>
            <a:off x="4618374" y="1116345"/>
            <a:ext cx="6282919" cy="386617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1057">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60" name="Straight Connector 1059">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678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536734" y="609600"/>
            <a:ext cx="3737268" cy="1320800"/>
          </a:xfrm>
        </p:spPr>
        <p:txBody>
          <a:bodyPr>
            <a:normAutofit/>
          </a:bodyPr>
          <a:lstStyle/>
          <a:p>
            <a:r>
              <a:rPr lang="cs-CZ" dirty="0"/>
              <a:t>První roky nezávislosti</a:t>
            </a:r>
          </a:p>
        </p:txBody>
      </p:sp>
      <p:sp>
        <p:nvSpPr>
          <p:cNvPr id="3" name="Zástupný symbol pro obsah 2"/>
          <p:cNvSpPr>
            <a:spLocks noGrp="1"/>
          </p:cNvSpPr>
          <p:nvPr>
            <p:ph idx="1"/>
          </p:nvPr>
        </p:nvSpPr>
        <p:spPr>
          <a:xfrm>
            <a:off x="5209563" y="2160589"/>
            <a:ext cx="4064439" cy="3880773"/>
          </a:xfrm>
        </p:spPr>
        <p:txBody>
          <a:bodyPr>
            <a:normAutofit/>
          </a:bodyPr>
          <a:lstStyle/>
          <a:p>
            <a:pPr>
              <a:lnSpc>
                <a:spcPct val="90000"/>
              </a:lnSpc>
            </a:pPr>
            <a:r>
              <a:rPr lang="cs-CZ" sz="1500" dirty="0"/>
              <a:t>1960 osamostatnění.</a:t>
            </a:r>
          </a:p>
          <a:p>
            <a:pPr>
              <a:lnSpc>
                <a:spcPct val="90000"/>
              </a:lnSpc>
            </a:pPr>
            <a:r>
              <a:rPr lang="cs-CZ" sz="1500" dirty="0"/>
              <a:t>Strategicky důležitý ve studené válce – pro blízký východ, britské základny.</a:t>
            </a:r>
          </a:p>
          <a:p>
            <a:pPr>
              <a:lnSpc>
                <a:spcPct val="90000"/>
              </a:lnSpc>
            </a:pPr>
            <a:r>
              <a:rPr lang="cs-CZ" sz="1500" dirty="0"/>
              <a:t>Nová ústava – kritizována Řeky.</a:t>
            </a:r>
          </a:p>
          <a:p>
            <a:pPr>
              <a:lnSpc>
                <a:spcPct val="90000"/>
              </a:lnSpc>
            </a:pPr>
            <a:r>
              <a:rPr lang="cs-CZ" sz="1500" dirty="0"/>
              <a:t>Garance nezávislosti – Řecko, Turecko, Velká Británie.</a:t>
            </a:r>
          </a:p>
          <a:p>
            <a:pPr>
              <a:lnSpc>
                <a:spcPct val="90000"/>
              </a:lnSpc>
            </a:pPr>
            <a:r>
              <a:rPr lang="cs-CZ" sz="1500" dirty="0"/>
              <a:t>Řekové – připojení k Řecku X Turci – oddělení obou etnik, federace, nezávislost.</a:t>
            </a:r>
          </a:p>
          <a:p>
            <a:pPr>
              <a:lnSpc>
                <a:spcPct val="90000"/>
              </a:lnSpc>
            </a:pPr>
            <a:r>
              <a:rPr lang="cs-CZ" sz="1500" dirty="0"/>
              <a:t>Válka na ostrově 1963-64 =&gt; jednotky OSN.</a:t>
            </a:r>
          </a:p>
          <a:p>
            <a:pPr>
              <a:lnSpc>
                <a:spcPct val="90000"/>
              </a:lnSpc>
            </a:pPr>
            <a:r>
              <a:rPr lang="cs-CZ" sz="1500" dirty="0"/>
              <a:t>1967-1974: </a:t>
            </a:r>
            <a:r>
              <a:rPr lang="cs-CZ" sz="1500" dirty="0" err="1"/>
              <a:t>Makarios</a:t>
            </a:r>
            <a:r>
              <a:rPr lang="cs-CZ" sz="1500" dirty="0"/>
              <a:t> a řecká diktatura.</a:t>
            </a:r>
          </a:p>
          <a:p>
            <a:pPr>
              <a:lnSpc>
                <a:spcPct val="90000"/>
              </a:lnSpc>
            </a:pPr>
            <a:endParaRPr lang="cs-CZ" sz="1500" dirty="0"/>
          </a:p>
          <a:p>
            <a:pPr>
              <a:lnSpc>
                <a:spcPct val="90000"/>
              </a:lnSpc>
            </a:pPr>
            <a:endParaRPr lang="cs-CZ" sz="1500" dirty="0"/>
          </a:p>
        </p:txBody>
      </p:sp>
      <p:pic>
        <p:nvPicPr>
          <p:cNvPr id="4" name="Εικόνα 3">
            <a:extLst>
              <a:ext uri="{FF2B5EF4-FFF2-40B4-BE49-F238E27FC236}">
                <a16:creationId xmlns:a16="http://schemas.microsoft.com/office/drawing/2014/main" id="{2E70F139-AA8D-94DD-87C9-6F99BC11D661}"/>
              </a:ext>
            </a:extLst>
          </p:cNvPr>
          <p:cNvPicPr>
            <a:picLocks noChangeAspect="1"/>
          </p:cNvPicPr>
          <p:nvPr/>
        </p:nvPicPr>
        <p:blipFill>
          <a:blip r:embed="rId2"/>
          <a:srcRect b="2276"/>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4" name="Isosceles Triangle 13">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Tree>
    <p:extLst>
      <p:ext uri="{BB962C8B-B14F-4D97-AF65-F5344CB8AC3E}">
        <p14:creationId xmlns:p14="http://schemas.microsoft.com/office/powerpoint/2010/main" val="294963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7" name="Rectangle 105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ectangle 1058">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1" name="Isosceles Triangle 106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Nadpis 1"/>
          <p:cNvSpPr>
            <a:spLocks noGrp="1"/>
          </p:cNvSpPr>
          <p:nvPr>
            <p:ph type="title"/>
          </p:nvPr>
        </p:nvSpPr>
        <p:spPr>
          <a:xfrm>
            <a:off x="673754" y="643467"/>
            <a:ext cx="4203045" cy="1375608"/>
          </a:xfrm>
        </p:spPr>
        <p:txBody>
          <a:bodyPr anchor="ctr">
            <a:normAutofit/>
          </a:bodyPr>
          <a:lstStyle/>
          <a:p>
            <a:pPr>
              <a:lnSpc>
                <a:spcPct val="90000"/>
              </a:lnSpc>
            </a:pPr>
            <a:r>
              <a:rPr lang="cs-CZ" sz="3100">
                <a:solidFill>
                  <a:schemeClr val="bg1"/>
                </a:solidFill>
              </a:rPr>
              <a:t>Puč a turecká invaze</a:t>
            </a:r>
            <a:r>
              <a:rPr lang="el-GR" sz="3100">
                <a:solidFill>
                  <a:schemeClr val="bg1"/>
                </a:solidFill>
              </a:rPr>
              <a:t> </a:t>
            </a:r>
            <a:r>
              <a:rPr lang="cs-CZ" sz="3100" b="0" i="0">
                <a:solidFill>
                  <a:schemeClr val="bg1"/>
                </a:solidFill>
                <a:effectLst/>
                <a:highlight>
                  <a:srgbClr val="FFFFFF"/>
                </a:highlight>
                <a:latin typeface="arial" panose="020B0604020202020204" pitchFamily="34" charset="0"/>
              </a:rPr>
              <a:t>20. 7. 1974 – 18. 8. 1974</a:t>
            </a:r>
            <a:endParaRPr lang="cs-CZ" sz="3100">
              <a:solidFill>
                <a:schemeClr val="bg1"/>
              </a:solidFill>
            </a:endParaRPr>
          </a:p>
        </p:txBody>
      </p:sp>
      <p:sp>
        <p:nvSpPr>
          <p:cNvPr id="3" name="Zástupný symbol pro obsah 2"/>
          <p:cNvSpPr>
            <a:spLocks noGrp="1"/>
          </p:cNvSpPr>
          <p:nvPr>
            <p:ph idx="1"/>
          </p:nvPr>
        </p:nvSpPr>
        <p:spPr>
          <a:xfrm>
            <a:off x="673754" y="2160590"/>
            <a:ext cx="3973943" cy="3440110"/>
          </a:xfrm>
        </p:spPr>
        <p:txBody>
          <a:bodyPr>
            <a:normAutofit/>
          </a:bodyPr>
          <a:lstStyle/>
          <a:p>
            <a:pPr>
              <a:lnSpc>
                <a:spcPct val="90000"/>
              </a:lnSpc>
            </a:pPr>
            <a:r>
              <a:rPr lang="cs-CZ" sz="1400">
                <a:solidFill>
                  <a:schemeClr val="bg1"/>
                </a:solidFill>
              </a:rPr>
              <a:t>1967 v Řecku vojenská junta -&gt; obnovení nacionalistických tendencí.</a:t>
            </a:r>
          </a:p>
          <a:p>
            <a:pPr>
              <a:lnSpc>
                <a:spcPct val="90000"/>
              </a:lnSpc>
            </a:pPr>
            <a:r>
              <a:rPr lang="cs-CZ" sz="1400">
                <a:solidFill>
                  <a:schemeClr val="bg1"/>
                </a:solidFill>
              </a:rPr>
              <a:t>Řecké jednotky terorizují Turky.</a:t>
            </a:r>
          </a:p>
          <a:p>
            <a:pPr>
              <a:lnSpc>
                <a:spcPct val="90000"/>
              </a:lnSpc>
            </a:pPr>
            <a:r>
              <a:rPr lang="cs-CZ" sz="1400">
                <a:solidFill>
                  <a:schemeClr val="bg1"/>
                </a:solidFill>
              </a:rPr>
              <a:t>Makarios se snaží nakoupit zbraně z ČSR – úspěšné až 1971.</a:t>
            </a:r>
          </a:p>
          <a:p>
            <a:pPr>
              <a:lnSpc>
                <a:spcPct val="90000"/>
              </a:lnSpc>
            </a:pPr>
            <a:r>
              <a:rPr lang="el-GR" sz="1400">
                <a:solidFill>
                  <a:schemeClr val="bg1"/>
                </a:solidFill>
              </a:rPr>
              <a:t>15. 7. </a:t>
            </a:r>
            <a:r>
              <a:rPr lang="cs-CZ" sz="1400">
                <a:solidFill>
                  <a:schemeClr val="bg1"/>
                </a:solidFill>
              </a:rPr>
              <a:t>1974 státní převrat – Makarios sesazen – junta předpokládá podporu USA při převratu – Makarios kontakty s Východem.</a:t>
            </a:r>
          </a:p>
          <a:p>
            <a:pPr>
              <a:lnSpc>
                <a:spcPct val="90000"/>
              </a:lnSpc>
            </a:pPr>
            <a:r>
              <a:rPr lang="cs-CZ" sz="1400">
                <a:solidFill>
                  <a:schemeClr val="bg1"/>
                </a:solidFill>
              </a:rPr>
              <a:t>Převrat, vraždění kyperských Turků =&gt; turecké požadavky na pád vlády a přítomnost turecké armády.</a:t>
            </a:r>
          </a:p>
          <a:p>
            <a:pPr>
              <a:lnSpc>
                <a:spcPct val="90000"/>
              </a:lnSpc>
            </a:pPr>
            <a:r>
              <a:rPr lang="cs-CZ" sz="1400">
                <a:solidFill>
                  <a:schemeClr val="bg1"/>
                </a:solidFill>
              </a:rPr>
              <a:t>20. 7. 1974: Invaze Turecka a zábor 1/3 ostrova.</a:t>
            </a:r>
          </a:p>
          <a:p>
            <a:pPr marL="0" indent="0">
              <a:lnSpc>
                <a:spcPct val="90000"/>
              </a:lnSpc>
              <a:buNone/>
            </a:pPr>
            <a:endParaRPr lang="cs-CZ" sz="1400">
              <a:solidFill>
                <a:schemeClr val="bg1"/>
              </a:solidFill>
            </a:endParaRPr>
          </a:p>
          <a:p>
            <a:pPr>
              <a:lnSpc>
                <a:spcPct val="90000"/>
              </a:lnSpc>
            </a:pPr>
            <a:endParaRPr lang="cs-CZ" sz="1400">
              <a:solidFill>
                <a:schemeClr val="bg1"/>
              </a:solidFill>
            </a:endParaRPr>
          </a:p>
        </p:txBody>
      </p:sp>
      <p:pic>
        <p:nvPicPr>
          <p:cNvPr id="1026" name="Picture 2" descr="Τουρκική εισβολή στην Κύπρο - Τι απέγιναν τα παιδιά του πολέμου">
            <a:extLst>
              <a:ext uri="{FF2B5EF4-FFF2-40B4-BE49-F238E27FC236}">
                <a16:creationId xmlns:a16="http://schemas.microsoft.com/office/drawing/2014/main" id="{8F6C852A-8502-D6A2-C2A9-5F6541D8F0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41" r="9881"/>
          <a:stretch>
            <a:fillRect/>
          </a:stretch>
        </p:blipFill>
        <p:spPr bwMode="auto">
          <a:xfrm>
            <a:off x="6096001" y="1196434"/>
            <a:ext cx="5143500" cy="4452617"/>
          </a:xfrm>
          <a:prstGeom prst="rect">
            <a:avLst/>
          </a:prstGeom>
          <a:noFill/>
          <a:extLst>
            <a:ext uri="{909E8E84-426E-40DD-AFC4-6F175D3DCCD1}">
              <a14:hiddenFill xmlns:a14="http://schemas.microsoft.com/office/drawing/2010/main">
                <a:solidFill>
                  <a:srgbClr val="FFFFFF"/>
                </a:solidFill>
              </a14:hiddenFill>
            </a:ext>
          </a:extLst>
        </p:spPr>
      </p:pic>
      <p:sp>
        <p:nvSpPr>
          <p:cNvPr id="1063" name="Isosceles Triangle 106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45341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53" name="Rectangle 5148">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154" name="Isosceles Triangle 5150">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7B794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 name="Zástupný obsah 2">
            <a:extLst>
              <a:ext uri="{FF2B5EF4-FFF2-40B4-BE49-F238E27FC236}">
                <a16:creationId xmlns:a16="http://schemas.microsoft.com/office/drawing/2014/main" id="{96BBF893-5628-4A89-B738-C3E358629BE6}"/>
              </a:ext>
            </a:extLst>
          </p:cNvPr>
          <p:cNvSpPr>
            <a:spLocks noGrp="1"/>
          </p:cNvSpPr>
          <p:nvPr>
            <p:ph idx="1"/>
          </p:nvPr>
        </p:nvSpPr>
        <p:spPr>
          <a:xfrm>
            <a:off x="989770" y="2160589"/>
            <a:ext cx="5549732" cy="3880773"/>
          </a:xfrm>
        </p:spPr>
        <p:txBody>
          <a:bodyPr>
            <a:normAutofit/>
          </a:bodyPr>
          <a:lstStyle/>
          <a:p>
            <a:pPr marL="0" indent="0">
              <a:buNone/>
            </a:pPr>
            <a:r>
              <a:rPr lang="cs-CZ" dirty="0"/>
              <a:t>Rozdělení ostrova Attilovou linií (180km) na řeckou a tureckou část</a:t>
            </a:r>
          </a:p>
          <a:p>
            <a:r>
              <a:rPr lang="cs-CZ" dirty="0"/>
              <a:t>Nárazníková zóna (šíře pár metrů – 7km)</a:t>
            </a:r>
          </a:p>
          <a:p>
            <a:pPr lvl="1"/>
            <a:r>
              <a:rPr lang="cs-CZ" dirty="0"/>
              <a:t>Rozmístění jednotek </a:t>
            </a:r>
            <a:r>
              <a:rPr lang="cs-CZ" dirty="0" err="1"/>
              <a:t>UNFICYP</a:t>
            </a:r>
            <a:r>
              <a:rPr lang="cs-CZ" dirty="0"/>
              <a:t> - Vede skrz Nikósii </a:t>
            </a:r>
          </a:p>
          <a:p>
            <a:pPr lvl="1"/>
            <a:r>
              <a:rPr lang="cs-CZ" dirty="0"/>
              <a:t>Vyhnání k. Řeků z turecké části (cca 180 000 osob) a vyhnání k. Turků z řecké části (cca 50 000 osob)</a:t>
            </a:r>
          </a:p>
          <a:p>
            <a:r>
              <a:rPr lang="cs-CZ" dirty="0"/>
              <a:t>Pád diktatury v Řecku a od 24.7. 1974 začátek nové éry </a:t>
            </a:r>
          </a:p>
          <a:p>
            <a:pPr lvl="1"/>
            <a:r>
              <a:rPr lang="cs-CZ" dirty="0"/>
              <a:t>Odchod Řecka z NATO</a:t>
            </a:r>
          </a:p>
          <a:p>
            <a:pPr marL="0" indent="0">
              <a:buNone/>
            </a:pPr>
            <a:r>
              <a:rPr lang="cs-CZ" dirty="0"/>
              <a:t> </a:t>
            </a:r>
          </a:p>
        </p:txBody>
      </p:sp>
      <p:pic>
        <p:nvPicPr>
          <p:cNvPr id="5130" name="Picture 10" descr="Circle of events for demilitarized Nicosia/Cyprus/Europe | Beyond Europe">
            <a:extLst>
              <a:ext uri="{FF2B5EF4-FFF2-40B4-BE49-F238E27FC236}">
                <a16:creationId xmlns:a16="http://schemas.microsoft.com/office/drawing/2014/main" id="{3B47E731-3A07-498D-81CD-DEB1D166D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1274"/>
          <a:stretch>
            <a:fillRect/>
          </a:stretch>
        </p:blipFill>
        <p:spPr bwMode="auto">
          <a:xfrm>
            <a:off x="7531482" y="10"/>
            <a:ext cx="4657341" cy="344841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habilitation of the Walled City | Aga Khan Development Network">
            <a:extLst>
              <a:ext uri="{FF2B5EF4-FFF2-40B4-BE49-F238E27FC236}">
                <a16:creationId xmlns:a16="http://schemas.microsoft.com/office/drawing/2014/main" id="{F20FD083-A86A-4425-8E16-7779D8DA5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5041" r="-3" b="11331"/>
          <a:stretch>
            <a:fillRect/>
          </a:stretch>
        </p:blipFill>
        <p:spPr bwMode="auto">
          <a:xfrm>
            <a:off x="7528308" y="3437472"/>
            <a:ext cx="4657341" cy="3428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17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Τίτλος 1">
            <a:extLst>
              <a:ext uri="{FF2B5EF4-FFF2-40B4-BE49-F238E27FC236}">
                <a16:creationId xmlns:a16="http://schemas.microsoft.com/office/drawing/2014/main" id="{496DC7E0-FE67-92D7-1955-571D63B44682}"/>
              </a:ext>
            </a:extLst>
          </p:cNvPr>
          <p:cNvSpPr>
            <a:spLocks noGrp="1"/>
          </p:cNvSpPr>
          <p:nvPr>
            <p:ph type="title"/>
          </p:nvPr>
        </p:nvSpPr>
        <p:spPr>
          <a:xfrm>
            <a:off x="989768" y="609600"/>
            <a:ext cx="5498361" cy="1320800"/>
          </a:xfrm>
        </p:spPr>
        <p:txBody>
          <a:bodyPr anchor="ctr">
            <a:normAutofit/>
          </a:bodyPr>
          <a:lstStyle/>
          <a:p>
            <a:r>
              <a:rPr lang="cs-CZ" sz="3300" err="1"/>
              <a:t>Famagusta</a:t>
            </a:r>
            <a:r>
              <a:rPr lang="cs-CZ" sz="3300"/>
              <a:t> – </a:t>
            </a:r>
            <a:r>
              <a:rPr lang="el-GR" sz="3300"/>
              <a:t>Αμμόχωστος: </a:t>
            </a:r>
            <a:r>
              <a:rPr lang="cs-CZ" sz="3300"/>
              <a:t>město duchů </a:t>
            </a:r>
          </a:p>
        </p:txBody>
      </p:sp>
      <p:sp>
        <p:nvSpPr>
          <p:cNvPr id="32" name="Isosceles Triangle 31">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754A3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 name="Θέση περιεχομένου 2">
            <a:extLst>
              <a:ext uri="{FF2B5EF4-FFF2-40B4-BE49-F238E27FC236}">
                <a16:creationId xmlns:a16="http://schemas.microsoft.com/office/drawing/2014/main" id="{5A86495C-BE7B-81F4-D601-31567C54809A}"/>
              </a:ext>
            </a:extLst>
          </p:cNvPr>
          <p:cNvSpPr>
            <a:spLocks noGrp="1"/>
          </p:cNvSpPr>
          <p:nvPr>
            <p:ph idx="1"/>
          </p:nvPr>
        </p:nvSpPr>
        <p:spPr>
          <a:xfrm>
            <a:off x="989770" y="2160589"/>
            <a:ext cx="5549732" cy="3880773"/>
          </a:xfrm>
        </p:spPr>
        <p:txBody>
          <a:bodyPr>
            <a:normAutofit/>
          </a:bodyPr>
          <a:lstStyle/>
          <a:p>
            <a:r>
              <a:rPr lang="cs-CZ" dirty="0"/>
              <a:t> </a:t>
            </a:r>
            <a:r>
              <a:rPr lang="cs-CZ" dirty="0" err="1"/>
              <a:t>Varoša</a:t>
            </a:r>
            <a:r>
              <a:rPr lang="cs-CZ" dirty="0"/>
              <a:t>, bývalé luxusní předměstí </a:t>
            </a:r>
            <a:r>
              <a:rPr lang="cs-CZ" dirty="0" err="1"/>
              <a:t>Famagusty</a:t>
            </a:r>
            <a:r>
              <a:rPr lang="cs-CZ" dirty="0"/>
              <a:t> na Kypru je od turecké invaze v r. 1974 opuštěné a oplocené. </a:t>
            </a:r>
          </a:p>
          <a:p>
            <a:r>
              <a:rPr lang="cs-CZ" dirty="0"/>
              <a:t>Celá oblast, kdysi centrum turismu se 40 tisíce obyvatel, nyní vojenskou zónou střeženou tureckou armádou, která zabránila obyvatelům v návratu. </a:t>
            </a:r>
          </a:p>
          <a:p>
            <a:r>
              <a:rPr lang="cs-CZ" dirty="0"/>
              <a:t>Stojí zde opuštěné domy, hotely a veřejné budovy a celé město je symbolem rozdělení Kypru</a:t>
            </a:r>
          </a:p>
        </p:txBody>
      </p:sp>
      <p:pic>
        <p:nvPicPr>
          <p:cNvPr id="4" name="Εικόνα 3">
            <a:extLst>
              <a:ext uri="{FF2B5EF4-FFF2-40B4-BE49-F238E27FC236}">
                <a16:creationId xmlns:a16="http://schemas.microsoft.com/office/drawing/2014/main" id="{CDD2177D-B3FF-732E-3625-CC73A410F080}"/>
              </a:ext>
            </a:extLst>
          </p:cNvPr>
          <p:cNvPicPr>
            <a:picLocks noChangeAspect="1"/>
          </p:cNvPicPr>
          <p:nvPr/>
        </p:nvPicPr>
        <p:blipFill>
          <a:blip r:embed="rId2"/>
          <a:srcRect l="22113" r="1916" b="-2"/>
          <a:stretch>
            <a:fillRect/>
          </a:stretch>
        </p:blipFill>
        <p:spPr>
          <a:xfrm>
            <a:off x="7531482" y="10"/>
            <a:ext cx="4657341" cy="3448414"/>
          </a:xfrm>
          <a:prstGeom prst="rect">
            <a:avLst/>
          </a:prstGeom>
        </p:spPr>
      </p:pic>
      <p:pic>
        <p:nvPicPr>
          <p:cNvPr id="5" name="Εικόνα 4">
            <a:extLst>
              <a:ext uri="{FF2B5EF4-FFF2-40B4-BE49-F238E27FC236}">
                <a16:creationId xmlns:a16="http://schemas.microsoft.com/office/drawing/2014/main" id="{E40AF8C1-4B03-C611-7FDD-ECF5A2AEA0AA}"/>
              </a:ext>
            </a:extLst>
          </p:cNvPr>
          <p:cNvPicPr>
            <a:picLocks noChangeAspect="1"/>
          </p:cNvPicPr>
          <p:nvPr/>
        </p:nvPicPr>
        <p:blipFill>
          <a:blip r:embed="rId3"/>
          <a:srcRect l="17610" r="5990"/>
          <a:stretch>
            <a:fillRect/>
          </a:stretch>
        </p:blipFill>
        <p:spPr>
          <a:xfrm>
            <a:off x="7528308" y="3437472"/>
            <a:ext cx="4657341" cy="3428996"/>
          </a:xfrm>
          <a:prstGeom prst="rect">
            <a:avLst/>
          </a:prstGeom>
        </p:spPr>
      </p:pic>
    </p:spTree>
    <p:extLst>
      <p:ext uri="{BB962C8B-B14F-4D97-AF65-F5344CB8AC3E}">
        <p14:creationId xmlns:p14="http://schemas.microsoft.com/office/powerpoint/2010/main" val="1933479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Τίτλος 1">
            <a:extLst>
              <a:ext uri="{FF2B5EF4-FFF2-40B4-BE49-F238E27FC236}">
                <a16:creationId xmlns:a16="http://schemas.microsoft.com/office/drawing/2014/main" id="{F81B114C-F162-B30A-5CF7-74194B775D29}"/>
              </a:ext>
            </a:extLst>
          </p:cNvPr>
          <p:cNvSpPr>
            <a:spLocks noGrp="1"/>
          </p:cNvSpPr>
          <p:nvPr>
            <p:ph type="title"/>
          </p:nvPr>
        </p:nvSpPr>
        <p:spPr>
          <a:xfrm>
            <a:off x="673754" y="643467"/>
            <a:ext cx="4203045" cy="1375608"/>
          </a:xfrm>
        </p:spPr>
        <p:txBody>
          <a:bodyPr anchor="ctr">
            <a:normAutofit/>
          </a:bodyPr>
          <a:lstStyle/>
          <a:p>
            <a:r>
              <a:rPr lang="cs-CZ">
                <a:solidFill>
                  <a:schemeClr val="bg1"/>
                </a:solidFill>
              </a:rPr>
              <a:t>Situace po r. 1974</a:t>
            </a:r>
          </a:p>
        </p:txBody>
      </p:sp>
      <p:sp>
        <p:nvSpPr>
          <p:cNvPr id="3" name="Θέση περιεχομένου 2">
            <a:extLst>
              <a:ext uri="{FF2B5EF4-FFF2-40B4-BE49-F238E27FC236}">
                <a16:creationId xmlns:a16="http://schemas.microsoft.com/office/drawing/2014/main" id="{DCC0C6F0-4B6E-3AB7-3FAC-B48A1171E097}"/>
              </a:ext>
            </a:extLst>
          </p:cNvPr>
          <p:cNvSpPr>
            <a:spLocks noGrp="1"/>
          </p:cNvSpPr>
          <p:nvPr>
            <p:ph idx="1"/>
          </p:nvPr>
        </p:nvSpPr>
        <p:spPr>
          <a:xfrm>
            <a:off x="673754" y="2160590"/>
            <a:ext cx="3973943" cy="3440110"/>
          </a:xfrm>
        </p:spPr>
        <p:txBody>
          <a:bodyPr>
            <a:normAutofit/>
          </a:bodyPr>
          <a:lstStyle/>
          <a:p>
            <a:pPr>
              <a:lnSpc>
                <a:spcPct val="90000"/>
              </a:lnSpc>
              <a:defRPr/>
            </a:pPr>
            <a:r>
              <a:rPr lang="cs-CZ" sz="1500">
                <a:solidFill>
                  <a:schemeClr val="bg1"/>
                </a:solidFill>
              </a:rPr>
              <a:t>V lednu 1975 se do Nikósie vrátil arcibiskup Makarios - zastával funkci prezidenta Kyperské republiky až do své smrti v srpnu 1977. </a:t>
            </a:r>
          </a:p>
          <a:p>
            <a:pPr>
              <a:lnSpc>
                <a:spcPct val="90000"/>
              </a:lnSpc>
              <a:defRPr/>
            </a:pPr>
            <a:r>
              <a:rPr lang="cs-CZ" sz="1500">
                <a:solidFill>
                  <a:schemeClr val="bg1"/>
                </a:solidFill>
              </a:rPr>
              <a:t>Po smrti prezidenta Makaria Ankara umísťuje turecké osadníky, většinou z Anatólie. </a:t>
            </a:r>
          </a:p>
          <a:p>
            <a:pPr>
              <a:lnSpc>
                <a:spcPct val="90000"/>
              </a:lnSpc>
              <a:defRPr/>
            </a:pPr>
            <a:r>
              <a:rPr lang="cs-CZ" sz="1500">
                <a:solidFill>
                  <a:schemeClr val="bg1"/>
                </a:solidFill>
              </a:rPr>
              <a:t>r. 1983 dochází k </a:t>
            </a:r>
            <a:r>
              <a:rPr lang="cs-CZ" sz="1500" b="1">
                <a:solidFill>
                  <a:schemeClr val="bg1"/>
                </a:solidFill>
              </a:rPr>
              <a:t>jednostrannému vyhlášení </a:t>
            </a:r>
            <a:r>
              <a:rPr lang="cs-CZ" sz="1500" b="1" i="1">
                <a:solidFill>
                  <a:schemeClr val="bg1"/>
                </a:solidFill>
              </a:rPr>
              <a:t>Severokyperské turecké republiky</a:t>
            </a:r>
            <a:r>
              <a:rPr lang="cs-CZ" sz="1500" b="1">
                <a:solidFill>
                  <a:schemeClr val="bg1"/>
                </a:solidFill>
              </a:rPr>
              <a:t> </a:t>
            </a:r>
          </a:p>
          <a:p>
            <a:pPr>
              <a:lnSpc>
                <a:spcPct val="90000"/>
              </a:lnSpc>
              <a:defRPr/>
            </a:pPr>
            <a:r>
              <a:rPr lang="cs-CZ" sz="1500">
                <a:solidFill>
                  <a:schemeClr val="bg1"/>
                </a:solidFill>
              </a:rPr>
              <a:t>Následující léta se nesla ve znamení patové situace na Kypru – ztroskotání všech iniciativ OSN o vytvoření bikomunálního federativního státu. </a:t>
            </a:r>
          </a:p>
          <a:p>
            <a:pPr>
              <a:lnSpc>
                <a:spcPct val="90000"/>
              </a:lnSpc>
            </a:pPr>
            <a:endParaRPr lang="cs-CZ" sz="1500">
              <a:solidFill>
                <a:schemeClr val="bg1"/>
              </a:solidFill>
            </a:endParaRPr>
          </a:p>
        </p:txBody>
      </p:sp>
      <p:pic>
        <p:nvPicPr>
          <p:cNvPr id="4" name="Εικόνα 3">
            <a:extLst>
              <a:ext uri="{FF2B5EF4-FFF2-40B4-BE49-F238E27FC236}">
                <a16:creationId xmlns:a16="http://schemas.microsoft.com/office/drawing/2014/main" id="{25C48A98-C9A0-1F91-BBD8-32578F99D6FF}"/>
              </a:ext>
            </a:extLst>
          </p:cNvPr>
          <p:cNvPicPr>
            <a:picLocks noChangeAspect="1"/>
          </p:cNvPicPr>
          <p:nvPr/>
        </p:nvPicPr>
        <p:blipFill>
          <a:blip r:embed="rId2"/>
          <a:stretch>
            <a:fillRect/>
          </a:stretch>
        </p:blipFill>
        <p:spPr>
          <a:xfrm>
            <a:off x="6096001" y="1583941"/>
            <a:ext cx="5143500" cy="3677602"/>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2127771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E9F13A-E482-55BA-7D77-12C49F1467A9}"/>
              </a:ext>
            </a:extLst>
          </p:cNvPr>
          <p:cNvSpPr>
            <a:spLocks noGrp="1"/>
          </p:cNvSpPr>
          <p:nvPr>
            <p:ph type="title"/>
          </p:nvPr>
        </p:nvSpPr>
        <p:spPr/>
        <p:txBody>
          <a:bodyPr/>
          <a:lstStyle/>
          <a:p>
            <a:r>
              <a:rPr lang="cs-CZ" dirty="0"/>
              <a:t>Kypr a EU</a:t>
            </a:r>
          </a:p>
        </p:txBody>
      </p:sp>
      <p:sp>
        <p:nvSpPr>
          <p:cNvPr id="3" name="Θέση περιεχομένου 2">
            <a:extLst>
              <a:ext uri="{FF2B5EF4-FFF2-40B4-BE49-F238E27FC236}">
                <a16:creationId xmlns:a16="http://schemas.microsoft.com/office/drawing/2014/main" id="{FBE32273-0725-77D0-0822-4E53E1C0F333}"/>
              </a:ext>
            </a:extLst>
          </p:cNvPr>
          <p:cNvSpPr>
            <a:spLocks noGrp="1"/>
          </p:cNvSpPr>
          <p:nvPr>
            <p:ph idx="1"/>
          </p:nvPr>
        </p:nvSpPr>
        <p:spPr/>
        <p:txBody>
          <a:bodyPr>
            <a:normAutofit/>
          </a:bodyPr>
          <a:lstStyle/>
          <a:p>
            <a:r>
              <a:rPr lang="cs-CZ" dirty="0"/>
              <a:t>V březnu 2003 se OSN znovu pokusilo projednat plán na sjednocení ostrova. Jednání, která vedl tehdejší generální tajemník OSN Kofi Annan, mělo posvětit referendum, které se konalo 24. dubna 2004. Zatímco 65% t/kyperských občanů vyjádřilo souhlas s řešením, přes 76% ř/kyperských občanů s tím nesouhlasilo. </a:t>
            </a:r>
          </a:p>
          <a:p>
            <a:r>
              <a:rPr lang="cs-CZ" dirty="0"/>
              <a:t>Následně Kyperská republika, spolu s dalšími sedmi evropskými zeměmi, včetně ČR, dne 1. května 2004 členským státem Evropské unie. </a:t>
            </a:r>
          </a:p>
          <a:p>
            <a:r>
              <a:rPr lang="cs-CZ" dirty="0"/>
              <a:t>V r. 2008 otevření hraničního přechodu na ulici </a:t>
            </a:r>
            <a:r>
              <a:rPr lang="cs-CZ" dirty="0" err="1"/>
              <a:t>Ledry</a:t>
            </a:r>
            <a:r>
              <a:rPr lang="cs-CZ" dirty="0"/>
              <a:t>, která rozdělovala hlavní město Kypru a téměř půlstoletí zůstávala uzavřena. </a:t>
            </a:r>
          </a:p>
          <a:p>
            <a:r>
              <a:rPr lang="cs-CZ" dirty="0"/>
              <a:t>Selhání řady dalších jednání mezi představiteli obou etnických komunit ostrova, která směřovala k znovusjednocení ostrova. </a:t>
            </a:r>
          </a:p>
        </p:txBody>
      </p:sp>
    </p:spTree>
    <p:extLst>
      <p:ext uri="{BB962C8B-B14F-4D97-AF65-F5344CB8AC3E}">
        <p14:creationId xmlns:p14="http://schemas.microsoft.com/office/powerpoint/2010/main" val="185566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78" name="Rectangle 207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pic>
        <p:nvPicPr>
          <p:cNvPr id="2080" name="Picture 207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82" name="Straight Connector 208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084" name="Straight Connector 2083">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86" name="Rectangle 2085">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8" name="Straight Connector 2087">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a:extLst>
              <a:ext uri="{FF2B5EF4-FFF2-40B4-BE49-F238E27FC236}">
                <a16:creationId xmlns:a16="http://schemas.microsoft.com/office/drawing/2014/main" id="{5BC715BE-4617-5694-581B-D911225C177D}"/>
              </a:ext>
            </a:extLst>
          </p:cNvPr>
          <p:cNvSpPr>
            <a:spLocks noGrp="1"/>
          </p:cNvSpPr>
          <p:nvPr>
            <p:ph type="title"/>
          </p:nvPr>
        </p:nvSpPr>
        <p:spPr>
          <a:xfrm>
            <a:off x="1451580" y="804520"/>
            <a:ext cx="4176511" cy="1049235"/>
          </a:xfrm>
        </p:spPr>
        <p:txBody>
          <a:bodyPr vert="horz" lIns="91440" tIns="45720" rIns="91440" bIns="45720" rtlCol="0" anchor="t">
            <a:normAutofit/>
          </a:bodyPr>
          <a:lstStyle/>
          <a:p>
            <a:r>
              <a:rPr lang="en-US"/>
              <a:t>Zeměpis </a:t>
            </a:r>
          </a:p>
        </p:txBody>
      </p:sp>
      <p:sp>
        <p:nvSpPr>
          <p:cNvPr id="2090" name="Rectangle 2089">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Zástupný obsah 4">
            <a:extLst>
              <a:ext uri="{FF2B5EF4-FFF2-40B4-BE49-F238E27FC236}">
                <a16:creationId xmlns:a16="http://schemas.microsoft.com/office/drawing/2014/main" id="{98107547-F157-B4BC-2FEE-062AF6BAE55C}"/>
              </a:ext>
            </a:extLst>
          </p:cNvPr>
          <p:cNvSpPr>
            <a:spLocks noGrp="1"/>
          </p:cNvSpPr>
          <p:nvPr>
            <p:ph sz="half" idx="2"/>
          </p:nvPr>
        </p:nvSpPr>
        <p:spPr>
          <a:xfrm>
            <a:off x="1451581" y="2015732"/>
            <a:ext cx="4172212" cy="3450613"/>
          </a:xfrm>
        </p:spPr>
        <p:txBody>
          <a:bodyPr vert="horz" lIns="91440" tIns="45720" rIns="91440" bIns="45720" rtlCol="0" anchor="t">
            <a:normAutofit/>
          </a:bodyPr>
          <a:lstStyle/>
          <a:p>
            <a:pPr>
              <a:lnSpc>
                <a:spcPct val="110000"/>
              </a:lnSpc>
            </a:pPr>
            <a:r>
              <a:rPr lang="en-US" sz="1300" b="1"/>
              <a:t>Rozloha</a:t>
            </a:r>
            <a:r>
              <a:rPr lang="en-US" sz="1300" b="1" dirty="0"/>
              <a:t>: </a:t>
            </a:r>
            <a:r>
              <a:rPr lang="en-US" sz="1300" dirty="0"/>
              <a:t>9 251 km² </a:t>
            </a:r>
            <a:r>
              <a:rPr lang="en-US" sz="1300" b="1" dirty="0"/>
              <a:t>Populace: </a:t>
            </a:r>
            <a:r>
              <a:rPr lang="en-US" sz="1300" dirty="0"/>
              <a:t>1,358 </a:t>
            </a:r>
            <a:r>
              <a:rPr lang="en-US" sz="1300"/>
              <a:t>milionů</a:t>
            </a:r>
            <a:r>
              <a:rPr lang="en-US" sz="1300" dirty="0"/>
              <a:t> (2024) </a:t>
            </a:r>
          </a:p>
          <a:p>
            <a:pPr>
              <a:lnSpc>
                <a:spcPct val="110000"/>
              </a:lnSpc>
            </a:pPr>
            <a:r>
              <a:rPr lang="en-US" sz="1300" b="1"/>
              <a:t>geograficky</a:t>
            </a:r>
            <a:r>
              <a:rPr lang="en-US" sz="1300" b="1" dirty="0"/>
              <a:t> se </a:t>
            </a:r>
            <a:r>
              <a:rPr lang="en-US" sz="1300" b="1"/>
              <a:t>nachází</a:t>
            </a:r>
            <a:r>
              <a:rPr lang="en-US" sz="1300" b="1" dirty="0"/>
              <a:t> v </a:t>
            </a:r>
            <a:r>
              <a:rPr lang="en-US" sz="1300" b="1"/>
              <a:t>západní</a:t>
            </a:r>
            <a:r>
              <a:rPr lang="en-US" sz="1300" b="1" dirty="0"/>
              <a:t> </a:t>
            </a:r>
            <a:r>
              <a:rPr lang="en-US" sz="1300" b="1"/>
              <a:t>Asii</a:t>
            </a:r>
            <a:r>
              <a:rPr lang="en-US" sz="1300" b="1" dirty="0"/>
              <a:t>, </a:t>
            </a:r>
            <a:r>
              <a:rPr lang="en-US" sz="1300" b="1"/>
              <a:t>politicky</a:t>
            </a:r>
            <a:r>
              <a:rPr lang="en-US" sz="1300" b="1" dirty="0"/>
              <a:t> a </a:t>
            </a:r>
            <a:r>
              <a:rPr lang="en-US" sz="1300" b="1"/>
              <a:t>kulturně</a:t>
            </a:r>
            <a:r>
              <a:rPr lang="en-US" sz="1300" b="1" dirty="0"/>
              <a:t> </a:t>
            </a:r>
            <a:r>
              <a:rPr lang="en-US" sz="1300" b="1"/>
              <a:t>patří</a:t>
            </a:r>
            <a:r>
              <a:rPr lang="en-US" sz="1300" b="1" dirty="0"/>
              <a:t> do </a:t>
            </a:r>
            <a:r>
              <a:rPr lang="en-US" sz="1300" b="1"/>
              <a:t>jihovýchodní</a:t>
            </a:r>
            <a:r>
              <a:rPr lang="en-US" sz="1300" b="1" dirty="0"/>
              <a:t> </a:t>
            </a:r>
            <a:r>
              <a:rPr lang="en-US" sz="1300" b="1"/>
              <a:t>Evropy</a:t>
            </a:r>
            <a:endParaRPr lang="en-US" sz="1300" b="1" dirty="0"/>
          </a:p>
          <a:p>
            <a:pPr>
              <a:lnSpc>
                <a:spcPct val="110000"/>
              </a:lnSpc>
            </a:pPr>
            <a:r>
              <a:rPr lang="en-US" sz="1300"/>
              <a:t>třetím</a:t>
            </a:r>
            <a:r>
              <a:rPr lang="en-US" sz="1300" dirty="0"/>
              <a:t> </a:t>
            </a:r>
            <a:r>
              <a:rPr lang="en-US" sz="1300"/>
              <a:t>největším</a:t>
            </a:r>
            <a:r>
              <a:rPr lang="en-US" sz="1300" dirty="0"/>
              <a:t> </a:t>
            </a:r>
            <a:r>
              <a:rPr lang="en-US" sz="1300"/>
              <a:t>ostrovem</a:t>
            </a:r>
            <a:r>
              <a:rPr lang="en-US" sz="1300" dirty="0"/>
              <a:t> </a:t>
            </a:r>
            <a:r>
              <a:rPr lang="en-US" sz="1300"/>
              <a:t>Středozemního</a:t>
            </a:r>
            <a:r>
              <a:rPr lang="en-US" sz="1300" dirty="0"/>
              <a:t> </a:t>
            </a:r>
            <a:r>
              <a:rPr lang="en-US" sz="1300"/>
              <a:t>moře</a:t>
            </a:r>
            <a:r>
              <a:rPr lang="en-US" sz="1300" dirty="0"/>
              <a:t>, po </a:t>
            </a:r>
            <a:r>
              <a:rPr lang="en-US" sz="1300"/>
              <a:t>ostrovech</a:t>
            </a:r>
            <a:r>
              <a:rPr lang="en-US" sz="1300" dirty="0"/>
              <a:t> </a:t>
            </a:r>
            <a:r>
              <a:rPr lang="en-US" sz="1300"/>
              <a:t>Sicílie</a:t>
            </a:r>
            <a:r>
              <a:rPr lang="en-US" sz="1300" dirty="0"/>
              <a:t> a </a:t>
            </a:r>
            <a:r>
              <a:rPr lang="en-US" sz="1300"/>
              <a:t>Sardinie</a:t>
            </a:r>
            <a:r>
              <a:rPr lang="en-US" sz="1300" dirty="0"/>
              <a:t>. </a:t>
            </a:r>
          </a:p>
          <a:p>
            <a:pPr>
              <a:lnSpc>
                <a:spcPct val="110000"/>
              </a:lnSpc>
            </a:pPr>
            <a:r>
              <a:rPr lang="en-US" sz="1300" b="0" i="0" dirty="0"/>
              <a:t>Ze </a:t>
            </a:r>
            <a:r>
              <a:rPr lang="en-US" sz="1300" b="0" i="0"/>
              <a:t>západu</a:t>
            </a:r>
            <a:r>
              <a:rPr lang="en-US" sz="1300" b="0" i="0" dirty="0"/>
              <a:t> </a:t>
            </a:r>
            <a:r>
              <a:rPr lang="en-US" sz="1300" b="0" i="0"/>
              <a:t>na</a:t>
            </a:r>
            <a:r>
              <a:rPr lang="en-US" sz="1300" b="0" i="0" dirty="0"/>
              <a:t> </a:t>
            </a:r>
            <a:r>
              <a:rPr lang="en-US" sz="1300" b="0" i="0"/>
              <a:t>východ</a:t>
            </a:r>
            <a:r>
              <a:rPr lang="en-US" sz="1300" b="0" i="0" dirty="0"/>
              <a:t> </a:t>
            </a:r>
            <a:r>
              <a:rPr lang="en-US" sz="1300" b="0" i="0"/>
              <a:t>měří</a:t>
            </a:r>
            <a:r>
              <a:rPr lang="en-US" sz="1300" b="0" i="0" dirty="0"/>
              <a:t> 240 km a </a:t>
            </a:r>
            <a:r>
              <a:rPr lang="en-US" sz="1300" b="0" i="0"/>
              <a:t>široký</a:t>
            </a:r>
            <a:r>
              <a:rPr lang="en-US" sz="1300" b="0" i="0" dirty="0"/>
              <a:t> je 100 </a:t>
            </a:r>
            <a:r>
              <a:rPr lang="en-US" sz="1300" b="0" i="0"/>
              <a:t>kilometrů</a:t>
            </a:r>
            <a:r>
              <a:rPr lang="en-US" sz="1300" b="0" i="0" dirty="0"/>
              <a:t>. </a:t>
            </a:r>
          </a:p>
          <a:p>
            <a:pPr>
              <a:lnSpc>
                <a:spcPct val="110000"/>
              </a:lnSpc>
            </a:pPr>
            <a:r>
              <a:rPr lang="en-US" sz="1300" b="0" i="0" dirty="0"/>
              <a:t>Od </a:t>
            </a:r>
            <a:r>
              <a:rPr lang="en-US" sz="1300" b="0" i="0"/>
              <a:t>tureckého</a:t>
            </a:r>
            <a:r>
              <a:rPr lang="en-US" sz="1300" b="0" i="0" dirty="0"/>
              <a:t> </a:t>
            </a:r>
            <a:r>
              <a:rPr lang="en-US" sz="1300" b="0" i="0"/>
              <a:t>území</a:t>
            </a:r>
            <a:r>
              <a:rPr lang="en-US" sz="1300" b="0" i="0" dirty="0"/>
              <a:t> </a:t>
            </a:r>
            <a:r>
              <a:rPr lang="en-US" sz="1300" b="0" i="0"/>
              <a:t>jej</a:t>
            </a:r>
            <a:r>
              <a:rPr lang="en-US" sz="1300" b="0" i="0" dirty="0"/>
              <a:t> </a:t>
            </a:r>
            <a:r>
              <a:rPr lang="en-US" sz="1300" b="0" i="0"/>
              <a:t>odděluje</a:t>
            </a:r>
            <a:r>
              <a:rPr lang="en-US" sz="1300" b="0" i="0" dirty="0"/>
              <a:t> 75 </a:t>
            </a:r>
            <a:r>
              <a:rPr lang="en-US" sz="1300" b="0" i="0"/>
              <a:t>kilometrů</a:t>
            </a:r>
            <a:r>
              <a:rPr lang="en-US" sz="1300" b="0" i="0" dirty="0"/>
              <a:t> </a:t>
            </a:r>
            <a:r>
              <a:rPr lang="en-US" sz="1300" b="0" i="0"/>
              <a:t>moře</a:t>
            </a:r>
            <a:r>
              <a:rPr lang="en-US" sz="1300" b="0" i="0" dirty="0"/>
              <a:t>. </a:t>
            </a:r>
          </a:p>
          <a:p>
            <a:pPr>
              <a:lnSpc>
                <a:spcPct val="110000"/>
              </a:lnSpc>
            </a:pPr>
            <a:r>
              <a:rPr lang="en-US" sz="1300" b="0" i="0"/>
              <a:t>Pohoří</a:t>
            </a:r>
            <a:r>
              <a:rPr lang="en-US" sz="1300" b="0" i="0" dirty="0"/>
              <a:t> Troodos </a:t>
            </a:r>
            <a:r>
              <a:rPr lang="en-US" sz="1300" b="0" i="0"/>
              <a:t>pokrývá</a:t>
            </a:r>
            <a:r>
              <a:rPr lang="en-US" sz="1300" b="0" i="0" dirty="0"/>
              <a:t> </a:t>
            </a:r>
            <a:r>
              <a:rPr lang="en-US" sz="1300" b="0" i="0"/>
              <a:t>většinu</a:t>
            </a:r>
            <a:r>
              <a:rPr lang="en-US" sz="1300" b="0" i="0" dirty="0"/>
              <a:t> </a:t>
            </a:r>
            <a:r>
              <a:rPr lang="en-US" sz="1300" b="0" i="0"/>
              <a:t>jižní</a:t>
            </a:r>
            <a:r>
              <a:rPr lang="en-US" sz="1300" b="0" i="0" dirty="0"/>
              <a:t> a </a:t>
            </a:r>
            <a:r>
              <a:rPr lang="en-US" sz="1300" b="0" i="0"/>
              <a:t>západní</a:t>
            </a:r>
            <a:r>
              <a:rPr lang="en-US" sz="1300" b="0" i="0" dirty="0"/>
              <a:t> </a:t>
            </a:r>
            <a:r>
              <a:rPr lang="en-US" sz="1300" b="0" i="0"/>
              <a:t>části</a:t>
            </a:r>
            <a:r>
              <a:rPr lang="en-US" sz="1300" b="0" i="0" dirty="0"/>
              <a:t> </a:t>
            </a:r>
            <a:r>
              <a:rPr lang="en-US" sz="1300" b="0" i="0"/>
              <a:t>ostrova</a:t>
            </a:r>
            <a:r>
              <a:rPr lang="en-US" sz="1300" b="0" i="0" dirty="0"/>
              <a:t> a </a:t>
            </a:r>
            <a:r>
              <a:rPr lang="en-US" sz="1300" b="0" i="0"/>
              <a:t>celkově</a:t>
            </a:r>
            <a:r>
              <a:rPr lang="en-US" sz="1300" b="0" i="0" dirty="0"/>
              <a:t> </a:t>
            </a:r>
            <a:r>
              <a:rPr lang="en-US" sz="1300" b="0" i="0"/>
              <a:t>tedy</a:t>
            </a:r>
            <a:r>
              <a:rPr lang="en-US" sz="1300" b="0" i="0" dirty="0"/>
              <a:t> </a:t>
            </a:r>
            <a:r>
              <a:rPr lang="en-US" sz="1300" b="0" i="0"/>
              <a:t>zabírá</a:t>
            </a:r>
            <a:r>
              <a:rPr lang="en-US" sz="1300" b="0" i="0" dirty="0"/>
              <a:t> </a:t>
            </a:r>
            <a:r>
              <a:rPr lang="en-US" sz="1300" b="0" i="0"/>
              <a:t>více</a:t>
            </a:r>
            <a:r>
              <a:rPr lang="en-US" sz="1300" b="0" i="0" dirty="0"/>
              <a:t> </a:t>
            </a:r>
            <a:r>
              <a:rPr lang="en-US" sz="1300" b="0" i="0"/>
              <a:t>než</a:t>
            </a:r>
            <a:r>
              <a:rPr lang="en-US" sz="1300" b="0" i="0" dirty="0"/>
              <a:t> </a:t>
            </a:r>
            <a:r>
              <a:rPr lang="en-US" sz="1300" b="0" i="0"/>
              <a:t>polovinu</a:t>
            </a:r>
            <a:r>
              <a:rPr lang="en-US" sz="1300" b="0" i="0" dirty="0"/>
              <a:t> </a:t>
            </a:r>
            <a:r>
              <a:rPr lang="en-US" sz="1300" b="0" i="0"/>
              <a:t>jeho</a:t>
            </a:r>
            <a:r>
              <a:rPr lang="en-US" sz="1300" b="0" i="0" dirty="0"/>
              <a:t> </a:t>
            </a:r>
            <a:r>
              <a:rPr lang="en-US" sz="1300" b="0" i="0"/>
              <a:t>rozlohy</a:t>
            </a:r>
            <a:r>
              <a:rPr lang="en-US" sz="1300" b="0" i="0" dirty="0"/>
              <a:t>. </a:t>
            </a:r>
            <a:r>
              <a:rPr lang="en-US" sz="1300" b="0" i="0"/>
              <a:t>Nejvyšší</a:t>
            </a:r>
            <a:r>
              <a:rPr lang="en-US" sz="1300" b="0" i="0" dirty="0"/>
              <a:t> bod </a:t>
            </a:r>
            <a:r>
              <a:rPr lang="en-US" sz="1300" b="0" i="0"/>
              <a:t>Kypru</a:t>
            </a:r>
            <a:r>
              <a:rPr lang="en-US" sz="1300" b="0" i="0" dirty="0"/>
              <a:t> je </a:t>
            </a:r>
            <a:r>
              <a:rPr lang="en-US" sz="1300" dirty="0"/>
              <a:t>Olympos</a:t>
            </a:r>
            <a:r>
              <a:rPr lang="en-US" sz="1300" b="0" i="0" dirty="0"/>
              <a:t>, </a:t>
            </a:r>
            <a:r>
              <a:rPr lang="en-US" sz="1300" b="0" i="0"/>
              <a:t>vysoký</a:t>
            </a:r>
            <a:r>
              <a:rPr lang="en-US" sz="1300" b="0" i="0" dirty="0"/>
              <a:t> 1952 </a:t>
            </a:r>
            <a:r>
              <a:rPr lang="en-US" sz="1300" b="0" i="0"/>
              <a:t>metrů</a:t>
            </a:r>
            <a:endParaRPr lang="en-US" sz="1300" dirty="0"/>
          </a:p>
        </p:txBody>
      </p:sp>
      <p:pic>
        <p:nvPicPr>
          <p:cNvPr id="2052" name="Picture 4" descr="Kypr mapy ke stažení a online – Výběr map">
            <a:extLst>
              <a:ext uri="{FF2B5EF4-FFF2-40B4-BE49-F238E27FC236}">
                <a16:creationId xmlns:a16="http://schemas.microsoft.com/office/drawing/2014/main" id="{1029D2A9-8AE4-4FB5-4486-A64B38CFE53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094411" y="1697436"/>
            <a:ext cx="4960442" cy="2877056"/>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2091">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94" name="Straight Connector 2093">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58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123" name="Rectangle 309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pic>
        <p:nvPicPr>
          <p:cNvPr id="3124" name="Picture 310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25" name="Straight Connector 310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26" name="Straight Connector 3105">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127" name="Rectangle 3107">
            <a:extLst>
              <a:ext uri="{FF2B5EF4-FFF2-40B4-BE49-F238E27FC236}">
                <a16:creationId xmlns:a16="http://schemas.microsoft.com/office/drawing/2014/main" id="{1669046F-5838-4C7A-BBE8-A77F40FD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Rectangle 3109">
            <a:extLst>
              <a:ext uri="{FF2B5EF4-FFF2-40B4-BE49-F238E27FC236}">
                <a16:creationId xmlns:a16="http://schemas.microsoft.com/office/drawing/2014/main" id="{2D5E6CDB-92ED-43A1-9491-C46E2C8E9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129" name="Group 3111">
            <a:extLst>
              <a:ext uri="{FF2B5EF4-FFF2-40B4-BE49-F238E27FC236}">
                <a16:creationId xmlns:a16="http://schemas.microsoft.com/office/drawing/2014/main" id="{EBB966BC-DC49-4138-8DEF-B1CD130339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104331" cy="5149101"/>
            <a:chOff x="632237" y="482171"/>
            <a:chExt cx="6104331" cy="5149101"/>
          </a:xfrm>
        </p:grpSpPr>
        <p:sp>
          <p:nvSpPr>
            <p:cNvPr id="3113" name="Rectangle 3112">
              <a:extLst>
                <a:ext uri="{FF2B5EF4-FFF2-40B4-BE49-F238E27FC236}">
                  <a16:creationId xmlns:a16="http://schemas.microsoft.com/office/drawing/2014/main" id="{EDD0BD06-EC5B-4F0E-A221-562BC2BA6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0" name="Rectangle 3113">
              <a:extLst>
                <a:ext uri="{FF2B5EF4-FFF2-40B4-BE49-F238E27FC236}">
                  <a16:creationId xmlns:a16="http://schemas.microsoft.com/office/drawing/2014/main" id="{634200B3-EC47-4A5B-A640-7118BF6AD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31" name="Rectangle 3115">
            <a:extLst>
              <a:ext uri="{FF2B5EF4-FFF2-40B4-BE49-F238E27FC236}">
                <a16:creationId xmlns:a16="http://schemas.microsoft.com/office/drawing/2014/main" id="{23B9DAF8-7DB4-40CB-85F8-7E02F95C6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7042" y="984450"/>
            <a:ext cx="5145580"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2" name="Straight Connector 3117">
            <a:extLst>
              <a:ext uri="{FF2B5EF4-FFF2-40B4-BE49-F238E27FC236}">
                <a16:creationId xmlns:a16="http://schemas.microsoft.com/office/drawing/2014/main" id="{606AED2C-61BA-485C-9DD4-B23B6280F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8029" y="1847088"/>
            <a:ext cx="352036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a:extLst>
              <a:ext uri="{FF2B5EF4-FFF2-40B4-BE49-F238E27FC236}">
                <a16:creationId xmlns:a16="http://schemas.microsoft.com/office/drawing/2014/main" id="{A5B124A8-B3BF-BE41-7A00-DBF25F66C965}"/>
              </a:ext>
            </a:extLst>
          </p:cNvPr>
          <p:cNvSpPr>
            <a:spLocks noGrp="1"/>
          </p:cNvSpPr>
          <p:nvPr>
            <p:ph type="title"/>
          </p:nvPr>
        </p:nvSpPr>
        <p:spPr>
          <a:xfrm>
            <a:off x="7218030" y="804520"/>
            <a:ext cx="3520367" cy="1049235"/>
          </a:xfrm>
        </p:spPr>
        <p:txBody>
          <a:bodyPr vert="horz" lIns="91440" tIns="45720" rIns="91440" bIns="45720" rtlCol="0" anchor="t">
            <a:normAutofit/>
          </a:bodyPr>
          <a:lstStyle/>
          <a:p>
            <a:r>
              <a:rPr lang="en-US"/>
              <a:t>Rozdělený ostrov</a:t>
            </a:r>
          </a:p>
        </p:txBody>
      </p:sp>
      <p:pic>
        <p:nvPicPr>
          <p:cNvPr id="3074" name="Picture 2" descr="Zvrat ve sjednocování Kypru? Obě strany si vyměnily mapy zón — ČT24 — Česká  televize">
            <a:extLst>
              <a:ext uri="{FF2B5EF4-FFF2-40B4-BE49-F238E27FC236}">
                <a16:creationId xmlns:a16="http://schemas.microsoft.com/office/drawing/2014/main" id="{ED5F8FB8-B8CB-73AB-72B9-BED5EA5C956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271223" y="1693871"/>
            <a:ext cx="4825148" cy="2711119"/>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obsah 3">
            <a:extLst>
              <a:ext uri="{FF2B5EF4-FFF2-40B4-BE49-F238E27FC236}">
                <a16:creationId xmlns:a16="http://schemas.microsoft.com/office/drawing/2014/main" id="{ACBEA09E-154B-ACCC-F5CF-0B45F020B6A5}"/>
              </a:ext>
            </a:extLst>
          </p:cNvPr>
          <p:cNvSpPr>
            <a:spLocks noGrp="1"/>
          </p:cNvSpPr>
          <p:nvPr>
            <p:ph sz="half" idx="2"/>
          </p:nvPr>
        </p:nvSpPr>
        <p:spPr>
          <a:xfrm>
            <a:off x="7218029" y="2015732"/>
            <a:ext cx="3520368" cy="3450613"/>
          </a:xfrm>
        </p:spPr>
        <p:txBody>
          <a:bodyPr vert="horz" lIns="91440" tIns="45720" rIns="91440" bIns="45720" rtlCol="0" anchor="t">
            <a:normAutofit/>
          </a:bodyPr>
          <a:lstStyle/>
          <a:p>
            <a:pPr>
              <a:lnSpc>
                <a:spcPct val="110000"/>
              </a:lnSpc>
            </a:pPr>
            <a:r>
              <a:rPr lang="en-US" sz="1600" b="0" i="0"/>
              <a:t>Kyperská republika zabírá dvě třetiny ostrova (59,74 %). </a:t>
            </a:r>
          </a:p>
          <a:p>
            <a:pPr>
              <a:lnSpc>
                <a:spcPct val="110000"/>
              </a:lnSpc>
            </a:pPr>
            <a:r>
              <a:rPr lang="en-US" sz="1600" b="0" i="0"/>
              <a:t>Severovýchodní třetinu ostrova zabírá </a:t>
            </a:r>
            <a:r>
              <a:rPr lang="en-US" sz="1600"/>
              <a:t>Severokyperská turecká republika</a:t>
            </a:r>
            <a:r>
              <a:rPr lang="en-US" sz="1600" b="0" i="0"/>
              <a:t> (34,85 %). </a:t>
            </a:r>
          </a:p>
          <a:p>
            <a:pPr>
              <a:lnSpc>
                <a:spcPct val="110000"/>
              </a:lnSpc>
            </a:pPr>
            <a:r>
              <a:rPr lang="en-US" sz="1600" b="0" i="0"/>
              <a:t>Třetím segmentem je </a:t>
            </a:r>
            <a:r>
              <a:rPr lang="en-US" sz="1600"/>
              <a:t>Spojenými národy</a:t>
            </a:r>
            <a:r>
              <a:rPr lang="en-US" sz="1600" b="0" i="0"/>
              <a:t> spravovaná nárazníková zóna nazývaná </a:t>
            </a:r>
            <a:r>
              <a:rPr lang="en-US" sz="1600"/>
              <a:t>Zelená linie</a:t>
            </a:r>
            <a:r>
              <a:rPr lang="en-US" sz="1600" b="0" i="0"/>
              <a:t>. </a:t>
            </a:r>
          </a:p>
          <a:p>
            <a:pPr>
              <a:lnSpc>
                <a:spcPct val="110000"/>
              </a:lnSpc>
            </a:pPr>
            <a:r>
              <a:rPr lang="en-US" sz="1600" b="0" i="0"/>
              <a:t>Čtvrtým územím jsou </a:t>
            </a:r>
            <a:r>
              <a:rPr lang="en-US" sz="1600"/>
              <a:t>britské</a:t>
            </a:r>
            <a:r>
              <a:rPr lang="en-US" sz="1600" b="0" i="0"/>
              <a:t> základny </a:t>
            </a:r>
            <a:r>
              <a:rPr lang="en-US" sz="1600"/>
              <a:t>Akrotiri a Dekelia</a:t>
            </a:r>
            <a:r>
              <a:rPr lang="en-US" sz="1600" b="0" i="0"/>
              <a:t>.</a:t>
            </a:r>
            <a:endParaRPr lang="en-US" sz="1600"/>
          </a:p>
        </p:txBody>
      </p:sp>
      <p:pic>
        <p:nvPicPr>
          <p:cNvPr id="3133" name="Picture 3119">
            <a:extLst>
              <a:ext uri="{FF2B5EF4-FFF2-40B4-BE49-F238E27FC236}">
                <a16:creationId xmlns:a16="http://schemas.microsoft.com/office/drawing/2014/main" id="{7EFCF05C-6070-460B-8E60-12BE3EFD19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22" name="Straight Connector 3121">
            <a:extLst>
              <a:ext uri="{FF2B5EF4-FFF2-40B4-BE49-F238E27FC236}">
                <a16:creationId xmlns:a16="http://schemas.microsoft.com/office/drawing/2014/main" id="{CFD731F1-726F-453E-9516-3058095DE9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703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Nadpis 1"/>
          <p:cNvSpPr>
            <a:spLocks noGrp="1"/>
          </p:cNvSpPr>
          <p:nvPr>
            <p:ph type="title"/>
          </p:nvPr>
        </p:nvSpPr>
        <p:spPr>
          <a:xfrm>
            <a:off x="989768" y="609600"/>
            <a:ext cx="5498361" cy="1320800"/>
          </a:xfrm>
        </p:spPr>
        <p:txBody>
          <a:bodyPr vert="horz" lIns="91440" tIns="45720" rIns="91440" bIns="45720" rtlCol="0" anchor="ctr">
            <a:normAutofit/>
          </a:bodyPr>
          <a:lstStyle/>
          <a:p>
            <a:r>
              <a:rPr lang="en-US"/>
              <a:t>Etnografická mapa Kypru 1960 / 1990</a:t>
            </a:r>
          </a:p>
        </p:txBody>
      </p:sp>
      <p:sp>
        <p:nvSpPr>
          <p:cNvPr id="13" name="Isosceles Triangle 12">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705B43">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6" name="TextBox 5">
            <a:extLst>
              <a:ext uri="{FF2B5EF4-FFF2-40B4-BE49-F238E27FC236}">
                <a16:creationId xmlns:a16="http://schemas.microsoft.com/office/drawing/2014/main" id="{5AFE7989-B250-A6BD-5CDE-F083F6862EDC}"/>
              </a:ext>
            </a:extLst>
          </p:cNvPr>
          <p:cNvSpPr txBox="1"/>
          <p:nvPr/>
        </p:nvSpPr>
        <p:spPr>
          <a:xfrm>
            <a:off x="989770" y="2160589"/>
            <a:ext cx="5549732"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Obě</a:t>
            </a:r>
            <a:r>
              <a:rPr lang="en-US" dirty="0">
                <a:solidFill>
                  <a:schemeClr val="tx1">
                    <a:lumMod val="75000"/>
                    <a:lumOff val="25000"/>
                  </a:schemeClr>
                </a:solidFill>
              </a:rPr>
              <a:t> </a:t>
            </a:r>
            <a:r>
              <a:rPr lang="en-US">
                <a:solidFill>
                  <a:schemeClr val="tx1">
                    <a:lumMod val="75000"/>
                    <a:lumOff val="25000"/>
                  </a:schemeClr>
                </a:solidFill>
              </a:rPr>
              <a:t>komunity</a:t>
            </a:r>
            <a:r>
              <a:rPr lang="en-US" dirty="0">
                <a:solidFill>
                  <a:schemeClr val="tx1">
                    <a:lumMod val="75000"/>
                    <a:lumOff val="25000"/>
                  </a:schemeClr>
                </a:solidFill>
              </a:rPr>
              <a:t> </a:t>
            </a:r>
            <a:r>
              <a:rPr lang="en-US">
                <a:solidFill>
                  <a:schemeClr val="tx1">
                    <a:lumMod val="75000"/>
                    <a:lumOff val="25000"/>
                  </a:schemeClr>
                </a:solidFill>
              </a:rPr>
              <a:t>rozptýlené</a:t>
            </a:r>
            <a:r>
              <a:rPr lang="en-US" dirty="0">
                <a:solidFill>
                  <a:schemeClr val="tx1">
                    <a:lumMod val="75000"/>
                    <a:lumOff val="25000"/>
                  </a:schemeClr>
                </a:solidFill>
              </a:rPr>
              <a:t> </a:t>
            </a:r>
            <a:r>
              <a:rPr lang="en-US">
                <a:solidFill>
                  <a:schemeClr val="tx1">
                    <a:lumMod val="75000"/>
                    <a:lumOff val="25000"/>
                  </a:schemeClr>
                </a:solidFill>
              </a:rPr>
              <a:t>prakticky</a:t>
            </a:r>
            <a:r>
              <a:rPr lang="en-US" dirty="0">
                <a:solidFill>
                  <a:schemeClr val="tx1">
                    <a:lumMod val="75000"/>
                    <a:lumOff val="25000"/>
                  </a:schemeClr>
                </a:solidFill>
              </a:rPr>
              <a:t> po </a:t>
            </a:r>
            <a:r>
              <a:rPr lang="en-US">
                <a:solidFill>
                  <a:schemeClr val="tx1">
                    <a:lumMod val="75000"/>
                    <a:lumOff val="25000"/>
                  </a:schemeClr>
                </a:solidFill>
              </a:rPr>
              <a:t>celém</a:t>
            </a:r>
            <a:r>
              <a:rPr lang="en-US" dirty="0">
                <a:solidFill>
                  <a:schemeClr val="tx1">
                    <a:lumMod val="75000"/>
                    <a:lumOff val="25000"/>
                  </a:schemeClr>
                </a:solidFill>
              </a:rPr>
              <a:t> </a:t>
            </a:r>
            <a:r>
              <a:rPr lang="en-US">
                <a:solidFill>
                  <a:schemeClr val="tx1">
                    <a:lumMod val="75000"/>
                    <a:lumOff val="25000"/>
                  </a:schemeClr>
                </a:solidFill>
              </a:rPr>
              <a:t>ostrově</a:t>
            </a:r>
            <a:r>
              <a:rPr lang="en-US" dirty="0">
                <a:solidFill>
                  <a:schemeClr val="tx1">
                    <a:lumMod val="75000"/>
                    <a:lumOff val="25000"/>
                  </a:schemeClr>
                </a:solidFill>
              </a:rPr>
              <a:t> </a:t>
            </a:r>
          </a:p>
          <a:p>
            <a:pPr>
              <a:spcBef>
                <a:spcPts val="1000"/>
              </a:spcBef>
              <a:buClr>
                <a:schemeClr val="accent1"/>
              </a:buClr>
              <a:buSzPct val="80000"/>
              <a:buFont typeface="Wingdings 3" charset="2"/>
              <a:buChar char=""/>
            </a:pPr>
            <a:r>
              <a:rPr lang="en-US">
                <a:solidFill>
                  <a:schemeClr val="tx1">
                    <a:lumMod val="75000"/>
                    <a:lumOff val="25000"/>
                  </a:schemeClr>
                </a:solidFill>
              </a:rPr>
              <a:t>obce</a:t>
            </a:r>
            <a:r>
              <a:rPr lang="en-US" dirty="0">
                <a:solidFill>
                  <a:schemeClr val="tx1">
                    <a:lumMod val="75000"/>
                    <a:lumOff val="25000"/>
                  </a:schemeClr>
                </a:solidFill>
              </a:rPr>
              <a:t> se </a:t>
            </a:r>
            <a:r>
              <a:rPr lang="en-US">
                <a:solidFill>
                  <a:schemeClr val="tx1">
                    <a:lumMod val="75000"/>
                    <a:lumOff val="25000"/>
                  </a:schemeClr>
                </a:solidFill>
              </a:rPr>
              <a:t>smíšeným</a:t>
            </a:r>
            <a:r>
              <a:rPr lang="en-US" dirty="0">
                <a:solidFill>
                  <a:schemeClr val="tx1">
                    <a:lumMod val="75000"/>
                    <a:lumOff val="25000"/>
                  </a:schemeClr>
                </a:solidFill>
              </a:rPr>
              <a:t> </a:t>
            </a:r>
            <a:r>
              <a:rPr lang="en-US">
                <a:solidFill>
                  <a:schemeClr val="tx1">
                    <a:lumMod val="75000"/>
                    <a:lumOff val="25000"/>
                  </a:schemeClr>
                </a:solidFill>
              </a:rPr>
              <a:t>obyvatelstvem</a:t>
            </a:r>
            <a:r>
              <a:rPr lang="en-US" dirty="0">
                <a:solidFill>
                  <a:schemeClr val="tx1">
                    <a:lumMod val="75000"/>
                    <a:lumOff val="25000"/>
                  </a:schemeClr>
                </a:solidFill>
              </a:rPr>
              <a:t> </a:t>
            </a:r>
            <a:r>
              <a:rPr lang="en-US">
                <a:solidFill>
                  <a:schemeClr val="tx1">
                    <a:lumMod val="75000"/>
                    <a:lumOff val="25000"/>
                  </a:schemeClr>
                </a:solidFill>
              </a:rPr>
              <a:t>představovaly</a:t>
            </a:r>
            <a:r>
              <a:rPr lang="en-US" dirty="0">
                <a:solidFill>
                  <a:schemeClr val="tx1">
                    <a:lumMod val="75000"/>
                    <a:lumOff val="25000"/>
                  </a:schemeClr>
                </a:solidFill>
              </a:rPr>
              <a:t> </a:t>
            </a:r>
            <a:r>
              <a:rPr lang="en-US">
                <a:solidFill>
                  <a:schemeClr val="tx1">
                    <a:lumMod val="75000"/>
                    <a:lumOff val="25000"/>
                  </a:schemeClr>
                </a:solidFill>
              </a:rPr>
              <a:t>spíše</a:t>
            </a:r>
            <a:r>
              <a:rPr lang="en-US" dirty="0">
                <a:solidFill>
                  <a:schemeClr val="tx1">
                    <a:lumMod val="75000"/>
                    <a:lumOff val="25000"/>
                  </a:schemeClr>
                </a:solidFill>
              </a:rPr>
              <a:t> </a:t>
            </a:r>
            <a:r>
              <a:rPr lang="en-US">
                <a:solidFill>
                  <a:schemeClr val="tx1">
                    <a:lumMod val="75000"/>
                    <a:lumOff val="25000"/>
                  </a:schemeClr>
                </a:solidFill>
              </a:rPr>
              <a:t>výjimku</a:t>
            </a:r>
            <a:r>
              <a:rPr lang="en-US" dirty="0">
                <a:solidFill>
                  <a:schemeClr val="tx1">
                    <a:lumMod val="75000"/>
                    <a:lumOff val="25000"/>
                  </a:schemeClr>
                </a:solidFill>
              </a:rPr>
              <a:t>. </a:t>
            </a:r>
          </a:p>
        </p:txBody>
      </p:sp>
      <p:pic>
        <p:nvPicPr>
          <p:cNvPr id="4" name="Zástupný symbol pro obsah 3"/>
          <p:cNvPicPr>
            <a:picLocks noGrp="1" noChangeAspect="1"/>
          </p:cNvPicPr>
          <p:nvPr>
            <p:ph idx="1"/>
          </p:nvPr>
        </p:nvPicPr>
        <p:blipFill>
          <a:blip r:embed="rId3"/>
          <a:srcRect r="18292" b="2"/>
          <a:stretch>
            <a:fillRect/>
          </a:stretch>
        </p:blipFill>
        <p:spPr>
          <a:xfrm>
            <a:off x="7531482" y="10"/>
            <a:ext cx="4657341" cy="3448414"/>
          </a:xfrm>
          <a:prstGeom prst="rect">
            <a:avLst/>
          </a:prstGeom>
        </p:spPr>
      </p:pic>
      <p:pic>
        <p:nvPicPr>
          <p:cNvPr id="3" name="Εικόνα 2">
            <a:extLst>
              <a:ext uri="{FF2B5EF4-FFF2-40B4-BE49-F238E27FC236}">
                <a16:creationId xmlns:a16="http://schemas.microsoft.com/office/drawing/2014/main" id="{C892BCEB-AF37-B6D6-19C8-B8538489EB3F}"/>
              </a:ext>
            </a:extLst>
          </p:cNvPr>
          <p:cNvPicPr>
            <a:picLocks noChangeAspect="1"/>
          </p:cNvPicPr>
          <p:nvPr/>
        </p:nvPicPr>
        <p:blipFill>
          <a:blip r:embed="rId4"/>
          <a:srcRect t="2960" r="-3" b="4716"/>
          <a:stretch>
            <a:fillRect/>
          </a:stretch>
        </p:blipFill>
        <p:spPr>
          <a:xfrm>
            <a:off x="7528308" y="3437472"/>
            <a:ext cx="4657341" cy="3428996"/>
          </a:xfrm>
          <a:prstGeom prst="rect">
            <a:avLst/>
          </a:prstGeom>
        </p:spPr>
      </p:pic>
    </p:spTree>
    <p:extLst>
      <p:ext uri="{BB962C8B-B14F-4D97-AF65-F5344CB8AC3E}">
        <p14:creationId xmlns:p14="http://schemas.microsoft.com/office/powerpoint/2010/main" val="3664154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179" name="Rectangle 4178">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pic>
        <p:nvPicPr>
          <p:cNvPr id="4181" name="Picture 4180">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83" name="Straight Connector 4182">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185" name="Straight Connector 4184">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187" name="Rectangle 4186">
            <a:extLst>
              <a:ext uri="{FF2B5EF4-FFF2-40B4-BE49-F238E27FC236}">
                <a16:creationId xmlns:a16="http://schemas.microsoft.com/office/drawing/2014/main" id="{152A018C-865F-463F-944D-5C2ED23C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89" name="Straight Connector 4188">
            <a:extLst>
              <a:ext uri="{FF2B5EF4-FFF2-40B4-BE49-F238E27FC236}">
                <a16:creationId xmlns:a16="http://schemas.microsoft.com/office/drawing/2014/main" id="{F738849B-C66C-41F3-80F9-277CCD95F9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495610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a:extLst>
              <a:ext uri="{FF2B5EF4-FFF2-40B4-BE49-F238E27FC236}">
                <a16:creationId xmlns:a16="http://schemas.microsoft.com/office/drawing/2014/main" id="{025F5F51-77B3-7358-3B52-54CD23DC2973}"/>
              </a:ext>
            </a:extLst>
          </p:cNvPr>
          <p:cNvSpPr>
            <a:spLocks noGrp="1"/>
          </p:cNvSpPr>
          <p:nvPr>
            <p:ph type="title"/>
          </p:nvPr>
        </p:nvSpPr>
        <p:spPr>
          <a:xfrm>
            <a:off x="1451581" y="804520"/>
            <a:ext cx="4958419" cy="1049235"/>
          </a:xfrm>
        </p:spPr>
        <p:txBody>
          <a:bodyPr vert="horz" lIns="91440" tIns="45720" rIns="91440" bIns="45720" rtlCol="0" anchor="t">
            <a:normAutofit/>
          </a:bodyPr>
          <a:lstStyle/>
          <a:p>
            <a:r>
              <a:rPr lang="en-US"/>
              <a:t>Obyvatelstvo </a:t>
            </a:r>
          </a:p>
        </p:txBody>
      </p:sp>
      <p:sp>
        <p:nvSpPr>
          <p:cNvPr id="4191" name="Rectangle 4190">
            <a:extLst>
              <a:ext uri="{FF2B5EF4-FFF2-40B4-BE49-F238E27FC236}">
                <a16:creationId xmlns:a16="http://schemas.microsoft.com/office/drawing/2014/main" id="{7E07FF13-A7EB-4465-B3A3-E8B26C048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Zástupný obsah 2">
            <a:extLst>
              <a:ext uri="{FF2B5EF4-FFF2-40B4-BE49-F238E27FC236}">
                <a16:creationId xmlns:a16="http://schemas.microsoft.com/office/drawing/2014/main" id="{D8C01EBC-CD64-A6A7-F8AA-93F9A5407009}"/>
              </a:ext>
            </a:extLst>
          </p:cNvPr>
          <p:cNvSpPr>
            <a:spLocks noGrp="1"/>
          </p:cNvSpPr>
          <p:nvPr>
            <p:ph sz="half" idx="1"/>
          </p:nvPr>
        </p:nvSpPr>
        <p:spPr>
          <a:xfrm>
            <a:off x="1451581" y="2015732"/>
            <a:ext cx="4958419" cy="3450613"/>
          </a:xfrm>
        </p:spPr>
        <p:txBody>
          <a:bodyPr vert="horz" lIns="91440" tIns="45720" rIns="91440" bIns="45720" rtlCol="0" anchor="t">
            <a:normAutofit/>
          </a:bodyPr>
          <a:lstStyle/>
          <a:p>
            <a:pPr>
              <a:lnSpc>
                <a:spcPct val="110000"/>
              </a:lnSpc>
            </a:pPr>
            <a:r>
              <a:rPr lang="en-US" sz="1400" b="0" i="0"/>
              <a:t>Celková</a:t>
            </a:r>
            <a:r>
              <a:rPr lang="en-US" sz="1400" b="0" i="0" dirty="0"/>
              <a:t> populace </a:t>
            </a:r>
            <a:r>
              <a:rPr lang="en-US" sz="1400" b="0" i="0"/>
              <a:t>Kypru</a:t>
            </a:r>
            <a:r>
              <a:rPr lang="en-US" sz="1400" b="0" i="0" dirty="0"/>
              <a:t> 1,35 </a:t>
            </a:r>
            <a:r>
              <a:rPr lang="en-US" sz="1400" b="0" i="0"/>
              <a:t>milion</a:t>
            </a:r>
            <a:r>
              <a:rPr lang="en-US" sz="1400" b="0" i="0" dirty="0"/>
              <a:t> </a:t>
            </a:r>
            <a:r>
              <a:rPr lang="en-US" sz="1400" b="0" i="0"/>
              <a:t>lidí</a:t>
            </a:r>
            <a:r>
              <a:rPr lang="en-US" sz="1400" b="0" i="0" dirty="0"/>
              <a:t>, z toho </a:t>
            </a:r>
            <a:r>
              <a:rPr lang="en-US" sz="1400" b="0" i="0"/>
              <a:t>přibližně</a:t>
            </a:r>
            <a:r>
              <a:rPr lang="en-US" sz="1400" b="0" i="0" dirty="0"/>
              <a:t> 935 000 </a:t>
            </a:r>
            <a:r>
              <a:rPr lang="en-US" sz="1400" b="0" i="0"/>
              <a:t>lidí</a:t>
            </a:r>
            <a:r>
              <a:rPr lang="en-US" sz="1400" b="0" i="0" dirty="0"/>
              <a:t> </a:t>
            </a:r>
            <a:r>
              <a:rPr lang="en-US" sz="1400" b="0" i="0"/>
              <a:t>žilo</a:t>
            </a:r>
            <a:r>
              <a:rPr lang="en-US" sz="1400" b="0" i="0" dirty="0"/>
              <a:t> v </a:t>
            </a:r>
            <a:r>
              <a:rPr lang="en-US" sz="1400" b="0" i="0"/>
              <a:t>oblasti</a:t>
            </a:r>
            <a:r>
              <a:rPr lang="en-US" sz="1400" b="0" i="0" dirty="0"/>
              <a:t> </a:t>
            </a:r>
            <a:r>
              <a:rPr lang="en-US" sz="1400" b="0" i="0"/>
              <a:t>kontrolované</a:t>
            </a:r>
            <a:r>
              <a:rPr lang="en-US" sz="1400" b="0" i="0" dirty="0"/>
              <a:t> </a:t>
            </a:r>
            <a:r>
              <a:rPr lang="en-US" sz="1400" b="0" i="0"/>
              <a:t>vládou</a:t>
            </a:r>
            <a:r>
              <a:rPr lang="en-US" sz="1400" b="0" i="0" dirty="0"/>
              <a:t> </a:t>
            </a:r>
            <a:r>
              <a:rPr lang="en-US" sz="1400"/>
              <a:t>Κ</a:t>
            </a:r>
            <a:r>
              <a:rPr lang="en-US" sz="1400" b="0" i="0"/>
              <a:t>yperské</a:t>
            </a:r>
            <a:r>
              <a:rPr lang="en-US" sz="1400" b="0" i="0" dirty="0"/>
              <a:t> </a:t>
            </a:r>
            <a:r>
              <a:rPr lang="en-US" sz="1400" b="0" i="0"/>
              <a:t>republiky</a:t>
            </a:r>
            <a:r>
              <a:rPr lang="en-US" sz="1400" b="0" i="0" baseline="30000" dirty="0"/>
              <a:t> </a:t>
            </a:r>
            <a:r>
              <a:rPr lang="en-US" sz="1400" b="0" i="0" dirty="0"/>
              <a:t>a </a:t>
            </a:r>
            <a:r>
              <a:rPr lang="en-US" sz="1400" dirty="0"/>
              <a:t>365 0</a:t>
            </a:r>
            <a:r>
              <a:rPr lang="en-US" sz="1400" b="0" i="0" dirty="0"/>
              <a:t>00 v </a:t>
            </a:r>
            <a:r>
              <a:rPr lang="en-US" sz="1400" b="0" i="0"/>
              <a:t>severní</a:t>
            </a:r>
            <a:r>
              <a:rPr lang="en-US" sz="1400" b="0" i="0" dirty="0"/>
              <a:t> </a:t>
            </a:r>
            <a:r>
              <a:rPr lang="en-US" sz="1400" b="0" i="0"/>
              <a:t>části</a:t>
            </a:r>
            <a:r>
              <a:rPr lang="en-US" sz="1400" b="0" i="0" dirty="0"/>
              <a:t>.</a:t>
            </a:r>
          </a:p>
          <a:p>
            <a:pPr>
              <a:lnSpc>
                <a:spcPct val="110000"/>
              </a:lnSpc>
            </a:pPr>
            <a:r>
              <a:rPr lang="en-US" sz="1400" b="0" i="0" dirty="0"/>
              <a:t>Populace </a:t>
            </a:r>
            <a:r>
              <a:rPr lang="en-US" sz="1400" b="0" i="0"/>
              <a:t>severního</a:t>
            </a:r>
            <a:r>
              <a:rPr lang="en-US" sz="1400" b="0" i="0" dirty="0"/>
              <a:t> </a:t>
            </a:r>
            <a:r>
              <a:rPr lang="en-US" sz="1400" b="0" i="0"/>
              <a:t>Kypru</a:t>
            </a:r>
            <a:r>
              <a:rPr lang="en-US" sz="1400" b="0" i="0" dirty="0"/>
              <a:t> </a:t>
            </a:r>
            <a:r>
              <a:rPr lang="en-US" sz="1400" b="0" i="0"/>
              <a:t>zahrnuje</a:t>
            </a:r>
            <a:r>
              <a:rPr lang="en-US" sz="1400" b="0" i="0" dirty="0"/>
              <a:t> 150 000 – 160 000 </a:t>
            </a:r>
            <a:r>
              <a:rPr lang="en-US" sz="1400" b="0" i="0"/>
              <a:t>tureckých</a:t>
            </a:r>
            <a:r>
              <a:rPr lang="en-US" sz="1400" b="0" i="0" dirty="0"/>
              <a:t> </a:t>
            </a:r>
            <a:r>
              <a:rPr lang="en-US" sz="1400" b="0" i="0"/>
              <a:t>imigrantů</a:t>
            </a:r>
            <a:r>
              <a:rPr lang="en-US" sz="1400" b="0" i="0" dirty="0"/>
              <a:t>, </a:t>
            </a:r>
            <a:r>
              <a:rPr lang="en-US" sz="1400" b="0" i="0"/>
              <a:t>kteří</a:t>
            </a:r>
            <a:r>
              <a:rPr lang="en-US" sz="1400" b="0" i="0" dirty="0"/>
              <a:t> </a:t>
            </a:r>
            <a:r>
              <a:rPr lang="en-US" sz="1400" b="0" i="0"/>
              <a:t>jsou</a:t>
            </a:r>
            <a:r>
              <a:rPr lang="en-US" sz="1400" b="0" i="0" dirty="0"/>
              <a:t> </a:t>
            </a:r>
            <a:r>
              <a:rPr lang="en-US" sz="1400" b="0" i="0"/>
              <a:t>kyperskou</a:t>
            </a:r>
            <a:r>
              <a:rPr lang="en-US" sz="1400" b="0" i="0" dirty="0"/>
              <a:t> </a:t>
            </a:r>
            <a:r>
              <a:rPr lang="en-US" sz="1400" b="0" i="0"/>
              <a:t>vládou</a:t>
            </a:r>
            <a:r>
              <a:rPr lang="en-US" sz="1400" b="0" i="0" dirty="0"/>
              <a:t> </a:t>
            </a:r>
            <a:r>
              <a:rPr lang="en-US" sz="1400" b="0" i="0"/>
              <a:t>považováni</a:t>
            </a:r>
            <a:r>
              <a:rPr lang="en-US" sz="1400" b="0" i="0" dirty="0"/>
              <a:t> za "</a:t>
            </a:r>
            <a:r>
              <a:rPr lang="en-US" sz="1400" b="0" i="0"/>
              <a:t>ilegální</a:t>
            </a:r>
            <a:r>
              <a:rPr lang="en-US" sz="1400" b="0" i="0" dirty="0"/>
              <a:t> </a:t>
            </a:r>
            <a:r>
              <a:rPr lang="en-US" sz="1400" b="0" i="0"/>
              <a:t>osadníky</a:t>
            </a:r>
            <a:r>
              <a:rPr lang="en-US" sz="1400" b="0" i="0" dirty="0"/>
              <a:t>" </a:t>
            </a:r>
          </a:p>
          <a:p>
            <a:pPr>
              <a:lnSpc>
                <a:spcPct val="110000"/>
              </a:lnSpc>
            </a:pPr>
            <a:r>
              <a:rPr lang="en-US" sz="1400" b="0" i="0"/>
              <a:t>Kypřané</a:t>
            </a:r>
            <a:r>
              <a:rPr lang="en-US" sz="1400" b="0" i="0" dirty="0"/>
              <a:t> </a:t>
            </a:r>
            <a:r>
              <a:rPr lang="en-US" sz="1400" b="0" i="0"/>
              <a:t>rozděleni</a:t>
            </a:r>
            <a:r>
              <a:rPr lang="en-US" sz="1400" b="0" i="0" dirty="0"/>
              <a:t> do </a:t>
            </a:r>
            <a:r>
              <a:rPr lang="en-US" sz="1400" b="0" i="0"/>
              <a:t>dvou</a:t>
            </a:r>
            <a:r>
              <a:rPr lang="en-US" sz="1400" b="0" i="0" dirty="0"/>
              <a:t> </a:t>
            </a:r>
            <a:r>
              <a:rPr lang="en-US" sz="1400" b="0" i="0"/>
              <a:t>etnických</a:t>
            </a:r>
            <a:r>
              <a:rPr lang="en-US" sz="1400" b="0" i="0" dirty="0"/>
              <a:t> </a:t>
            </a:r>
            <a:r>
              <a:rPr lang="en-US" sz="1400" b="0" i="0"/>
              <a:t>komunit</a:t>
            </a:r>
            <a:r>
              <a:rPr lang="en-US" sz="1400" b="0" i="0" dirty="0"/>
              <a:t> </a:t>
            </a:r>
            <a:r>
              <a:rPr lang="en-US" sz="1400" b="0" i="0"/>
              <a:t>sdílejí</a:t>
            </a:r>
            <a:r>
              <a:rPr lang="en-US" sz="1400" b="0" i="0" dirty="0"/>
              <a:t> </a:t>
            </a:r>
            <a:r>
              <a:rPr lang="en-US" sz="1400" b="0" i="0"/>
              <a:t>mnoho</a:t>
            </a:r>
            <a:r>
              <a:rPr lang="en-US" sz="1400" b="0" i="0" dirty="0"/>
              <a:t> </a:t>
            </a:r>
            <a:r>
              <a:rPr lang="en-US" sz="1400" b="0" i="0"/>
              <a:t>kulturních</a:t>
            </a:r>
            <a:r>
              <a:rPr lang="en-US" sz="1400" b="0" i="0" dirty="0"/>
              <a:t> </a:t>
            </a:r>
            <a:r>
              <a:rPr lang="en-US" sz="1400" b="0" i="0"/>
              <a:t>znaků</a:t>
            </a:r>
            <a:r>
              <a:rPr lang="en-US" sz="1400" b="0" i="0" dirty="0"/>
              <a:t>, ale </a:t>
            </a:r>
            <a:r>
              <a:rPr lang="en-US" sz="1400" b="0" i="0"/>
              <a:t>uchovali</a:t>
            </a:r>
            <a:r>
              <a:rPr lang="en-US" sz="1400" b="0" i="0" dirty="0"/>
              <a:t> </a:t>
            </a:r>
            <a:r>
              <a:rPr lang="en-US" sz="1400" b="0" i="0"/>
              <a:t>si</a:t>
            </a:r>
            <a:r>
              <a:rPr lang="en-US" sz="1400" b="0" i="0" dirty="0"/>
              <a:t> </a:t>
            </a:r>
            <a:r>
              <a:rPr lang="en-US" sz="1400" b="0" i="0"/>
              <a:t>identitu</a:t>
            </a:r>
            <a:r>
              <a:rPr lang="en-US" sz="1400" b="0" i="0" dirty="0"/>
              <a:t> </a:t>
            </a:r>
            <a:r>
              <a:rPr lang="en-US" sz="1400" b="0" i="0"/>
              <a:t>na</a:t>
            </a:r>
            <a:r>
              <a:rPr lang="en-US" sz="1400" b="0" i="0" dirty="0"/>
              <a:t> </a:t>
            </a:r>
            <a:r>
              <a:rPr lang="en-US" sz="1400" b="0" i="0"/>
              <a:t>základě</a:t>
            </a:r>
            <a:r>
              <a:rPr lang="en-US" sz="1400" b="0" i="0" dirty="0"/>
              <a:t> </a:t>
            </a:r>
            <a:r>
              <a:rPr lang="en-US" sz="1400" b="0" i="0"/>
              <a:t>etnicity</a:t>
            </a:r>
            <a:r>
              <a:rPr lang="en-US" sz="1400" b="0" i="0" dirty="0"/>
              <a:t>, </a:t>
            </a:r>
            <a:r>
              <a:rPr lang="en-US" sz="1400" b="0" i="0"/>
              <a:t>náboženství</a:t>
            </a:r>
            <a:r>
              <a:rPr lang="en-US" sz="1400" b="0" i="0" dirty="0"/>
              <a:t>, </a:t>
            </a:r>
            <a:r>
              <a:rPr lang="en-US" sz="1400" b="0" i="0"/>
              <a:t>jazyka</a:t>
            </a:r>
            <a:r>
              <a:rPr lang="en-US" sz="1400" b="0" i="0" dirty="0"/>
              <a:t> a </a:t>
            </a:r>
            <a:r>
              <a:rPr lang="en-US" sz="1400" b="0" i="0"/>
              <a:t>vazeb</a:t>
            </a:r>
            <a:r>
              <a:rPr lang="en-US" sz="1400" b="0" i="0" dirty="0"/>
              <a:t> </a:t>
            </a:r>
            <a:r>
              <a:rPr lang="en-US" sz="1400" b="0" i="0"/>
              <a:t>na</a:t>
            </a:r>
            <a:r>
              <a:rPr lang="en-US" sz="1400" b="0" i="0" dirty="0"/>
              <a:t> </a:t>
            </a:r>
            <a:r>
              <a:rPr lang="en-US" sz="1400" b="0" i="0"/>
              <a:t>mateřskou</a:t>
            </a:r>
            <a:r>
              <a:rPr lang="en-US" sz="1400" b="0" i="0" dirty="0"/>
              <a:t> zemi. </a:t>
            </a:r>
          </a:p>
          <a:p>
            <a:pPr>
              <a:lnSpc>
                <a:spcPct val="110000"/>
              </a:lnSpc>
            </a:pPr>
            <a:r>
              <a:rPr lang="en-US" sz="1400" b="0" i="0"/>
              <a:t>Před</a:t>
            </a:r>
            <a:r>
              <a:rPr lang="en-US" sz="1400" b="0" i="0" dirty="0"/>
              <a:t> </a:t>
            </a:r>
            <a:r>
              <a:rPr lang="en-US" sz="1400" b="0" i="0"/>
              <a:t>začátkem</a:t>
            </a:r>
            <a:r>
              <a:rPr lang="en-US" sz="1400" b="0" i="0" dirty="0"/>
              <a:t> </a:t>
            </a:r>
            <a:r>
              <a:rPr lang="en-US" sz="1400" b="0" i="0"/>
              <a:t>rozporů</a:t>
            </a:r>
            <a:r>
              <a:rPr lang="en-US" sz="1400" b="0" i="0" dirty="0"/>
              <a:t> v r. 1964 </a:t>
            </a:r>
            <a:r>
              <a:rPr lang="en-US" sz="1400" b="0" i="0"/>
              <a:t>žili</a:t>
            </a:r>
            <a:r>
              <a:rPr lang="en-US" sz="1400" b="0" i="0" dirty="0"/>
              <a:t> </a:t>
            </a:r>
            <a:r>
              <a:rPr lang="en-US" sz="1400" b="0" i="0"/>
              <a:t>všichni</a:t>
            </a:r>
            <a:r>
              <a:rPr lang="en-US" sz="1400" b="0" i="0" dirty="0"/>
              <a:t> </a:t>
            </a:r>
            <a:r>
              <a:rPr lang="en-US" sz="1400" b="0" i="0"/>
              <a:t>Kypřané</a:t>
            </a:r>
            <a:r>
              <a:rPr lang="en-US" sz="1400" b="0" i="0" dirty="0"/>
              <a:t> (</a:t>
            </a:r>
            <a:r>
              <a:rPr lang="en-US" sz="1400" b="0" i="0"/>
              <a:t>tehdy</a:t>
            </a:r>
            <a:r>
              <a:rPr lang="en-US" sz="1400" b="0" i="0" dirty="0"/>
              <a:t> 77 % </a:t>
            </a:r>
            <a:r>
              <a:rPr lang="en-US" sz="1400" b="0" i="0"/>
              <a:t>Řeků</a:t>
            </a:r>
            <a:r>
              <a:rPr lang="en-US" sz="1400" b="0" i="0" dirty="0"/>
              <a:t>, 18 % </a:t>
            </a:r>
            <a:r>
              <a:rPr lang="en-US" sz="1400" b="0" i="0"/>
              <a:t>Turků</a:t>
            </a:r>
            <a:r>
              <a:rPr lang="en-US" sz="1400" b="0" i="0" dirty="0"/>
              <a:t>, 5 % </a:t>
            </a:r>
            <a:r>
              <a:rPr lang="en-US" sz="1400" b="0" i="0"/>
              <a:t>jiných</a:t>
            </a:r>
            <a:r>
              <a:rPr lang="en-US" sz="1400" b="0" i="0" dirty="0"/>
              <a:t> </a:t>
            </a:r>
            <a:r>
              <a:rPr lang="en-US" sz="1400" b="0" i="0"/>
              <a:t>komunit</a:t>
            </a:r>
            <a:r>
              <a:rPr lang="en-US" sz="1400" b="0" i="0" dirty="0"/>
              <a:t>, </a:t>
            </a:r>
            <a:r>
              <a:rPr lang="en-US" sz="1400" b="0" i="0"/>
              <a:t>včetně</a:t>
            </a:r>
            <a:r>
              <a:rPr lang="en-US" sz="1400" b="0" i="0" dirty="0"/>
              <a:t> </a:t>
            </a:r>
            <a:r>
              <a:rPr lang="en-US" sz="1400" b="0" i="0"/>
              <a:t>Arménců</a:t>
            </a:r>
            <a:r>
              <a:rPr lang="en-US" sz="1400" b="0" i="0" dirty="0"/>
              <a:t> a </a:t>
            </a:r>
            <a:r>
              <a:rPr lang="en-US" sz="1400"/>
              <a:t>Maronitů</a:t>
            </a:r>
            <a:r>
              <a:rPr lang="en-US" sz="1400" dirty="0"/>
              <a:t>)</a:t>
            </a:r>
          </a:p>
        </p:txBody>
      </p:sp>
      <p:grpSp>
        <p:nvGrpSpPr>
          <p:cNvPr id="4193" name="Group 4192">
            <a:extLst>
              <a:ext uri="{FF2B5EF4-FFF2-40B4-BE49-F238E27FC236}">
                <a16:creationId xmlns:a16="http://schemas.microsoft.com/office/drawing/2014/main" id="{408AC817-B4B8-429C-B507-074E447CCF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85125" y="583365"/>
            <a:chExt cx="4652668" cy="5181928"/>
          </a:xfrm>
        </p:grpSpPr>
        <p:sp>
          <p:nvSpPr>
            <p:cNvPr id="4194" name="Rectangle 4193">
              <a:extLst>
                <a:ext uri="{FF2B5EF4-FFF2-40B4-BE49-F238E27FC236}">
                  <a16:creationId xmlns:a16="http://schemas.microsoft.com/office/drawing/2014/main" id="{550B18D8-C579-42C4-80E7-118866B9D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85125" y="583365"/>
              <a:ext cx="4652668"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5" name="Rectangle 4194">
              <a:extLst>
                <a:ext uri="{FF2B5EF4-FFF2-40B4-BE49-F238E27FC236}">
                  <a16:creationId xmlns:a16="http://schemas.microsoft.com/office/drawing/2014/main" id="{9058F23F-80CD-4CDB-9817-D85CAA982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25358" y="915807"/>
              <a:ext cx="400124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098" name="Picture 2" descr="Lidé na Kypru - obyvatelé a jazyk ostrova Kypr | CK Mundo">
            <a:extLst>
              <a:ext uri="{FF2B5EF4-FFF2-40B4-BE49-F238E27FC236}">
                <a16:creationId xmlns:a16="http://schemas.microsoft.com/office/drawing/2014/main" id="{F2959F2F-950B-BE55-D2F1-F589518A68F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2280" r="22413" b="1"/>
          <a:stretch>
            <a:fillRect/>
          </a:stretch>
        </p:blipFill>
        <p:spPr bwMode="auto">
          <a:xfrm>
            <a:off x="7555450" y="1116345"/>
            <a:ext cx="3360025" cy="3866172"/>
          </a:xfrm>
          <a:prstGeom prst="rect">
            <a:avLst/>
          </a:prstGeom>
          <a:noFill/>
          <a:extLst>
            <a:ext uri="{909E8E84-426E-40DD-AFC4-6F175D3DCCD1}">
              <a14:hiddenFill xmlns:a14="http://schemas.microsoft.com/office/drawing/2010/main">
                <a:solidFill>
                  <a:srgbClr val="FFFFFF"/>
                </a:solidFill>
              </a14:hiddenFill>
            </a:ext>
          </a:extLst>
        </p:spPr>
      </p:pic>
      <p:pic>
        <p:nvPicPr>
          <p:cNvPr id="4197" name="Picture 4196">
            <a:extLst>
              <a:ext uri="{FF2B5EF4-FFF2-40B4-BE49-F238E27FC236}">
                <a16:creationId xmlns:a16="http://schemas.microsoft.com/office/drawing/2014/main" id="{63325370-A7EA-4294-B4F2-3282DB3DFD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199" name="Straight Connector 4198">
            <a:extLst>
              <a:ext uri="{FF2B5EF4-FFF2-40B4-BE49-F238E27FC236}">
                <a16:creationId xmlns:a16="http://schemas.microsoft.com/office/drawing/2014/main" id="{BC3070B6-C738-4874-9F3C-09E5E6855E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77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148" name="Rectangle 514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pic>
        <p:nvPicPr>
          <p:cNvPr id="5150" name="Picture 514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152" name="Straight Connector 515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154" name="Straight Connector 515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a:extLst>
              <a:ext uri="{FF2B5EF4-FFF2-40B4-BE49-F238E27FC236}">
                <a16:creationId xmlns:a16="http://schemas.microsoft.com/office/drawing/2014/main" id="{96531A5D-DBE6-FB96-0CF7-37270C57BF9B}"/>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dirty="0" err="1"/>
              <a:t>Nikósie</a:t>
            </a:r>
            <a:r>
              <a:rPr lang="en-US" dirty="0"/>
              <a:t> – </a:t>
            </a:r>
            <a:r>
              <a:rPr lang="en-US" dirty="0" err="1"/>
              <a:t>POSLEDNÍ</a:t>
            </a:r>
            <a:r>
              <a:rPr lang="en-US" dirty="0"/>
              <a:t> </a:t>
            </a:r>
            <a:r>
              <a:rPr lang="cs-CZ" dirty="0"/>
              <a:t>rozdělené </a:t>
            </a:r>
            <a:r>
              <a:rPr lang="en-US" dirty="0" err="1"/>
              <a:t>hlavní</a:t>
            </a:r>
            <a:r>
              <a:rPr lang="en-US" dirty="0"/>
              <a:t> </a:t>
            </a:r>
            <a:r>
              <a:rPr lang="en-US" dirty="0" err="1"/>
              <a:t>město</a:t>
            </a:r>
            <a:r>
              <a:rPr lang="en-US" dirty="0"/>
              <a:t> </a:t>
            </a:r>
          </a:p>
        </p:txBody>
      </p:sp>
      <p:sp>
        <p:nvSpPr>
          <p:cNvPr id="3" name="Zástupný obsah 2">
            <a:extLst>
              <a:ext uri="{FF2B5EF4-FFF2-40B4-BE49-F238E27FC236}">
                <a16:creationId xmlns:a16="http://schemas.microsoft.com/office/drawing/2014/main" id="{64A460AC-4356-035C-5667-7B2D5F626FD1}"/>
              </a:ext>
            </a:extLst>
          </p:cNvPr>
          <p:cNvSpPr>
            <a:spLocks noGrp="1"/>
          </p:cNvSpPr>
          <p:nvPr>
            <p:ph sz="half" idx="1"/>
          </p:nvPr>
        </p:nvSpPr>
        <p:spPr>
          <a:xfrm>
            <a:off x="1451579" y="2015734"/>
            <a:ext cx="5435733" cy="3450613"/>
          </a:xfrm>
        </p:spPr>
        <p:txBody>
          <a:bodyPr vert="horz" lIns="91440" tIns="45720" rIns="91440" bIns="45720" rtlCol="0" anchor="t">
            <a:normAutofit/>
          </a:bodyPr>
          <a:lstStyle/>
          <a:p>
            <a:pPr>
              <a:lnSpc>
                <a:spcPct val="110000"/>
              </a:lnSpc>
            </a:pPr>
            <a:r>
              <a:rPr lang="en-US" b="0" i="0"/>
              <a:t>Řecká část, totiž jižní, západní a východní část Nikósie s předměstími, má něco přes 200 000 obyvatel,</a:t>
            </a:r>
          </a:p>
          <a:p>
            <a:pPr>
              <a:lnSpc>
                <a:spcPct val="110000"/>
              </a:lnSpc>
            </a:pPr>
            <a:r>
              <a:rPr lang="en-US" b="0" i="0"/>
              <a:t> turecký sever města něco přes 84 000 obyvatel. Turecká část města je rovněž metropolí tzv. </a:t>
            </a:r>
            <a:r>
              <a:rPr lang="en-US"/>
              <a:t>Severokyperské turecké republiky</a:t>
            </a:r>
            <a:r>
              <a:rPr lang="en-US" b="0" i="0"/>
              <a:t>, kterou však uznává pouze </a:t>
            </a:r>
            <a:r>
              <a:rPr lang="en-US"/>
              <a:t>Turecko</a:t>
            </a:r>
            <a:r>
              <a:rPr lang="en-US" b="0" i="0"/>
              <a:t>.</a:t>
            </a:r>
          </a:p>
          <a:p>
            <a:pPr>
              <a:lnSpc>
                <a:spcPct val="110000"/>
              </a:lnSpc>
            </a:pPr>
            <a:r>
              <a:rPr lang="en-US"/>
              <a:t>Další města: Lemesos, Larnaka, Famagusta, Pafos, Kyrinia </a:t>
            </a:r>
            <a:endParaRPr lang="en-US" b="0" i="0"/>
          </a:p>
          <a:p>
            <a:pPr>
              <a:lnSpc>
                <a:spcPct val="110000"/>
              </a:lnSpc>
            </a:pPr>
            <a:endParaRPr lang="en-US"/>
          </a:p>
        </p:txBody>
      </p:sp>
      <p:grpSp>
        <p:nvGrpSpPr>
          <p:cNvPr id="5156" name="Group 5155">
            <a:extLst>
              <a:ext uri="{FF2B5EF4-FFF2-40B4-BE49-F238E27FC236}">
                <a16:creationId xmlns:a16="http://schemas.microsoft.com/office/drawing/2014/main" id="{FEB7DF70-0A31-4A61-9C8B-3333776A1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5157" name="Rectangle 5156">
              <a:extLst>
                <a:ext uri="{FF2B5EF4-FFF2-40B4-BE49-F238E27FC236}">
                  <a16:creationId xmlns:a16="http://schemas.microsoft.com/office/drawing/2014/main" id="{47926867-8D58-4875-8B76-E87E5BE825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8" name="Rectangle 5157">
              <a:extLst>
                <a:ext uri="{FF2B5EF4-FFF2-40B4-BE49-F238E27FC236}">
                  <a16:creationId xmlns:a16="http://schemas.microsoft.com/office/drawing/2014/main" id="{A9F6663C-0F32-4FB9-B549-C2757F49F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122" name="Picture 2" descr="A Rare View Inside the Buffer Zone in Nicosia Cyprus - Urban Photography by  Roman Robroek">
            <a:extLst>
              <a:ext uri="{FF2B5EF4-FFF2-40B4-BE49-F238E27FC236}">
                <a16:creationId xmlns:a16="http://schemas.microsoft.com/office/drawing/2014/main" id="{BF5B8A91-9EBF-7D67-1839-71574A53F59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1080" r="7846"/>
          <a:stretch>
            <a:fillRect/>
          </a:stretch>
        </p:blipFill>
        <p:spPr bwMode="auto">
          <a:xfrm>
            <a:off x="7554139" y="2174242"/>
            <a:ext cx="3336989" cy="3124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08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043950" y="1179151"/>
            <a:ext cx="3300646" cy="4463889"/>
          </a:xfrm>
        </p:spPr>
        <p:txBody>
          <a:bodyPr anchor="ctr">
            <a:normAutofit/>
          </a:bodyPr>
          <a:lstStyle/>
          <a:p>
            <a:r>
              <a:rPr lang="cs-CZ" dirty="0"/>
              <a:t>Historie: Kypr pod britskou nadvládou</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4978918" y="1109145"/>
            <a:ext cx="6341016" cy="4603900"/>
          </a:xfrm>
        </p:spPr>
        <p:txBody>
          <a:bodyPr anchor="ctr">
            <a:normAutofit/>
          </a:bodyPr>
          <a:lstStyle/>
          <a:p>
            <a:pPr>
              <a:lnSpc>
                <a:spcPct val="90000"/>
              </a:lnSpc>
            </a:pPr>
            <a:r>
              <a:rPr lang="cs-CZ" sz="1700" dirty="0"/>
              <a:t>1877 správa VB -&gt; 1914 anexe -&gt; 1923 britská kolonie </a:t>
            </a:r>
          </a:p>
          <a:p>
            <a:pPr>
              <a:lnSpc>
                <a:spcPct val="90000"/>
              </a:lnSpc>
            </a:pPr>
            <a:r>
              <a:rPr lang="cs-CZ" sz="1700" dirty="0"/>
              <a:t>Vždy 2 kultury – bez integrace.</a:t>
            </a:r>
          </a:p>
          <a:p>
            <a:pPr>
              <a:lnSpc>
                <a:spcPct val="90000"/>
              </a:lnSpc>
            </a:pPr>
            <a:r>
              <a:rPr lang="cs-CZ" sz="1700" dirty="0"/>
              <a:t>Podpora nacionalistických tendencí – oddělený školský systém.</a:t>
            </a:r>
          </a:p>
          <a:p>
            <a:pPr>
              <a:lnSpc>
                <a:spcPct val="90000"/>
              </a:lnSpc>
              <a:defRPr/>
            </a:pPr>
            <a:r>
              <a:rPr lang="cs-CZ" sz="1700" dirty="0"/>
              <a:t>Kvůli rozdílnému náboženství, jazyku a kulturním tradicím jak Řekové, tak Turci žili odděleně a neměli příležitosti k vzájemnému promíšení. </a:t>
            </a:r>
          </a:p>
          <a:p>
            <a:pPr>
              <a:lnSpc>
                <a:spcPct val="90000"/>
              </a:lnSpc>
              <a:defRPr/>
            </a:pPr>
            <a:r>
              <a:rPr lang="cs-CZ" sz="1700" dirty="0"/>
              <a:t>V druhé polovině 20. století se celková populace ostrova pohybovala nad </a:t>
            </a:r>
            <a:r>
              <a:rPr lang="cs-CZ" sz="1700" b="1" dirty="0"/>
              <a:t>700.000 obyvatel, přičemž 77% z nich byli Řekové, 18% Turci</a:t>
            </a:r>
            <a:r>
              <a:rPr lang="cs-CZ" sz="1700" dirty="0"/>
              <a:t>.  </a:t>
            </a:r>
          </a:p>
          <a:p>
            <a:pPr>
              <a:lnSpc>
                <a:spcPct val="90000"/>
              </a:lnSpc>
              <a:defRPr/>
            </a:pPr>
            <a:r>
              <a:rPr lang="cs-CZ" sz="1700" dirty="0"/>
              <a:t>Klíčové oblasti ostrovní ekonomiky, především obchod, pod kontrolou kyperských Řeků. Silné zastoupení měli Řekové v průmyslu ostrova (93,8% Řeků X 6,2% Turků).</a:t>
            </a:r>
          </a:p>
          <a:p>
            <a:pPr>
              <a:lnSpc>
                <a:spcPct val="90000"/>
              </a:lnSpc>
            </a:pPr>
            <a:r>
              <a:rPr lang="cs-CZ" sz="1700" dirty="0"/>
              <a:t>boj o nezávislost po 2. světové válce – Řekové proti Britům, Turci pro Brity -&gt; větší nepřátelství.</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Tree>
    <p:extLst>
      <p:ext uri="{BB962C8B-B14F-4D97-AF65-F5344CB8AC3E}">
        <p14:creationId xmlns:p14="http://schemas.microsoft.com/office/powerpoint/2010/main" val="211464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Nadpis 1">
            <a:extLst>
              <a:ext uri="{FF2B5EF4-FFF2-40B4-BE49-F238E27FC236}">
                <a16:creationId xmlns:a16="http://schemas.microsoft.com/office/drawing/2014/main" id="{528EDC4A-9896-4088-A79E-EC71F05B2FFD}"/>
              </a:ext>
            </a:extLst>
          </p:cNvPr>
          <p:cNvSpPr>
            <a:spLocks noGrp="1"/>
          </p:cNvSpPr>
          <p:nvPr>
            <p:ph type="title"/>
          </p:nvPr>
        </p:nvSpPr>
        <p:spPr>
          <a:xfrm>
            <a:off x="1333502" y="609600"/>
            <a:ext cx="8596668" cy="1320800"/>
          </a:xfrm>
        </p:spPr>
        <p:txBody>
          <a:bodyPr>
            <a:normAutofit/>
          </a:bodyPr>
          <a:lstStyle/>
          <a:p>
            <a:pPr eaLnBrk="1" hangingPunct="1"/>
            <a:r>
              <a:rPr lang="cs-CZ" altLang="cs-CZ"/>
              <a:t>Enosis - taksim</a:t>
            </a:r>
          </a:p>
        </p:txBody>
      </p:sp>
      <p:sp>
        <p:nvSpPr>
          <p:cNvPr id="9225" name="Isosceles Triangle 9224">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 name="Zástupný symbol pro obsah 2">
            <a:extLst>
              <a:ext uri="{FF2B5EF4-FFF2-40B4-BE49-F238E27FC236}">
                <a16:creationId xmlns:a16="http://schemas.microsoft.com/office/drawing/2014/main" id="{DF068CA8-A2E5-2355-75B1-8F4C6CE22C49}"/>
              </a:ext>
            </a:extLst>
          </p:cNvPr>
          <p:cNvSpPr>
            <a:spLocks noGrp="1"/>
          </p:cNvSpPr>
          <p:nvPr>
            <p:ph idx="1"/>
          </p:nvPr>
        </p:nvSpPr>
        <p:spPr>
          <a:xfrm>
            <a:off x="1333502" y="2160589"/>
            <a:ext cx="8596668" cy="3880773"/>
          </a:xfrm>
        </p:spPr>
        <p:txBody>
          <a:bodyPr rtlCol="0">
            <a:normAutofit/>
          </a:bodyPr>
          <a:lstStyle/>
          <a:p>
            <a:pPr>
              <a:lnSpc>
                <a:spcPct val="90000"/>
              </a:lnSpc>
              <a:defRPr/>
            </a:pPr>
            <a:r>
              <a:rPr lang="cs-CZ" dirty="0"/>
              <a:t>Iniciativu převzala autokefální kyperská ortodoxní církev, která pod vedením nově zvoleného arcibiskupa </a:t>
            </a:r>
            <a:r>
              <a:rPr lang="cs-CZ" dirty="0" err="1"/>
              <a:t>Makariose</a:t>
            </a:r>
            <a:r>
              <a:rPr lang="cs-CZ" dirty="0"/>
              <a:t> zorganizovala v lednu 1950 referendum: 96% kyperských Řeků pro </a:t>
            </a:r>
            <a:r>
              <a:rPr lang="cs-CZ" b="1" i="1" dirty="0" err="1"/>
              <a:t>enosis</a:t>
            </a:r>
            <a:r>
              <a:rPr lang="cs-CZ" i="1" dirty="0"/>
              <a:t> </a:t>
            </a:r>
            <a:r>
              <a:rPr lang="cs-CZ" dirty="0"/>
              <a:t>s Řeckem. </a:t>
            </a:r>
            <a:endParaRPr lang="cs-CZ"/>
          </a:p>
          <a:p>
            <a:pPr>
              <a:lnSpc>
                <a:spcPct val="90000"/>
              </a:lnSpc>
              <a:defRPr/>
            </a:pPr>
            <a:r>
              <a:rPr lang="cs-CZ" dirty="0"/>
              <a:t>radikalizace Řeků vedla k </a:t>
            </a:r>
            <a:r>
              <a:rPr lang="cs-CZ" b="1" dirty="0"/>
              <a:t>vytvoření ozbrojené nacionalistické organizace Národní organizace kyperských bojovníků – EOKA</a:t>
            </a:r>
            <a:r>
              <a:rPr lang="cs-CZ" dirty="0"/>
              <a:t>, jejichž vojenským vůdcem kontroverzní ultrapravicový plukovník Georgios </a:t>
            </a:r>
            <a:r>
              <a:rPr lang="cs-CZ" dirty="0" err="1"/>
              <a:t>Grivas</a:t>
            </a:r>
            <a:r>
              <a:rPr lang="cs-CZ" dirty="0"/>
              <a:t>.</a:t>
            </a:r>
            <a:endParaRPr lang="cs-CZ"/>
          </a:p>
          <a:p>
            <a:pPr>
              <a:lnSpc>
                <a:spcPct val="90000"/>
              </a:lnSpc>
              <a:defRPr/>
            </a:pPr>
            <a:r>
              <a:rPr lang="cs-CZ" dirty="0"/>
              <a:t>Vyhrocený řecko-kyperský nacionalismus zplodil </a:t>
            </a:r>
            <a:r>
              <a:rPr lang="cs-CZ" dirty="0" err="1"/>
              <a:t>turko</a:t>
            </a:r>
            <a:r>
              <a:rPr lang="cs-CZ" dirty="0"/>
              <a:t>-kyperský „vzdoro-nacionalismus“, který začal prosazovat tzv.</a:t>
            </a:r>
            <a:r>
              <a:rPr lang="cs-CZ" b="1" dirty="0"/>
              <a:t> </a:t>
            </a:r>
            <a:r>
              <a:rPr lang="cs-CZ" b="1" i="1" dirty="0" err="1"/>
              <a:t>taksim</a:t>
            </a:r>
            <a:r>
              <a:rPr lang="cs-CZ" b="1" dirty="0"/>
              <a:t>, </a:t>
            </a:r>
            <a:r>
              <a:rPr lang="cs-CZ" dirty="0"/>
              <a:t>tj. rozdělení ostrova. </a:t>
            </a:r>
            <a:endParaRPr lang="cs-CZ"/>
          </a:p>
          <a:p>
            <a:pPr>
              <a:lnSpc>
                <a:spcPct val="90000"/>
              </a:lnSpc>
              <a:defRPr/>
            </a:pPr>
            <a:r>
              <a:rPr lang="cs-CZ" dirty="0"/>
              <a:t>S podporou ankarské vlády ostrovní Turci založili teroristickou organizaci </a:t>
            </a:r>
            <a:r>
              <a:rPr lang="cs-CZ" dirty="0" err="1"/>
              <a:t>VOLKAN</a:t>
            </a:r>
            <a:r>
              <a:rPr lang="cs-CZ" dirty="0"/>
              <a:t> – TMT. </a:t>
            </a:r>
            <a:endParaRPr lang="cs-CZ"/>
          </a:p>
          <a:p>
            <a:pPr>
              <a:lnSpc>
                <a:spcPct val="90000"/>
              </a:lnSpc>
              <a:defRPr/>
            </a:pPr>
            <a:r>
              <a:rPr lang="cs-CZ" dirty="0"/>
              <a:t>fungovala pod vedením advokáta </a:t>
            </a:r>
            <a:r>
              <a:rPr lang="cs-CZ" dirty="0" err="1"/>
              <a:t>Raufa</a:t>
            </a:r>
            <a:r>
              <a:rPr lang="cs-CZ" dirty="0"/>
              <a:t> </a:t>
            </a:r>
            <a:r>
              <a:rPr lang="cs-CZ" dirty="0" err="1"/>
              <a:t>Denktaše</a:t>
            </a:r>
            <a:r>
              <a:rPr lang="cs-CZ" dirty="0"/>
              <a:t> a proti příslušníkům řecko-kyperské komunity používala stejných násilnických metod jako organizace </a:t>
            </a:r>
            <a:r>
              <a:rPr lang="cs-CZ" dirty="0" err="1"/>
              <a:t>EOKA</a:t>
            </a:r>
            <a:r>
              <a:rPr lang="cs-CZ" dirty="0"/>
              <a:t> – temný rok 1958</a:t>
            </a:r>
            <a:endParaRPr lang="cs-CZ"/>
          </a:p>
          <a:p>
            <a:pPr>
              <a:lnSpc>
                <a:spcPct val="90000"/>
              </a:lnSpc>
              <a:defRPr/>
            </a:pPr>
            <a:endParaRPr lang="cs-CZ"/>
          </a:p>
        </p:txBody>
      </p:sp>
      <p:sp>
        <p:nvSpPr>
          <p:cNvPr id="9227" name="Isosceles Triangle 9226">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DFD1BD4-F4B8-43C0-07B7-A77224C8C3FA}"/>
              </a:ext>
            </a:extLst>
          </p:cNvPr>
          <p:cNvSpPr>
            <a:spLocks noGrp="1"/>
          </p:cNvSpPr>
          <p:nvPr>
            <p:ph type="title"/>
          </p:nvPr>
        </p:nvSpPr>
        <p:spPr>
          <a:xfrm>
            <a:off x="1333502" y="609600"/>
            <a:ext cx="8596668" cy="1320800"/>
          </a:xfrm>
        </p:spPr>
        <p:txBody>
          <a:bodyPr rtlCol="0">
            <a:normAutofit/>
          </a:bodyPr>
          <a:lstStyle/>
          <a:p>
            <a:pPr>
              <a:defRPr/>
            </a:pPr>
            <a:r>
              <a:rPr lang="cs-CZ" dirty="0"/>
              <a:t>Kypr jako jablko sváru mezi VB, Řeckem a Tureckem</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3" name="Zástupný symbol pro obsah 2">
            <a:extLst>
              <a:ext uri="{FF2B5EF4-FFF2-40B4-BE49-F238E27FC236}">
                <a16:creationId xmlns:a16="http://schemas.microsoft.com/office/drawing/2014/main" id="{CC93DF64-9FA3-CC02-D34C-11A8468BD500}"/>
              </a:ext>
            </a:extLst>
          </p:cNvPr>
          <p:cNvSpPr>
            <a:spLocks noGrp="1"/>
          </p:cNvSpPr>
          <p:nvPr>
            <p:ph idx="1"/>
          </p:nvPr>
        </p:nvSpPr>
        <p:spPr>
          <a:xfrm>
            <a:off x="1333502" y="2160589"/>
            <a:ext cx="8596668" cy="3880773"/>
          </a:xfrm>
        </p:spPr>
        <p:txBody>
          <a:bodyPr rtlCol="0">
            <a:normAutofit/>
          </a:bodyPr>
          <a:lstStyle/>
          <a:p>
            <a:pPr>
              <a:defRPr/>
            </a:pPr>
            <a:r>
              <a:rPr lang="cs-CZ" sz="1700"/>
              <a:t>Strategie Řecka : po skončení řecké občanské války (1946-49) athénské pravicové vlády pokusily kyperskou otázku vyřešit smířlivým způsobem se spojeneckou Británií. Po odmítnutí Londýna pokus o „</a:t>
            </a:r>
            <a:r>
              <a:rPr lang="cs-CZ" sz="1700" b="1"/>
              <a:t>internacionalizaci“ </a:t>
            </a:r>
            <a:r>
              <a:rPr lang="cs-CZ" sz="1700"/>
              <a:t>kyperské otázky. </a:t>
            </a:r>
          </a:p>
          <a:p>
            <a:pPr>
              <a:defRPr/>
            </a:pPr>
            <a:r>
              <a:rPr lang="cs-CZ" sz="1700"/>
              <a:t>Turecká strategie : ankarské vlády v polovině padesátých let přešly od nerealistického požadavku o navrácení ostrova Turecku k myšlence </a:t>
            </a:r>
            <a:r>
              <a:rPr lang="cs-CZ" sz="1700" i="1" err="1"/>
              <a:t>taksim</a:t>
            </a:r>
            <a:r>
              <a:rPr lang="cs-CZ" sz="1700"/>
              <a:t>, tj. rozdělení Kypru</a:t>
            </a:r>
          </a:p>
          <a:p>
            <a:pPr>
              <a:defRPr/>
            </a:pPr>
            <a:r>
              <a:rPr lang="cs-CZ" sz="1700"/>
              <a:t>Strategie VB : zachování britského vlivu nejen na ostrově, ale i v celém východním Středomoří = dvě </a:t>
            </a:r>
            <a:r>
              <a:rPr lang="cs-CZ" sz="1700" b="1"/>
              <a:t>vojenské základny v oblastech </a:t>
            </a:r>
            <a:r>
              <a:rPr lang="cs-CZ" sz="1700" b="1" err="1"/>
              <a:t>Akrotiri</a:t>
            </a:r>
            <a:r>
              <a:rPr lang="cs-CZ" sz="1700" b="1"/>
              <a:t> a </a:t>
            </a:r>
            <a:r>
              <a:rPr lang="cs-CZ" sz="1700" b="1" err="1"/>
              <a:t>Dekhelia</a:t>
            </a:r>
            <a:r>
              <a:rPr lang="cs-CZ" sz="1700"/>
              <a:t>. Toto teritorium je dodnes považováno za suverénní zámořské britské území, zaujímá 2,7% rozlohy ostrova.           </a:t>
            </a:r>
          </a:p>
          <a:p>
            <a:pPr>
              <a:defRPr/>
            </a:pPr>
            <a:r>
              <a:rPr lang="cs-CZ" sz="1700"/>
              <a:t>role USA: Americká angažovanost inspirována zachováním stability a integrity Severoatlantické aliance v oblasti a odvrácením případného konfliktu mezi Řeckem a Tureckem = klíčové země pro obranu západu v blízkosti sovětského bloku. </a:t>
            </a:r>
          </a:p>
          <a:p>
            <a:pPr>
              <a:defRPr/>
            </a:pPr>
            <a:endParaRPr lang="cs-CZ" sz="170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spTree>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1759</TotalTime>
  <Words>1261</Words>
  <Application>Microsoft Office PowerPoint</Application>
  <PresentationFormat>Ευρεία οθόνη</PresentationFormat>
  <Paragraphs>83</Paragraphs>
  <Slides>15</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2</vt:i4>
      </vt:variant>
      <vt:variant>
        <vt:lpstr>Τίτλοι διαφανειών</vt:lpstr>
      </vt:variant>
      <vt:variant>
        <vt:i4>15</vt:i4>
      </vt:variant>
    </vt:vector>
  </HeadingPairs>
  <TitlesOfParts>
    <vt:vector size="23" baseType="lpstr">
      <vt:lpstr>Arial</vt:lpstr>
      <vt:lpstr>Arial</vt:lpstr>
      <vt:lpstr>Calibri</vt:lpstr>
      <vt:lpstr>Gill Sans MT</vt:lpstr>
      <vt:lpstr>Trebuchet MS</vt:lpstr>
      <vt:lpstr>Wingdings 3</vt:lpstr>
      <vt:lpstr>Galerie</vt:lpstr>
      <vt:lpstr>Faseta</vt:lpstr>
      <vt:lpstr>Kypr: Evropská nebo asijská země? </vt:lpstr>
      <vt:lpstr>Zeměpis </vt:lpstr>
      <vt:lpstr>Rozdělený ostrov</vt:lpstr>
      <vt:lpstr>Etnografická mapa Kypru 1960 / 1990</vt:lpstr>
      <vt:lpstr>Obyvatelstvo </vt:lpstr>
      <vt:lpstr>Nikósie – POSLEDNÍ rozdělené hlavní město </vt:lpstr>
      <vt:lpstr>Historie: Kypr pod britskou nadvládou</vt:lpstr>
      <vt:lpstr>Enosis - taksim</vt:lpstr>
      <vt:lpstr>Kypr jako jablko sváru mezi VB, Řeckem a Tureckem</vt:lpstr>
      <vt:lpstr>První roky nezávislosti</vt:lpstr>
      <vt:lpstr>Puč a turecká invaze 20. 7. 1974 – 18. 8. 1974</vt:lpstr>
      <vt:lpstr>Παρουσίαση του PowerPoint</vt:lpstr>
      <vt:lpstr>Famagusta – Αμμόχωστος: město duchů </vt:lpstr>
      <vt:lpstr>Situace po r. 1974</vt:lpstr>
      <vt:lpstr>Kypr a EU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Kypr</dc:title>
  <dc:creator>Konstantinos Tsivos</dc:creator>
  <cp:lastModifiedBy>Tsivos, Konstantinos</cp:lastModifiedBy>
  <cp:revision>5</cp:revision>
  <dcterms:created xsi:type="dcterms:W3CDTF">2023-10-10T08:26:43Z</dcterms:created>
  <dcterms:modified xsi:type="dcterms:W3CDTF">2025-11-19T07:29:44Z</dcterms:modified>
</cp:coreProperties>
</file>