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7" r:id="rId2"/>
    <p:sldId id="322" r:id="rId3"/>
    <p:sldId id="336" r:id="rId4"/>
    <p:sldId id="335" r:id="rId5"/>
    <p:sldId id="311" r:id="rId6"/>
    <p:sldId id="314" r:id="rId7"/>
    <p:sldId id="313" r:id="rId8"/>
    <p:sldId id="338" r:id="rId9"/>
    <p:sldId id="316" r:id="rId10"/>
    <p:sldId id="317" r:id="rId11"/>
    <p:sldId id="321" r:id="rId12"/>
    <p:sldId id="318" r:id="rId13"/>
    <p:sldId id="320" r:id="rId14"/>
    <p:sldId id="258" r:id="rId15"/>
    <p:sldId id="257" r:id="rId16"/>
    <p:sldId id="339" r:id="rId17"/>
    <p:sldId id="328" r:id="rId18"/>
    <p:sldId id="264" r:id="rId19"/>
    <p:sldId id="276" r:id="rId20"/>
    <p:sldId id="300" r:id="rId21"/>
    <p:sldId id="301" r:id="rId22"/>
    <p:sldId id="329" r:id="rId23"/>
    <p:sldId id="330" r:id="rId24"/>
    <p:sldId id="331" r:id="rId25"/>
    <p:sldId id="332" r:id="rId26"/>
    <p:sldId id="333" r:id="rId27"/>
    <p:sldId id="334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10BB4-BF24-35C6-1923-AD3848F94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C04F5B7-FAC8-7637-BF61-68848BD48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D9DD33-28D0-EB7D-6A62-9DE107DD3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A402-B800-491D-BBF2-0836753955F9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4B6BE1-5979-C85C-8D6C-4DBD8617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4AC220-CE4A-4693-3ABB-C619A2D7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EEF3-FE46-47C5-8695-13A00943D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694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E1C630-A7B3-AA5E-66DB-F8C252AA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7460995-3395-469B-8659-DE052A61B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1C9B8B-A212-96B6-7BC7-03E9F5E6C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A402-B800-491D-BBF2-0836753955F9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52D84B-5167-613E-724F-8982960FE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059CCD-1D47-7E89-A8BD-6EA4FA8BC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EEF3-FE46-47C5-8695-13A00943D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458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63E9623-6295-E8C4-851C-36299B4F9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5F5CD17-B402-8B23-335B-1BC1035F0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4283CD-7106-1F68-1324-57C0183C3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A402-B800-491D-BBF2-0836753955F9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DA8953-8640-D103-B33C-E4A48A86C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BDB5AA-2821-C445-05AF-1E94C3B6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EEF3-FE46-47C5-8695-13A00943D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9017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85D6C-4320-FB02-00BF-03D35BFE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D820E1-C030-29C2-DC0A-3B24E8AD5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028BF9-E750-6977-844B-F8A54C315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A402-B800-491D-BBF2-0836753955F9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EDF719-78A0-9D1D-A501-6E806A930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3EFC06-B567-8EFC-0F08-16792C1C1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EEF3-FE46-47C5-8695-13A00943D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8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EBEAF-0265-C90A-38CD-C6B14C456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718D5F-5280-4D8E-89F7-47D47E659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42A046-4316-403B-54F0-65C86FD8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A402-B800-491D-BBF2-0836753955F9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B4C59D-C93C-FB94-6460-8AB332C0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E2B3B6-891F-4E4F-24DA-070173AB6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EEF3-FE46-47C5-8695-13A00943D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51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F40E19-9DE3-C604-2EBC-254EA93B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1A01C8-694C-C33A-1FB6-408E8ED09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2DAC32-B5D6-9B4F-24E6-E2EA4426F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6710A6C-6919-9F18-8D48-23529F58D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A402-B800-491D-BBF2-0836753955F9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27804F-F3C1-BEDA-E8C9-2302A8727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EB5CE3-760E-27FC-5022-DAEE8AE4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EEF3-FE46-47C5-8695-13A00943D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65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51462-35CE-7418-57CC-FFCB30207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85F11A-2856-4AAD-3AAF-7E72572A0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1ADDE9E-F28D-B184-072F-D04C0D6E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8B6F1FD-6F2B-6AE0-CA82-1712A1D1A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C43330-FB2A-A0BC-5297-76E554DA9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400ECFF-EAFF-CC02-3E78-E45A707A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A402-B800-491D-BBF2-0836753955F9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8E13B41-9852-763C-193F-1B170AF7B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8BA8C3A-FF4A-F79D-40CC-F7F1C3FB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EEF3-FE46-47C5-8695-13A00943D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179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77D781-925A-60E5-7B38-8EF3103A4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4D4FD2F-58F3-AB3D-74C1-75BE1A88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A402-B800-491D-BBF2-0836753955F9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7A20536-5727-9A43-A4FB-3DDED2131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07379B-5714-974E-6BA1-84D1B5EF0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EEF3-FE46-47C5-8695-13A00943D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039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78C94B9-4282-1FFF-205C-8AE76552A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A402-B800-491D-BBF2-0836753955F9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749751F-184D-5C7C-BF7C-49004F01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7D7C3D-9349-998C-DB65-18C872C47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EEF3-FE46-47C5-8695-13A00943D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087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B4425-78F1-8DA4-4158-C49B40F2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D93BE0-E828-1B73-1EE6-9D8E61727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36BDD8-272A-92B7-DCFF-4E2B8B1CD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A8D91FD-EDF3-191E-D8EE-023A1501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A402-B800-491D-BBF2-0836753955F9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9E5BBB0-36F3-4F92-5446-9E37DDD4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2C03CA-FA90-3A27-F02A-60247834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EEF3-FE46-47C5-8695-13A00943D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0857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FF93E6-4F62-3585-4C5A-F1FB855B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7B172DF-AB70-D76F-23DB-FEF695E38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BC0262E-798C-2C79-801D-FBE82002E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16B62B8-EB00-F22A-CF8A-C264E86BB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A402-B800-491D-BBF2-0836753955F9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422C29-76CC-7425-FEC8-9DBF15F5A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CE464A-0B85-3C0B-2186-BD2843FE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EEF3-FE46-47C5-8695-13A00943D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28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E9F682A-1412-0C1C-BF18-0C539ED3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AED3AC-ED55-3132-1329-310B5916F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4707E5-132F-FE17-B7B7-0DA9C7C56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4A402-B800-491D-BBF2-0836753955F9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D1BAC9-24D7-2DA4-EF76-04B85C837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CA38C9-241E-BC05-74FD-8770EA21B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9EEF3-FE46-47C5-8695-13A00943D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23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vqPARxH3Js?si=ijEy-_tjuJqsbaiM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MbEJvq_RCw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wGpPz8wweQ?feature=oembed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fnVxC_zWgU?feature=oembed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zkXKkSY6Hw?feature=oembed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source.org/wiki/Aristophanes:_The_Eleven_Comedies/Frogs#cite_note-53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s--8prjEHI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712693" y="510989"/>
            <a:ext cx="10811435" cy="42674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solidFill>
                  <a:prstClr val="black"/>
                </a:solidFill>
                <a:latin typeface="Palatino Linotype" panose="02040502050505030304" pitchFamily="18" charset="0"/>
              </a:rPr>
              <a:t>Den latiny, 19. 11. 2024</a:t>
            </a:r>
            <a:br>
              <a:rPr lang="cs-CZ" sz="24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cs-CZ" sz="2400" dirty="0">
                <a:solidFill>
                  <a:prstClr val="black"/>
                </a:solidFill>
                <a:latin typeface="Palatino Linotype" panose="02040502050505030304" pitchFamily="18" charset="0"/>
              </a:rPr>
              <a:t/>
            </a:r>
            <a:br>
              <a:rPr lang="cs-CZ" sz="24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cs-CZ" sz="6400" b="1" cap="all" dirty="0">
                <a:latin typeface="Palatino Linotype" panose="02040502050505030304" pitchFamily="18" charset="0"/>
              </a:rPr>
              <a:t>Antika v divadle Semafor</a:t>
            </a:r>
            <a:br>
              <a:rPr lang="cs-CZ" sz="6400" b="1" cap="all" dirty="0">
                <a:latin typeface="Palatino Linotype" panose="02040502050505030304" pitchFamily="18" charset="0"/>
              </a:rPr>
            </a:br>
            <a:r>
              <a:rPr lang="cs-CZ" sz="4800" b="1" cap="all" dirty="0">
                <a:latin typeface="Palatino Linotype" panose="02040502050505030304" pitchFamily="18" charset="0"/>
              </a:rPr>
              <a:t>(na památku sta let od narození Jiřího Šlitra)</a:t>
            </a:r>
            <a:endParaRPr lang="cs-CZ" sz="4800" b="1" dirty="0">
              <a:latin typeface="Palatino Linotype" panose="02040502050505030304" pitchFamily="18" charset="0"/>
            </a:endParaRPr>
          </a:p>
        </p:txBody>
      </p:sp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>
            <a:off x="1524000" y="5384800"/>
            <a:ext cx="9144000" cy="962209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pl-PL" sz="2000" dirty="0">
                <a:latin typeface="Palatino Linotype" panose="02040502050505030304" pitchFamily="18" charset="0"/>
              </a:rPr>
              <a:t>Ivan Prchlík (ÚŘLS FF UK)</a:t>
            </a:r>
            <a:endParaRPr lang="cs-CZ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9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Její vlastní vyprávění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425" b="1" dirty="0" err="1">
                <a:latin typeface="Palatino Linotype" panose="02040502050505030304" pitchFamily="18" charset="0"/>
              </a:rPr>
              <a:t>Homéros</a:t>
            </a:r>
            <a:r>
              <a:rPr lang="cs-CZ" sz="1425" b="1" dirty="0">
                <a:latin typeface="Palatino Linotype" panose="02040502050505030304" pitchFamily="18" charset="0"/>
              </a:rPr>
              <a:t>, </a:t>
            </a:r>
            <a:r>
              <a:rPr lang="cs-CZ" sz="1425" b="1" dirty="0" err="1">
                <a:latin typeface="Palatino Linotype" panose="02040502050505030304" pitchFamily="18" charset="0"/>
              </a:rPr>
              <a:t>Odysseia</a:t>
            </a:r>
            <a:r>
              <a:rPr lang="cs-CZ" sz="1425" b="1" dirty="0">
                <a:latin typeface="Palatino Linotype" panose="02040502050505030304" pitchFamily="18" charset="0"/>
              </a:rPr>
              <a:t>, XIX, 123–161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 err="1">
                <a:latin typeface="Palatino Linotype" panose="02040502050505030304" pitchFamily="18" charset="0"/>
              </a:rPr>
              <a:t>Odvece</a:t>
            </a:r>
            <a:r>
              <a:rPr lang="cs-CZ" sz="1425" dirty="0">
                <a:latin typeface="Palatino Linotype" panose="02040502050505030304" pitchFamily="18" charset="0"/>
              </a:rPr>
              <a:t> zas mu slovem věhlasná </a:t>
            </a:r>
            <a:r>
              <a:rPr lang="cs-CZ" sz="1425" dirty="0" err="1">
                <a:latin typeface="Palatino Linotype" panose="02040502050505030304" pitchFamily="18" charset="0"/>
              </a:rPr>
              <a:t>Pénelopiea</a:t>
            </a:r>
            <a:r>
              <a:rPr lang="cs-CZ" sz="1425" dirty="0">
                <a:latin typeface="Palatino Linotype" panose="02040502050505030304" pitchFamily="18" charset="0"/>
              </a:rPr>
              <a:t>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„Hosti milý, věru mou výtečnost, půvab a krásu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odňali nesmrtní, když k </a:t>
            </a:r>
            <a:r>
              <a:rPr lang="cs-CZ" sz="1425" dirty="0" err="1">
                <a:latin typeface="Palatino Linotype" panose="02040502050505030304" pitchFamily="18" charset="0"/>
              </a:rPr>
              <a:t>Íliu</a:t>
            </a:r>
            <a:r>
              <a:rPr lang="cs-CZ" sz="1425" dirty="0">
                <a:latin typeface="Palatino Linotype" panose="02040502050505030304" pitchFamily="18" charset="0"/>
              </a:rPr>
              <a:t> </a:t>
            </a:r>
            <a:r>
              <a:rPr lang="cs-CZ" sz="1425" dirty="0" err="1">
                <a:latin typeface="Palatino Linotype" panose="02040502050505030304" pitchFamily="18" charset="0"/>
              </a:rPr>
              <a:t>plouli</a:t>
            </a:r>
            <a:r>
              <a:rPr lang="cs-CZ" sz="1425" dirty="0">
                <a:latin typeface="Palatino Linotype" panose="02040502050505030304" pitchFamily="18" charset="0"/>
              </a:rPr>
              <a:t> v korábech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 err="1">
                <a:latin typeface="Palatino Linotype" panose="02040502050505030304" pitchFamily="18" charset="0"/>
              </a:rPr>
              <a:t>Argejští</a:t>
            </a:r>
            <a:r>
              <a:rPr lang="cs-CZ" sz="1425" dirty="0">
                <a:latin typeface="Palatino Linotype" panose="02040502050505030304" pitchFamily="18" charset="0"/>
              </a:rPr>
              <a:t> a milý s nimi choť můj táhl Odysseus.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Když by se vrátil a tento život mi opatruje chránil,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tehdy by tak byla krásnější má sláva a větší.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Teď se v prsou rmoutím, nebo bůh mnoho zlého mi seslal.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[Náčelníci totiž, již vůkol výspami vládnou,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 err="1">
                <a:latin typeface="Palatino Linotype" panose="02040502050505030304" pitchFamily="18" charset="0"/>
              </a:rPr>
              <a:t>Dúlichiem</a:t>
            </a:r>
            <a:r>
              <a:rPr lang="cs-CZ" sz="1425" dirty="0">
                <a:latin typeface="Palatino Linotype" panose="02040502050505030304" pitchFamily="18" charset="0"/>
              </a:rPr>
              <a:t> a Samou a </a:t>
            </a:r>
            <a:r>
              <a:rPr lang="cs-CZ" sz="1425" dirty="0" err="1">
                <a:latin typeface="Palatino Linotype" panose="02040502050505030304" pitchFamily="18" charset="0"/>
              </a:rPr>
              <a:t>Zakynthem</a:t>
            </a:r>
            <a:r>
              <a:rPr lang="cs-CZ" sz="1425" dirty="0">
                <a:latin typeface="Palatino Linotype" panose="02040502050505030304" pitchFamily="18" charset="0"/>
              </a:rPr>
              <a:t> hvozdy porostlým,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dále kteří po samé </a:t>
            </a:r>
            <a:r>
              <a:rPr lang="cs-CZ" sz="1425" dirty="0" err="1">
                <a:latin typeface="Palatino Linotype" panose="02040502050505030304" pitchFamily="18" charset="0"/>
              </a:rPr>
              <a:t>širovidné</a:t>
            </a:r>
            <a:r>
              <a:rPr lang="cs-CZ" sz="1425" dirty="0">
                <a:latin typeface="Palatino Linotype" panose="02040502050505030304" pitchFamily="18" charset="0"/>
              </a:rPr>
              <a:t> Ithace bydlí,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všichni mě snoubiti </a:t>
            </a:r>
            <a:r>
              <a:rPr lang="cs-CZ" sz="1425" dirty="0" err="1">
                <a:latin typeface="Palatino Linotype" panose="02040502050505030304" pitchFamily="18" charset="0"/>
              </a:rPr>
              <a:t>chtí</a:t>
            </a:r>
            <a:r>
              <a:rPr lang="cs-CZ" sz="1425" dirty="0">
                <a:latin typeface="Palatino Linotype" panose="02040502050505030304" pitchFamily="18" charset="0"/>
              </a:rPr>
              <a:t> proti vůli a dům mi zachází.]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1425" dirty="0">
              <a:latin typeface="Palatino Linotype" panose="0204050205050503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A proto nevšímám si prosebníků ni cizinců,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hlasatelů rovněž, již jsou ve službě obecní,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nýbrž jen dychtíc po Odysseu v srdci se trápím.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Ženichové spěchají na svatbu a já snuji </a:t>
            </a:r>
            <a:r>
              <a:rPr lang="cs-CZ" sz="1425" dirty="0" err="1">
                <a:latin typeface="Palatino Linotype" panose="02040502050505030304" pitchFamily="18" charset="0"/>
              </a:rPr>
              <a:t>lesť</a:t>
            </a:r>
            <a:r>
              <a:rPr lang="cs-CZ" sz="1425" dirty="0">
                <a:latin typeface="Palatino Linotype" panose="02040502050505030304" pitchFamily="18" charset="0"/>
              </a:rPr>
              <a:t> jim.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Nejprve k rouchu – jakýs vnukl tak mi do srdce nebešťan –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osnovu jsem velikou utkávala na stavu v domě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jemnou, rozsáhlou a k oněm promlouvala takto;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‚Ženichové vznešení, když jasný zemřel Odysseus,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čas nějaký počkejte s ženitbou nespěchajíce,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 err="1">
                <a:latin typeface="Palatino Linotype" panose="02040502050505030304" pitchFamily="18" charset="0"/>
              </a:rPr>
              <a:t>ažtě</a:t>
            </a:r>
            <a:r>
              <a:rPr lang="cs-CZ" sz="1425" dirty="0">
                <a:latin typeface="Palatino Linotype" panose="02040502050505030304" pitchFamily="18" charset="0"/>
              </a:rPr>
              <a:t> rubáš zhotovím, aby v zmar nepřišla mi příze,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25" dirty="0">
                <a:latin typeface="Palatino Linotype" panose="02040502050505030304" pitchFamily="18" charset="0"/>
              </a:rPr>
              <a:t>pohřební, jenž jest </a:t>
            </a:r>
            <a:r>
              <a:rPr lang="cs-CZ" sz="1425" dirty="0" err="1">
                <a:latin typeface="Palatino Linotype" panose="02040502050505030304" pitchFamily="18" charset="0"/>
              </a:rPr>
              <a:t>Láertovi</a:t>
            </a:r>
            <a:r>
              <a:rPr lang="cs-CZ" sz="1425" dirty="0">
                <a:latin typeface="Palatino Linotype" panose="02040502050505030304" pitchFamily="18" charset="0"/>
              </a:rPr>
              <a:t> vévodě určen</a:t>
            </a:r>
          </a:p>
        </p:txBody>
      </p:sp>
    </p:spTree>
    <p:extLst>
      <p:ext uri="{BB962C8B-B14F-4D97-AF65-F5344CB8AC3E}">
        <p14:creationId xmlns:p14="http://schemas.microsoft.com/office/powerpoint/2010/main" val="4186133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Její vlastní vyprávění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 numCol="2"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až by ho zlá </a:t>
            </a:r>
            <a:r>
              <a:rPr lang="cs-CZ" sz="1450" dirty="0" err="1">
                <a:latin typeface="Palatino Linotype" panose="02040502050505030304" pitchFamily="18" charset="0"/>
              </a:rPr>
              <a:t>dlouhormutné</a:t>
            </a:r>
            <a:r>
              <a:rPr lang="cs-CZ" sz="1450" dirty="0">
                <a:latin typeface="Palatino Linotype" panose="02040502050505030304" pitchFamily="18" charset="0"/>
              </a:rPr>
              <a:t> smrti sudba zasáhla,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by pohanět mě nemohla </a:t>
            </a:r>
            <a:r>
              <a:rPr lang="cs-CZ" sz="1450" dirty="0" err="1">
                <a:latin typeface="Palatino Linotype" panose="02040502050505030304" pitchFamily="18" charset="0"/>
              </a:rPr>
              <a:t>Achájkyně</a:t>
            </a:r>
            <a:r>
              <a:rPr lang="cs-CZ" sz="1450" dirty="0">
                <a:latin typeface="Palatino Linotype" panose="02040502050505030304" pitchFamily="18" charset="0"/>
              </a:rPr>
              <a:t> v národě žádná,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když by ležel bez roucha, který měl tak mnoho statků‘.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Tak jsem řekla a jim zmužilé přesvědčila srdce.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Já jsem za dne po té utkávala osnovu velkou,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však vždy nocí při světle pochodně vypárala opět.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Tři roky jsem tak lstí </a:t>
            </a:r>
            <a:r>
              <a:rPr lang="cs-CZ" sz="1450" dirty="0" err="1">
                <a:latin typeface="Palatino Linotype" panose="02040502050505030304" pitchFamily="18" charset="0"/>
              </a:rPr>
              <a:t>oblouzela</a:t>
            </a:r>
            <a:r>
              <a:rPr lang="cs-CZ" sz="1450" dirty="0">
                <a:latin typeface="Palatino Linotype" panose="02040502050505030304" pitchFamily="18" charset="0"/>
              </a:rPr>
              <a:t> tajně </a:t>
            </a:r>
            <a:r>
              <a:rPr lang="cs-CZ" sz="1450" dirty="0" err="1">
                <a:latin typeface="Palatino Linotype" panose="02040502050505030304" pitchFamily="18" charset="0"/>
              </a:rPr>
              <a:t>Achájské</a:t>
            </a:r>
            <a:r>
              <a:rPr lang="cs-CZ" sz="1450" dirty="0">
                <a:latin typeface="Palatino Linotype" panose="02040502050505030304" pitchFamily="18" charset="0"/>
              </a:rPr>
              <a:t>;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když však léto čtvrté nastouplo a </a:t>
            </a:r>
            <a:r>
              <a:rPr lang="cs-CZ" sz="1450" dirty="0" err="1">
                <a:latin typeface="Palatino Linotype" panose="02040502050505030304" pitchFamily="18" charset="0"/>
              </a:rPr>
              <a:t>Hóry</a:t>
            </a:r>
            <a:r>
              <a:rPr lang="cs-CZ" sz="1450" dirty="0">
                <a:latin typeface="Palatino Linotype" panose="02040502050505030304" pitchFamily="18" charset="0"/>
              </a:rPr>
              <a:t> nadešly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[v oběhu lun prchavých a dnové uběhli přehojní],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tehdy zradou děveček nestoudných, žen necitelných,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však přistihli mne </a:t>
            </a:r>
            <a:r>
              <a:rPr lang="cs-CZ" sz="1450" dirty="0" err="1">
                <a:latin typeface="Palatino Linotype" panose="02040502050505030304" pitchFamily="18" charset="0"/>
              </a:rPr>
              <a:t>všedše</a:t>
            </a:r>
            <a:r>
              <a:rPr lang="cs-CZ" sz="1450" dirty="0">
                <a:latin typeface="Palatino Linotype" panose="02040502050505030304" pitchFamily="18" charset="0"/>
              </a:rPr>
              <a:t> a na mne naléhali hrozbou,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tak jsem bezděky své proti vůli ukončila dílo.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Nelze nyní ani svatbě ujít ani již rady žádné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sobě najíti nevím. Pak otec mě a matka pobádá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k sňatku a syn s nevolí patří, jak dům se vyjídá,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vcházeje k poznání, nebo již jest muž zcela schopný,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sám aby dům spravoval, nebo Zeus mu propůjčuje slávu.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50" dirty="0">
                <a:latin typeface="Palatino Linotype" panose="02040502050505030304" pitchFamily="18" charset="0"/>
              </a:rPr>
              <a:t>(</a:t>
            </a:r>
            <a:r>
              <a:rPr lang="cs-CZ" sz="1450" dirty="0" err="1">
                <a:latin typeface="Palatino Linotype" panose="02040502050505030304" pitchFamily="18" charset="0"/>
              </a:rPr>
              <a:t>Překl</a:t>
            </a:r>
            <a:r>
              <a:rPr lang="cs-CZ" sz="1450" dirty="0">
                <a:latin typeface="Palatino Linotype" panose="02040502050505030304" pitchFamily="18" charset="0"/>
              </a:rPr>
              <a:t>. Antonín Škoda)</a:t>
            </a:r>
          </a:p>
        </p:txBody>
      </p:sp>
    </p:spTree>
    <p:extLst>
      <p:ext uri="{BB962C8B-B14F-4D97-AF65-F5344CB8AC3E}">
        <p14:creationId xmlns:p14="http://schemas.microsoft.com/office/powerpoint/2010/main" val="2824954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 err="1">
                <a:latin typeface="Palatino Linotype" panose="02040502050505030304" pitchFamily="18" charset="0"/>
              </a:rPr>
              <a:t>Pénelopina</a:t>
            </a:r>
            <a:r>
              <a:rPr lang="cs-CZ" sz="2400" cap="small" dirty="0">
                <a:latin typeface="Palatino Linotype" panose="02040502050505030304" pitchFamily="18" charset="0"/>
              </a:rPr>
              <a:t> pověst v pozdější tradici – shodná s </a:t>
            </a:r>
            <a:r>
              <a:rPr lang="cs-CZ" sz="2400" cap="small" dirty="0" err="1">
                <a:latin typeface="Palatino Linotype" panose="02040502050505030304" pitchFamily="18" charset="0"/>
              </a:rPr>
              <a:t>Odysseiou</a:t>
            </a:r>
            <a:endParaRPr lang="cs-CZ" sz="2400" cap="small" dirty="0">
              <a:latin typeface="Palatino Linotype" panose="0204050205050503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latin typeface="Palatino Linotype" panose="02040502050505030304" pitchFamily="18" charset="0"/>
              </a:rPr>
              <a:t>Eurípidés</a:t>
            </a:r>
            <a:r>
              <a:rPr lang="cs-CZ" sz="2000" b="1" dirty="0">
                <a:latin typeface="Palatino Linotype" panose="02040502050505030304" pitchFamily="18" charset="0"/>
              </a:rPr>
              <a:t>, </a:t>
            </a:r>
            <a:r>
              <a:rPr lang="cs-CZ" sz="2000" b="1" dirty="0" err="1">
                <a:latin typeface="Palatino Linotype" panose="02040502050505030304" pitchFamily="18" charset="0"/>
              </a:rPr>
              <a:t>Orestés</a:t>
            </a:r>
            <a:r>
              <a:rPr lang="cs-CZ" sz="2000" b="1" dirty="0">
                <a:latin typeface="Palatino Linotype" panose="02040502050505030304" pitchFamily="18" charset="0"/>
              </a:rPr>
              <a:t>, 588–590 </a:t>
            </a:r>
            <a:r>
              <a:rPr lang="cs-CZ" sz="2000" i="1" dirty="0">
                <a:latin typeface="Palatino Linotype" panose="02040502050505030304" pitchFamily="18" charset="0"/>
              </a:rPr>
              <a:t>(</a:t>
            </a:r>
            <a:r>
              <a:rPr lang="cs-CZ" sz="2000" i="1" dirty="0" err="1">
                <a:latin typeface="Palatino Linotype" panose="02040502050505030304" pitchFamily="18" charset="0"/>
              </a:rPr>
              <a:t>Orestés</a:t>
            </a:r>
            <a:r>
              <a:rPr lang="cs-CZ" sz="2000" i="1" dirty="0">
                <a:latin typeface="Palatino Linotype" panose="02040502050505030304" pitchFamily="18" charset="0"/>
              </a:rPr>
              <a:t> srovnává svůj osud)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			</a:t>
            </a:r>
            <a:r>
              <a:rPr lang="cs-CZ" sz="2000" dirty="0" err="1">
                <a:latin typeface="Palatino Linotype" panose="02040502050505030304" pitchFamily="18" charset="0"/>
              </a:rPr>
              <a:t>Télemachos</a:t>
            </a:r>
            <a:r>
              <a:rPr lang="cs-CZ" sz="2000" dirty="0">
                <a:latin typeface="Palatino Linotype" panose="02040502050505030304" pitchFamily="18" charset="0"/>
              </a:rPr>
              <a:t> však,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jak vidíš, nezabil choť Odysseovu,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vždyť nebrala si k muži muže jiného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a doma měla v úctě lože manželské.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Olga Valešová = Rudolf Mertlík)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latin typeface="Palatino Linotype" panose="02040502050505030304" pitchFamily="18" charset="0"/>
              </a:rPr>
              <a:t>Propertius</a:t>
            </a:r>
            <a:r>
              <a:rPr lang="cs-CZ" sz="2000" b="1" dirty="0">
                <a:latin typeface="Palatino Linotype" panose="02040502050505030304" pitchFamily="18" charset="0"/>
              </a:rPr>
              <a:t>, Elegie, II, 9, 3–8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Dovedla </a:t>
            </a:r>
            <a:r>
              <a:rPr lang="cs-CZ" sz="2000" dirty="0" err="1">
                <a:latin typeface="Palatino Linotype" panose="02040502050505030304" pitchFamily="18" charset="0"/>
              </a:rPr>
              <a:t>Pénelopé</a:t>
            </a:r>
            <a:r>
              <a:rPr lang="cs-CZ" sz="2000" dirty="0">
                <a:latin typeface="Palatino Linotype" panose="02040502050505030304" pitchFamily="18" charset="0"/>
              </a:rPr>
              <a:t> žít počestně po dvacet roků,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	třebas v ní mnohý ženich viděl svou důstojnou choť.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Dovedla vzdalovat sňatek, a výmluvou bylo jí tkaní;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	lstivě párala v noci, ve dne co utkala vždy;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ačkoli nedoufala, že ještě kdy </a:t>
            </a:r>
            <a:r>
              <a:rPr lang="cs-CZ" sz="2000" dirty="0" err="1">
                <a:latin typeface="Palatino Linotype" panose="02040502050505030304" pitchFamily="18" charset="0"/>
              </a:rPr>
              <a:t>Ulixa</a:t>
            </a:r>
            <a:r>
              <a:rPr lang="cs-CZ" sz="2000" dirty="0">
                <a:latin typeface="Palatino Linotype" panose="02040502050505030304" pitchFamily="18" charset="0"/>
              </a:rPr>
              <a:t> spatří,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	přece – čekajíc na něj – dočkala stařeckých let.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Rudolf Mertlík)</a:t>
            </a:r>
          </a:p>
        </p:txBody>
      </p:sp>
    </p:spTree>
    <p:extLst>
      <p:ext uri="{BB962C8B-B14F-4D97-AF65-F5344CB8AC3E}">
        <p14:creationId xmlns:p14="http://schemas.microsoft.com/office/powerpoint/2010/main" val="1860213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 err="1">
                <a:latin typeface="Palatino Linotype" panose="02040502050505030304" pitchFamily="18" charset="0"/>
              </a:rPr>
              <a:t>Pénelopina</a:t>
            </a:r>
            <a:r>
              <a:rPr lang="cs-CZ" sz="2400" cap="small" dirty="0">
                <a:latin typeface="Palatino Linotype" panose="02040502050505030304" pitchFamily="18" charset="0"/>
              </a:rPr>
              <a:t> pověst v pozdější tradici – odlišná od </a:t>
            </a:r>
            <a:r>
              <a:rPr lang="cs-CZ" sz="2400" cap="small" dirty="0" err="1">
                <a:latin typeface="Palatino Linotype" panose="02040502050505030304" pitchFamily="18" charset="0"/>
              </a:rPr>
              <a:t>Odysseie</a:t>
            </a:r>
            <a:endParaRPr lang="cs-CZ" sz="2400" cap="small" dirty="0">
              <a:latin typeface="Palatino Linotype" panose="0204050205050503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latin typeface="Palatino Linotype" panose="02040502050505030304" pitchFamily="18" charset="0"/>
              </a:rPr>
              <a:t>Pausaniás</a:t>
            </a:r>
            <a:r>
              <a:rPr lang="cs-CZ" sz="2000" b="1" dirty="0">
                <a:latin typeface="Palatino Linotype" panose="02040502050505030304" pitchFamily="18" charset="0"/>
              </a:rPr>
              <a:t>, Cesta po Řecku, VIII, 12, 5–6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Mimo cesty, jež jsem vyjmenoval, vedou dvě jiné do </a:t>
            </a:r>
            <a:r>
              <a:rPr lang="cs-CZ" sz="2000" dirty="0" err="1">
                <a:latin typeface="Palatino Linotype" panose="02040502050505030304" pitchFamily="18" charset="0"/>
              </a:rPr>
              <a:t>Orchomenu</a:t>
            </a:r>
            <a:r>
              <a:rPr lang="cs-CZ" sz="2000" dirty="0">
                <a:latin typeface="Palatino Linotype" panose="02040502050505030304" pitchFamily="18" charset="0"/>
              </a:rPr>
              <a:t> … po pravé straně cesty uzříš vysoko nasypanou mohylu. Říkají, že je to hrob </a:t>
            </a:r>
            <a:r>
              <a:rPr lang="cs-CZ" sz="2000" dirty="0" err="1">
                <a:latin typeface="Palatino Linotype" panose="02040502050505030304" pitchFamily="18" charset="0"/>
              </a:rPr>
              <a:t>Pénelopin</a:t>
            </a:r>
            <a:r>
              <a:rPr lang="cs-CZ" sz="2000" dirty="0">
                <a:latin typeface="Palatino Linotype" panose="02040502050505030304" pitchFamily="18" charset="0"/>
              </a:rPr>
              <a:t>, v rozporu s takzvaným eposem </a:t>
            </a:r>
            <a:r>
              <a:rPr lang="cs-CZ" sz="2000" dirty="0" err="1">
                <a:latin typeface="Palatino Linotype" panose="02040502050505030304" pitchFamily="18" charset="0"/>
              </a:rPr>
              <a:t>Thesprótidou</a:t>
            </a:r>
            <a:r>
              <a:rPr lang="cs-CZ" sz="2000" dirty="0">
                <a:latin typeface="Palatino Linotype" panose="02040502050505030304" pitchFamily="18" charset="0"/>
              </a:rPr>
              <a:t>, jež o ní mluví. V tomto eposu se říká, že </a:t>
            </a:r>
            <a:r>
              <a:rPr lang="cs-CZ" sz="2000" dirty="0" err="1">
                <a:latin typeface="Palatino Linotype" panose="02040502050505030304" pitchFamily="18" charset="0"/>
              </a:rPr>
              <a:t>Pénelopé</a:t>
            </a:r>
            <a:r>
              <a:rPr lang="cs-CZ" sz="2000" dirty="0">
                <a:latin typeface="Palatino Linotype" panose="02040502050505030304" pitchFamily="18" charset="0"/>
              </a:rPr>
              <a:t> porodila Odysseovi, když se vrátil z </a:t>
            </a:r>
            <a:r>
              <a:rPr lang="cs-CZ" sz="2000" dirty="0" err="1">
                <a:latin typeface="Palatino Linotype" panose="02040502050505030304" pitchFamily="18" charset="0"/>
              </a:rPr>
              <a:t>Tróje</a:t>
            </a:r>
            <a:r>
              <a:rPr lang="cs-CZ" sz="2000" dirty="0">
                <a:latin typeface="Palatino Linotype" panose="02040502050505030304" pitchFamily="18" charset="0"/>
              </a:rPr>
              <a:t>, syna </a:t>
            </a:r>
            <a:r>
              <a:rPr lang="cs-CZ" sz="2000" dirty="0" err="1">
                <a:latin typeface="Palatino Linotype" panose="02040502050505030304" pitchFamily="18" charset="0"/>
              </a:rPr>
              <a:t>Ptoliportha</a:t>
            </a:r>
            <a:r>
              <a:rPr lang="cs-CZ" sz="2000" dirty="0">
                <a:latin typeface="Palatino Linotype" panose="02040502050505030304" pitchFamily="18" charset="0"/>
              </a:rPr>
              <a:t>. Naproti tomu pověst </a:t>
            </a:r>
            <a:r>
              <a:rPr lang="cs-CZ" sz="2000" dirty="0" err="1">
                <a:latin typeface="Palatino Linotype" panose="02040502050505030304" pitchFamily="18" charset="0"/>
              </a:rPr>
              <a:t>Mantinejských</a:t>
            </a:r>
            <a:r>
              <a:rPr lang="cs-CZ" sz="2000" dirty="0">
                <a:latin typeface="Palatino Linotype" panose="02040502050505030304" pitchFamily="18" charset="0"/>
              </a:rPr>
              <a:t> vykládá, že Odysseus, poznav, že vodila domů nápadníky, vyhnal ji, ona potom přišla nejprve do </a:t>
            </a:r>
            <a:r>
              <a:rPr lang="cs-CZ" sz="2000" dirty="0" err="1">
                <a:latin typeface="Palatino Linotype" panose="02040502050505030304" pitchFamily="18" charset="0"/>
              </a:rPr>
              <a:t>Lakedaimonu</a:t>
            </a:r>
            <a:r>
              <a:rPr lang="cs-CZ" sz="2000" dirty="0">
                <a:latin typeface="Palatino Linotype" panose="02040502050505030304" pitchFamily="18" charset="0"/>
              </a:rPr>
              <a:t>, později však se ze Sparty přestěhovala do </a:t>
            </a:r>
            <a:r>
              <a:rPr lang="cs-CZ" sz="2000" dirty="0" err="1">
                <a:latin typeface="Palatino Linotype" panose="02040502050505030304" pitchFamily="18" charset="0"/>
              </a:rPr>
              <a:t>Mantineie</a:t>
            </a:r>
            <a:r>
              <a:rPr lang="cs-CZ" sz="2000" dirty="0">
                <a:latin typeface="Palatino Linotype" panose="02040502050505030304" pitchFamily="18" charset="0"/>
              </a:rPr>
              <a:t> a tam ji zastihl konec života.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Helena Businská)</a:t>
            </a:r>
          </a:p>
        </p:txBody>
      </p:sp>
    </p:spTree>
    <p:extLst>
      <p:ext uri="{BB962C8B-B14F-4D97-AF65-F5344CB8AC3E}">
        <p14:creationId xmlns:p14="http://schemas.microsoft.com/office/powerpoint/2010/main" val="3379290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René </a:t>
            </a:r>
            <a:r>
              <a:rPr lang="cs-CZ" sz="2400" cap="small" dirty="0" err="1">
                <a:latin typeface="Palatino Linotype" panose="02040502050505030304" pitchFamily="18" charset="0"/>
              </a:rPr>
              <a:t>Gabzdyl</a:t>
            </a:r>
            <a:r>
              <a:rPr lang="cs-CZ" sz="2400" cap="small" dirty="0">
                <a:latin typeface="Palatino Linotype" panose="02040502050505030304" pitchFamily="18" charset="0"/>
              </a:rPr>
              <a:t> – </a:t>
            </a:r>
            <a:r>
              <a:rPr lang="cs-CZ" sz="2400" cap="small" dirty="0" err="1">
                <a:latin typeface="Palatino Linotype" panose="02040502050505030304" pitchFamily="18" charset="0"/>
              </a:rPr>
              <a:t>Avrea</a:t>
            </a:r>
            <a:r>
              <a:rPr lang="cs-CZ" sz="2400" cap="small" dirty="0">
                <a:latin typeface="Palatino Linotype" panose="02040502050505030304" pitchFamily="18" charset="0"/>
              </a:rPr>
              <a:t> prima (Dobře placená procházka, TV verse, 1966)</a:t>
            </a:r>
          </a:p>
        </p:txBody>
      </p:sp>
      <p:pic>
        <p:nvPicPr>
          <p:cNvPr id="4" name="tvqPARxH3J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94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 err="1">
                <a:latin typeface="Palatino Linotype" panose="02040502050505030304" pitchFamily="18" charset="0"/>
              </a:rPr>
              <a:t>Avrea</a:t>
            </a:r>
            <a:r>
              <a:rPr lang="cs-CZ" sz="2400" cap="small" dirty="0">
                <a:latin typeface="Palatino Linotype" panose="02040502050505030304" pitchFamily="18" charset="0"/>
              </a:rPr>
              <a:t> prima </a:t>
            </a:r>
            <a:r>
              <a:rPr lang="cs-CZ" sz="2400" cap="small" dirty="0" err="1">
                <a:latin typeface="Palatino Linotype" panose="02040502050505030304" pitchFamily="18" charset="0"/>
              </a:rPr>
              <a:t>sata</a:t>
            </a:r>
            <a:r>
              <a:rPr lang="cs-CZ" sz="2400" cap="small" dirty="0">
                <a:latin typeface="Palatino Linotype" panose="02040502050505030304" pitchFamily="18" charset="0"/>
              </a:rPr>
              <a:t> </a:t>
            </a:r>
            <a:r>
              <a:rPr lang="cs-CZ" sz="2400" cap="small" dirty="0" err="1">
                <a:latin typeface="Palatino Linotype" panose="02040502050505030304" pitchFamily="18" charset="0"/>
              </a:rPr>
              <a:t>est</a:t>
            </a:r>
            <a:r>
              <a:rPr lang="cs-CZ" sz="2400" cap="small" dirty="0">
                <a:latin typeface="Palatino Linotype" panose="02040502050505030304" pitchFamily="18" charset="0"/>
              </a:rPr>
              <a:t> 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>
                <a:latin typeface="Palatino Linotype" panose="02040502050505030304" pitchFamily="18" charset="0"/>
              </a:rPr>
              <a:t>Ovidius, </a:t>
            </a:r>
            <a:r>
              <a:rPr lang="cs-CZ" sz="2000" b="1" dirty="0" err="1">
                <a:latin typeface="Palatino Linotype" panose="02040502050505030304" pitchFamily="18" charset="0"/>
              </a:rPr>
              <a:t>Metamorphoses</a:t>
            </a:r>
            <a:r>
              <a:rPr lang="cs-CZ" sz="2000" b="1" dirty="0">
                <a:latin typeface="Palatino Linotype" panose="02040502050505030304" pitchFamily="18" charset="0"/>
              </a:rPr>
              <a:t>,</a:t>
            </a:r>
            <a:r>
              <a:rPr lang="cs-CZ" sz="2000" b="1" i="1" dirty="0">
                <a:latin typeface="Palatino Linotype" panose="02040502050505030304" pitchFamily="18" charset="0"/>
              </a:rPr>
              <a:t> </a:t>
            </a:r>
            <a:r>
              <a:rPr lang="cs-CZ" sz="2000" b="1" dirty="0">
                <a:latin typeface="Palatino Linotype" panose="02040502050505030304" pitchFamily="18" charset="0"/>
              </a:rPr>
              <a:t>I, 89–93:</a:t>
            </a:r>
          </a:p>
          <a:p>
            <a:pPr marL="457200" lvl="2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it-IT" i="1" dirty="0">
                <a:latin typeface="Palatino Linotype" panose="02040502050505030304" pitchFamily="18" charset="0"/>
              </a:rPr>
              <a:t>Aurea prima sata est aetas, quae vindice nullo,</a:t>
            </a:r>
            <a:endParaRPr lang="cs-CZ" i="1" dirty="0">
              <a:latin typeface="Palatino Linotype" panose="02040502050505030304" pitchFamily="18" charset="0"/>
            </a:endParaRPr>
          </a:p>
          <a:p>
            <a:pPr marL="457200" lvl="2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pt-BR" i="1" dirty="0">
                <a:latin typeface="Palatino Linotype" panose="02040502050505030304" pitchFamily="18" charset="0"/>
              </a:rPr>
              <a:t>sponte sua, sine lege fidem rectumque colebat.</a:t>
            </a:r>
            <a:endParaRPr lang="cs-CZ" i="1" dirty="0">
              <a:latin typeface="Palatino Linotype" panose="02040502050505030304" pitchFamily="18" charset="0"/>
            </a:endParaRPr>
          </a:p>
          <a:p>
            <a:pPr marL="457200" lvl="2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pt-BR" i="1" dirty="0">
                <a:latin typeface="Palatino Linotype" panose="02040502050505030304" pitchFamily="18" charset="0"/>
              </a:rPr>
              <a:t>poena metusque aberant, nec verba minantia fixo</a:t>
            </a:r>
            <a:endParaRPr lang="cs-CZ" i="1" dirty="0">
              <a:latin typeface="Palatino Linotype" panose="02040502050505030304" pitchFamily="18" charset="0"/>
            </a:endParaRPr>
          </a:p>
          <a:p>
            <a:pPr marL="457200" lvl="2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cs-CZ" i="1" dirty="0" err="1">
                <a:latin typeface="Palatino Linotype" panose="02040502050505030304" pitchFamily="18" charset="0"/>
              </a:rPr>
              <a:t>aere</a:t>
            </a:r>
            <a:r>
              <a:rPr lang="cs-CZ" i="1" dirty="0">
                <a:latin typeface="Palatino Linotype" panose="02040502050505030304" pitchFamily="18" charset="0"/>
              </a:rPr>
              <a:t> </a:t>
            </a:r>
            <a:r>
              <a:rPr lang="cs-CZ" i="1" dirty="0" err="1">
                <a:latin typeface="Palatino Linotype" panose="02040502050505030304" pitchFamily="18" charset="0"/>
              </a:rPr>
              <a:t>legebantur</a:t>
            </a:r>
            <a:r>
              <a:rPr lang="cs-CZ" i="1" dirty="0">
                <a:latin typeface="Palatino Linotype" panose="02040502050505030304" pitchFamily="18" charset="0"/>
              </a:rPr>
              <a:t>, </a:t>
            </a:r>
            <a:r>
              <a:rPr lang="cs-CZ" i="1" dirty="0" err="1">
                <a:latin typeface="Palatino Linotype" panose="02040502050505030304" pitchFamily="18" charset="0"/>
              </a:rPr>
              <a:t>nec</a:t>
            </a:r>
            <a:r>
              <a:rPr lang="cs-CZ" i="1" dirty="0">
                <a:latin typeface="Palatino Linotype" panose="02040502050505030304" pitchFamily="18" charset="0"/>
              </a:rPr>
              <a:t> </a:t>
            </a:r>
            <a:r>
              <a:rPr lang="cs-CZ" i="1" dirty="0" err="1">
                <a:latin typeface="Palatino Linotype" panose="02040502050505030304" pitchFamily="18" charset="0"/>
              </a:rPr>
              <a:t>supplex</a:t>
            </a:r>
            <a:r>
              <a:rPr lang="cs-CZ" i="1" dirty="0">
                <a:latin typeface="Palatino Linotype" panose="02040502050505030304" pitchFamily="18" charset="0"/>
              </a:rPr>
              <a:t> </a:t>
            </a:r>
            <a:r>
              <a:rPr lang="cs-CZ" i="1" dirty="0" err="1">
                <a:latin typeface="Palatino Linotype" panose="02040502050505030304" pitchFamily="18" charset="0"/>
              </a:rPr>
              <a:t>turba</a:t>
            </a:r>
            <a:r>
              <a:rPr lang="cs-CZ" i="1" dirty="0">
                <a:latin typeface="Palatino Linotype" panose="02040502050505030304" pitchFamily="18" charset="0"/>
              </a:rPr>
              <a:t> </a:t>
            </a:r>
            <a:r>
              <a:rPr lang="cs-CZ" i="1" dirty="0" err="1">
                <a:latin typeface="Palatino Linotype" panose="02040502050505030304" pitchFamily="18" charset="0"/>
              </a:rPr>
              <a:t>timebat</a:t>
            </a:r>
            <a:endParaRPr lang="cs-CZ" i="1" dirty="0">
              <a:latin typeface="Palatino Linotype" panose="02040502050505030304" pitchFamily="18" charset="0"/>
            </a:endParaRPr>
          </a:p>
          <a:p>
            <a:pPr marL="457200" lvl="2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it-IT" i="1" dirty="0">
                <a:latin typeface="Palatino Linotype" panose="02040502050505030304" pitchFamily="18" charset="0"/>
              </a:rPr>
              <a:t>iudicis ora sui, sed erant sine vindice tuti.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48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Naďa Urbánková – To mě vůbec nepřekvapí (Tak co pane barone, 1967)</a:t>
            </a:r>
            <a:endParaRPr lang="cs-CZ" sz="2400" cap="small" dirty="0">
              <a:latin typeface="Palatino Linotype" panose="0204050205050503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000" dirty="0" smtClean="0">
                <a:latin typeface="Palatino Linotype" panose="02040502050505030304" pitchFamily="18" charset="0"/>
              </a:rPr>
              <a:t>Vložený song jsem vyjmul, abych neporušoval autorská práva. Lze si ho poslechnout jako první v </a:t>
            </a:r>
            <a:r>
              <a:rPr lang="cs-CZ" sz="2000" dirty="0">
                <a:latin typeface="Palatino Linotype" panose="02040502050505030304" pitchFamily="18" charset="0"/>
              </a:rPr>
              <a:t>pořadí zde: </a:t>
            </a:r>
            <a:r>
              <a:rPr lang="cs-CZ" sz="2000" dirty="0">
                <a:latin typeface="Palatino Linotype" panose="02040502050505030304" pitchFamily="18" charset="0"/>
                <a:hlinkClick r:id="rId2"/>
              </a:rPr>
              <a:t>https://</a:t>
            </a:r>
            <a:r>
              <a:rPr lang="cs-CZ" sz="2000" dirty="0" smtClean="0">
                <a:latin typeface="Palatino Linotype" panose="02040502050505030304" pitchFamily="18" charset="0"/>
                <a:hlinkClick r:id="rId2"/>
              </a:rPr>
              <a:t>www.youtube.com/watch?v=DMbEJvq_RCw</a:t>
            </a:r>
            <a:endParaRPr lang="cs-CZ" sz="2000" dirty="0" smtClean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578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 err="1">
                <a:latin typeface="Palatino Linotype" panose="02040502050505030304" pitchFamily="18" charset="0"/>
              </a:rPr>
              <a:t>Sókratés</a:t>
            </a:r>
            <a:r>
              <a:rPr lang="cs-CZ" sz="2400" cap="small" dirty="0">
                <a:latin typeface="Palatino Linotype" panose="02040502050505030304" pitchFamily="18" charset="0"/>
              </a:rPr>
              <a:t> a jeho řečnické umění</a:t>
            </a:r>
          </a:p>
        </p:txBody>
      </p:sp>
      <p:pic>
        <p:nvPicPr>
          <p:cNvPr id="5" name="01 Obrana Sokrata 1">
            <a:hlinkClick r:id="" action="ppaction://media"/>
            <a:extLst>
              <a:ext uri="{FF2B5EF4-FFF2-40B4-BE49-F238E27FC236}">
                <a16:creationId xmlns:a16="http://schemas.microsoft.com/office/drawing/2014/main" id="{095830FA-6ABE-1E43-8AFE-418BAB1526CA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000" end="1.8114013125E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99400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Jiří Suchý – Horečky (Poslední štace, 1968)</a:t>
            </a:r>
          </a:p>
        </p:txBody>
      </p:sp>
      <p:pic>
        <p:nvPicPr>
          <p:cNvPr id="7" name="Online médium 6" title="Horečky">
            <a:hlinkClick r:id="" action="ppaction://media"/>
            <a:extLst>
              <a:ext uri="{FF2B5EF4-FFF2-40B4-BE49-F238E27FC236}">
                <a16:creationId xmlns:a16="http://schemas.microsoft.com/office/drawing/2014/main" id="{AF02EC0C-0752-AB05-22A2-274FEA0FD06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33512" y="833719"/>
            <a:ext cx="7124975" cy="53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 err="1">
                <a:latin typeface="Palatino Linotype" panose="02040502050505030304" pitchFamily="18" charset="0"/>
              </a:rPr>
              <a:t>Díogenés</a:t>
            </a:r>
            <a:r>
              <a:rPr lang="cs-CZ" sz="2400" cap="small" dirty="0">
                <a:latin typeface="Palatino Linotype" panose="02040502050505030304" pitchFamily="18" charset="0"/>
              </a:rPr>
              <a:t> a jeho sud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latin typeface="Palatino Linotype" panose="02040502050505030304" pitchFamily="18" charset="0"/>
              </a:rPr>
              <a:t>Díogenés</a:t>
            </a:r>
            <a:r>
              <a:rPr lang="cs-CZ" sz="2000" b="1" dirty="0">
                <a:latin typeface="Palatino Linotype" panose="02040502050505030304" pitchFamily="18" charset="0"/>
              </a:rPr>
              <a:t> </a:t>
            </a:r>
            <a:r>
              <a:rPr lang="cs-CZ" sz="2000" b="1" dirty="0" err="1">
                <a:latin typeface="Palatino Linotype" panose="02040502050505030304" pitchFamily="18" charset="0"/>
              </a:rPr>
              <a:t>Laërtios</a:t>
            </a:r>
            <a:r>
              <a:rPr lang="cs-CZ" sz="2000" b="1" dirty="0">
                <a:latin typeface="Palatino Linotype" panose="02040502050505030304" pitchFamily="18" charset="0"/>
              </a:rPr>
              <a:t>, Životy, názory a výroky proslulých filosofů, VI, 23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Napsal komusi, aby mu obstaral domek, když však ten otálel, nastěhoval se do sudu v </a:t>
            </a:r>
            <a:r>
              <a:rPr lang="cs-CZ" sz="2000" dirty="0" err="1">
                <a:latin typeface="Palatino Linotype" panose="02040502050505030304" pitchFamily="18" charset="0"/>
              </a:rPr>
              <a:t>Métróu</a:t>
            </a:r>
            <a:r>
              <a:rPr lang="cs-CZ" sz="2000" dirty="0">
                <a:latin typeface="Palatino Linotype" panose="02040502050505030304" pitchFamily="18" charset="0"/>
              </a:rPr>
              <a:t>, jak sám o tom vykládá v listech.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Antonín Kolář)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latin typeface="Palatino Linotype" panose="02040502050505030304" pitchFamily="18" charset="0"/>
              </a:rPr>
              <a:t>Díogenés</a:t>
            </a:r>
            <a:r>
              <a:rPr lang="cs-CZ" sz="2000" b="1" dirty="0">
                <a:latin typeface="Palatino Linotype" panose="02040502050505030304" pitchFamily="18" charset="0"/>
              </a:rPr>
              <a:t> </a:t>
            </a:r>
            <a:r>
              <a:rPr lang="cs-CZ" sz="2000" b="1" dirty="0" err="1">
                <a:latin typeface="Palatino Linotype" panose="02040502050505030304" pitchFamily="18" charset="0"/>
              </a:rPr>
              <a:t>Laërtios</a:t>
            </a:r>
            <a:r>
              <a:rPr lang="cs-CZ" sz="2000" b="1" dirty="0">
                <a:latin typeface="Palatino Linotype" panose="02040502050505030304" pitchFamily="18" charset="0"/>
              </a:rPr>
              <a:t>, Životy, názory a výroky proslulých filosofů, VI, 43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Byl u Athéňanů též oblíben, neboť když mu nějaký mladík rozbil sud, dali mu výprask, </a:t>
            </a:r>
            <a:r>
              <a:rPr lang="cs-CZ" sz="2000" dirty="0" err="1">
                <a:latin typeface="Palatino Linotype" panose="02040502050505030304" pitchFamily="18" charset="0"/>
              </a:rPr>
              <a:t>Díogenovi</a:t>
            </a:r>
            <a:r>
              <a:rPr lang="cs-CZ" sz="2000" dirty="0">
                <a:latin typeface="Palatino Linotype" panose="02040502050505030304" pitchFamily="18" charset="0"/>
              </a:rPr>
              <a:t> pak poskytli jiný sud.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Antonín Kolář)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i="1" dirty="0">
                <a:latin typeface="Palatino Linotype" panose="02040502050505030304" pitchFamily="18" charset="0"/>
              </a:rPr>
              <a:t>Vs.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latin typeface="Palatino Linotype" panose="02040502050505030304" pitchFamily="18" charset="0"/>
              </a:rPr>
              <a:t>Díogenés</a:t>
            </a:r>
            <a:r>
              <a:rPr lang="cs-CZ" sz="2000" b="1" dirty="0">
                <a:latin typeface="Palatino Linotype" panose="02040502050505030304" pitchFamily="18" charset="0"/>
              </a:rPr>
              <a:t> </a:t>
            </a:r>
            <a:r>
              <a:rPr lang="cs-CZ" sz="2000" b="1" dirty="0" err="1">
                <a:latin typeface="Palatino Linotype" panose="02040502050505030304" pitchFamily="18" charset="0"/>
              </a:rPr>
              <a:t>Laërtios</a:t>
            </a:r>
            <a:r>
              <a:rPr lang="cs-CZ" sz="2000" b="1" dirty="0">
                <a:latin typeface="Palatino Linotype" panose="02040502050505030304" pitchFamily="18" charset="0"/>
              </a:rPr>
              <a:t>, Životy, názory a výroky proslulých filosofů, VI, 52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Na otázku, má-li mladého sluhu nebo mladou služku, řekl, že ne. A na další otázku: „Kdo tě vynese z domu, až umřeš?“ odpověděl: „Kdo bude užívat mého domu.“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Antonín Kolář)</a:t>
            </a:r>
          </a:p>
        </p:txBody>
      </p:sp>
    </p:spTree>
    <p:extLst>
      <p:ext uri="{BB962C8B-B14F-4D97-AF65-F5344CB8AC3E}">
        <p14:creationId xmlns:p14="http://schemas.microsoft.com/office/powerpoint/2010/main" val="2153650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Waldemar Matuška – Aristofanes (Zuzana je sama doma, 1960)</a:t>
            </a:r>
          </a:p>
        </p:txBody>
      </p:sp>
      <p:pic>
        <p:nvPicPr>
          <p:cNvPr id="5" name="Online médium 4" title="Aristofanes">
            <a:hlinkClick r:id="" action="ppaction://media"/>
            <a:extLst>
              <a:ext uri="{FF2B5EF4-FFF2-40B4-BE49-F238E27FC236}">
                <a16:creationId xmlns:a16="http://schemas.microsoft.com/office/drawing/2014/main" id="{B1915FA0-8201-81FC-241F-CD770CBB25F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33512" y="848467"/>
            <a:ext cx="7124975" cy="53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 err="1">
                <a:latin typeface="Palatino Linotype" panose="02040502050505030304" pitchFamily="18" charset="0"/>
              </a:rPr>
              <a:t>Díogenés</a:t>
            </a:r>
            <a:r>
              <a:rPr lang="cs-CZ" sz="2400" cap="small" dirty="0">
                <a:latin typeface="Palatino Linotype" panose="02040502050505030304" pitchFamily="18" charset="0"/>
              </a:rPr>
              <a:t> a jeho chudoba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latin typeface="Palatino Linotype" panose="02040502050505030304" pitchFamily="18" charset="0"/>
              </a:rPr>
              <a:t>Díogenés</a:t>
            </a:r>
            <a:r>
              <a:rPr lang="cs-CZ" sz="2000" b="1" dirty="0">
                <a:latin typeface="Palatino Linotype" panose="02040502050505030304" pitchFamily="18" charset="0"/>
              </a:rPr>
              <a:t> </a:t>
            </a:r>
            <a:r>
              <a:rPr lang="cs-CZ" sz="2000" b="1" dirty="0" err="1">
                <a:latin typeface="Palatino Linotype" panose="02040502050505030304" pitchFamily="18" charset="0"/>
              </a:rPr>
              <a:t>Laërtios</a:t>
            </a:r>
            <a:r>
              <a:rPr lang="cs-CZ" sz="2000" b="1" dirty="0">
                <a:latin typeface="Palatino Linotype" panose="02040502050505030304" pitchFamily="18" charset="0"/>
              </a:rPr>
              <a:t>, Životy, názory a výroky proslulých filosofů, VI, 22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První si podle některých zdvojil pláštík, aby ho mohl užít pro každou potřebu i mohl na něm spát, pořídil si mošnu, v níž měl pokrm, a každého místa užíval ke všemu, pro snídani, spaní i rozhovor.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Antonín Kolář)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latin typeface="Palatino Linotype" panose="02040502050505030304" pitchFamily="18" charset="0"/>
              </a:rPr>
              <a:t>Díogenés</a:t>
            </a:r>
            <a:r>
              <a:rPr lang="cs-CZ" sz="2000" b="1" dirty="0">
                <a:latin typeface="Palatino Linotype" panose="02040502050505030304" pitchFamily="18" charset="0"/>
              </a:rPr>
              <a:t> </a:t>
            </a:r>
            <a:r>
              <a:rPr lang="cs-CZ" sz="2000" b="1" dirty="0" err="1">
                <a:latin typeface="Palatino Linotype" panose="02040502050505030304" pitchFamily="18" charset="0"/>
              </a:rPr>
              <a:t>Laërtios</a:t>
            </a:r>
            <a:r>
              <a:rPr lang="cs-CZ" sz="2000" b="1" dirty="0">
                <a:latin typeface="Palatino Linotype" panose="02040502050505030304" pitchFamily="18" charset="0"/>
              </a:rPr>
              <a:t>, Životy, názory a výroky proslulých filosofů, VI, 37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Spatřiv kdysi děcko, jak pije rukama, vytrhl z mošny číšku a zahodil ji se slovy: „Dítě mě překonalo v jednoduchosti.“ Vyhodil pak i misku, když rovněž spatřil děcko, jak si ukládá svou čočkovou kaši do chlebové dutiny, když si rozbilo nádobu.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Antonín Kolář)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latin typeface="Palatino Linotype" panose="02040502050505030304" pitchFamily="18" charset="0"/>
              </a:rPr>
              <a:t>Aisópos</a:t>
            </a:r>
            <a:r>
              <a:rPr lang="cs-CZ" sz="2000" b="1" dirty="0">
                <a:latin typeface="Palatino Linotype" panose="02040502050505030304" pitchFamily="18" charset="0"/>
              </a:rPr>
              <a:t>, Bajky, 65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… </a:t>
            </a:r>
            <a:r>
              <a:rPr lang="cs-CZ" sz="2000" dirty="0" err="1">
                <a:latin typeface="Palatino Linotype" panose="02040502050505030304" pitchFamily="18" charset="0"/>
              </a:rPr>
              <a:t>Díogenés</a:t>
            </a:r>
            <a:r>
              <a:rPr lang="cs-CZ" sz="2000" dirty="0">
                <a:latin typeface="Palatino Linotype" panose="02040502050505030304" pitchFamily="18" charset="0"/>
              </a:rPr>
              <a:t> se podivil jeho laskavosti a stál a zlobil se na svou chudobu, kvůli které se nemůže svému dobrodinci odvděčit. …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Václav Bahník)</a:t>
            </a:r>
          </a:p>
        </p:txBody>
      </p:sp>
    </p:spTree>
    <p:extLst>
      <p:ext uri="{BB962C8B-B14F-4D97-AF65-F5344CB8AC3E}">
        <p14:creationId xmlns:p14="http://schemas.microsoft.com/office/powerpoint/2010/main" val="993139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 err="1">
                <a:latin typeface="Palatino Linotype" panose="02040502050505030304" pitchFamily="18" charset="0"/>
              </a:rPr>
              <a:t>Díogenova</a:t>
            </a:r>
            <a:r>
              <a:rPr lang="cs-CZ" sz="2400" cap="small" dirty="0">
                <a:latin typeface="Palatino Linotype" panose="02040502050505030304" pitchFamily="18" charset="0"/>
              </a:rPr>
              <a:t> obhajoba chudoby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 b="1" dirty="0">
                <a:latin typeface="Palatino Linotype" panose="02040502050505030304" pitchFamily="18" charset="0"/>
              </a:rPr>
              <a:t>Cicero, Tuskulské rozhovory, V, 32, 92</a:t>
            </a:r>
            <a:endParaRPr lang="cs-CZ" sz="2000" dirty="0">
              <a:latin typeface="Palatino Linotype" panose="0204050205050503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pl-PL" sz="2000" dirty="0">
                <a:latin typeface="Palatino Linotype" panose="02040502050505030304" pitchFamily="18" charset="0"/>
              </a:rPr>
              <a:t>Díogenés často vykládal, oč svým životem a svým osudem stojí nad perským králem. Jemu prý nic nechybí, kdežto král nebude mít nikdy dost; on netouží po králových rozkoších, které krále nikdy nemohou nasytit, jeho rozkoše král nikdy nemůže dosáhnout. (Překl. Václav Bahník)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000" b="1" dirty="0">
                <a:latin typeface="Palatino Linotype" panose="02040502050505030304" pitchFamily="18" charset="0"/>
              </a:rPr>
              <a:t>Epiktétos, Rozpravy, III, 24, 68–69</a:t>
            </a:r>
            <a:endParaRPr lang="cs-CZ" sz="2000" b="1" dirty="0">
              <a:latin typeface="Palatino Linotype" panose="0204050205050503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Jak ho osvobodil </a:t>
            </a:r>
            <a:r>
              <a:rPr lang="cs-CZ" sz="2000" dirty="0" err="1">
                <a:latin typeface="Palatino Linotype" panose="02040502050505030304" pitchFamily="18" charset="0"/>
              </a:rPr>
              <a:t>Antisthenés</a:t>
            </a:r>
            <a:r>
              <a:rPr lang="cs-CZ" sz="2000" dirty="0">
                <a:latin typeface="Palatino Linotype" panose="02040502050505030304" pitchFamily="18" charset="0"/>
              </a:rPr>
              <a:t>? Poslechni si, co o tom </a:t>
            </a:r>
            <a:r>
              <a:rPr lang="cs-CZ" sz="2000" dirty="0" err="1">
                <a:latin typeface="Palatino Linotype" panose="02040502050505030304" pitchFamily="18" charset="0"/>
              </a:rPr>
              <a:t>Díogenés</a:t>
            </a:r>
            <a:r>
              <a:rPr lang="cs-CZ" sz="2000" dirty="0">
                <a:latin typeface="Palatino Linotype" panose="02040502050505030304" pitchFamily="18" charset="0"/>
              </a:rPr>
              <a:t> říká. „Poučil mě o tom, co je moje a co není moje. Majetek není můj; příbuzní, domácí lidé, přátelé, pověst, známé končiny, společenské styky – všechny tyto věci že jsou cizí. ‚Co tedy je tvoje? Užívání představ.‘ Ukázal mi, že to je ve mně prosto překážek, prosto nátlaku; nikdo mi nemůže bránit, nikdo mě nemůže přinutit, abych představ užíval jinak, než jak chci.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Rudolf Kuthan)</a:t>
            </a:r>
          </a:p>
        </p:txBody>
      </p:sp>
    </p:spTree>
    <p:extLst>
      <p:ext uri="{BB962C8B-B14F-4D97-AF65-F5344CB8AC3E}">
        <p14:creationId xmlns:p14="http://schemas.microsoft.com/office/powerpoint/2010/main" val="444475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Jiří Suchý – Bledá slečna (Jonáš a doktor Matrace, 1969)</a:t>
            </a:r>
          </a:p>
        </p:txBody>
      </p:sp>
      <p:pic>
        <p:nvPicPr>
          <p:cNvPr id="3" name="Online médium 2" title="Bledá slečna">
            <a:hlinkClick r:id="" action="ppaction://media"/>
            <a:extLst>
              <a:ext uri="{FF2B5EF4-FFF2-40B4-BE49-F238E27FC236}">
                <a16:creationId xmlns:a16="http://schemas.microsoft.com/office/drawing/2014/main" id="{0457F899-94BB-5BD9-1248-C9536DAA78B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33512" y="833719"/>
            <a:ext cx="7124975" cy="53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5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Víno zbavuje nepříjemných stavů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latin typeface="Palatino Linotype" panose="02040502050505030304" pitchFamily="18" charset="0"/>
              </a:rPr>
              <a:t>Alkaios</a:t>
            </a:r>
            <a:r>
              <a:rPr lang="cs-CZ" sz="2000" b="1" dirty="0">
                <a:latin typeface="Palatino Linotype" panose="02040502050505030304" pitchFamily="18" charset="0"/>
              </a:rPr>
              <a:t>, fr. 346 </a:t>
            </a:r>
            <a:r>
              <a:rPr lang="cs-CZ" sz="2000" b="1" dirty="0" err="1">
                <a:latin typeface="Palatino Linotype" panose="02040502050505030304" pitchFamily="18" charset="0"/>
              </a:rPr>
              <a:t>Lobel</a:t>
            </a:r>
            <a:r>
              <a:rPr lang="cs-CZ" sz="2000" b="1" dirty="0">
                <a:latin typeface="Palatino Linotype" panose="02040502050505030304" pitchFamily="18" charset="0"/>
              </a:rPr>
              <a:t> – </a:t>
            </a:r>
            <a:r>
              <a:rPr lang="cs-CZ" sz="2000" b="1" dirty="0" err="1">
                <a:latin typeface="Palatino Linotype" panose="02040502050505030304" pitchFamily="18" charset="0"/>
              </a:rPr>
              <a:t>Page</a:t>
            </a:r>
            <a:r>
              <a:rPr lang="cs-CZ" sz="2000" b="1" dirty="0">
                <a:latin typeface="Palatino Linotype" panose="02040502050505030304" pitchFamily="18" charset="0"/>
              </a:rPr>
              <a:t> (č. 67 v Nejstarší řecké lyrice)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Pijme! K čemu nám lamp čekat? Jak píď krátký je denní svit.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Brachu, s číšemi sem! Velké však snes, dovedně zdobené!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Lidem víno přec dal </a:t>
            </a:r>
            <a:r>
              <a:rPr lang="cs-CZ" sz="2000" dirty="0" err="1">
                <a:latin typeface="Palatino Linotype" panose="02040502050505030304" pitchFamily="18" charset="0"/>
              </a:rPr>
              <a:t>Semelin</a:t>
            </a:r>
            <a:r>
              <a:rPr lang="cs-CZ" sz="2000" dirty="0">
                <a:latin typeface="Palatino Linotype" panose="02040502050505030304" pitchFamily="18" charset="0"/>
              </a:rPr>
              <a:t> syn, Diův to zrozenec,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víno plašící trud. Jediný díl smíchej a vody dva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dolij po samý vrch: pijme! Nechť číš za číší koluje.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Ferdinand </a:t>
            </a:r>
            <a:r>
              <a:rPr lang="cs-CZ" sz="2000" dirty="0" err="1">
                <a:latin typeface="Palatino Linotype" panose="02040502050505030304" pitchFamily="18" charset="0"/>
              </a:rPr>
              <a:t>Stiebitz</a:t>
            </a:r>
            <a:r>
              <a:rPr lang="cs-CZ" sz="2000" dirty="0">
                <a:latin typeface="Palatino Linotype" panose="02040502050505030304" pitchFamily="18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latin typeface="Palatino Linotype" panose="02040502050505030304" pitchFamily="18" charset="0"/>
              </a:rPr>
              <a:t>Alkaios</a:t>
            </a:r>
            <a:r>
              <a:rPr lang="cs-CZ" sz="2000" b="1" dirty="0">
                <a:latin typeface="Palatino Linotype" panose="02040502050505030304" pitchFamily="18" charset="0"/>
              </a:rPr>
              <a:t>, ??? (č. 73 v Nejstarší řecké lyrice)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Že je nejlepším lékem mok, vím.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Ten tě, příteli, rychle strastí zbavuje.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Radislav Hošek)</a:t>
            </a:r>
          </a:p>
        </p:txBody>
      </p:sp>
    </p:spTree>
    <p:extLst>
      <p:ext uri="{BB962C8B-B14F-4D97-AF65-F5344CB8AC3E}">
        <p14:creationId xmlns:p14="http://schemas.microsoft.com/office/powerpoint/2010/main" val="1297146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Víno zbavuje nepříjemných stavů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>
                <a:latin typeface="Palatino Linotype" panose="02040502050505030304" pitchFamily="18" charset="0"/>
              </a:rPr>
              <a:t>Horatius, Ódy, I, 7, 17–19 a 30–32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		…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také ty, </a:t>
            </a:r>
            <a:r>
              <a:rPr lang="cs-CZ" sz="2000" dirty="0" err="1">
                <a:latin typeface="Palatino Linotype" panose="02040502050505030304" pitchFamily="18" charset="0"/>
              </a:rPr>
              <a:t>Planku</a:t>
            </a:r>
            <a:r>
              <a:rPr lang="cs-CZ" sz="2000" dirty="0">
                <a:latin typeface="Palatino Linotype" panose="02040502050505030304" pitchFamily="18" charset="0"/>
              </a:rPr>
              <a:t>, moudře se vynasnaž učinit konec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		smutku a všelikým  životním strastem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pomocí dobrého vína …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…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		Tolik jste se mnou  už vážnějších zkoušek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přestáli, udatní muži; teď obavy rozptylte vínem: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		zítra se vydáme na širé moře.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[Rudolf Mertlík])</a:t>
            </a:r>
          </a:p>
        </p:txBody>
      </p:sp>
    </p:spTree>
    <p:extLst>
      <p:ext uri="{BB962C8B-B14F-4D97-AF65-F5344CB8AC3E}">
        <p14:creationId xmlns:p14="http://schemas.microsoft.com/office/powerpoint/2010/main" val="599378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Víno zbavuje nepříjemných stavů s náznakem, že přináší zapomnění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>
                <a:latin typeface="Palatino Linotype" panose="02040502050505030304" pitchFamily="18" charset="0"/>
              </a:rPr>
              <a:t>Horatius, Ódy, I, 18, 1–6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Vare, posvátný keř révoví vsaď dříve než jiný strom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pod </a:t>
            </a:r>
            <a:r>
              <a:rPr lang="cs-CZ" sz="2000" dirty="0" err="1">
                <a:latin typeface="Palatino Linotype" panose="02040502050505030304" pitchFamily="18" charset="0"/>
              </a:rPr>
              <a:t>Catilovy</a:t>
            </a:r>
            <a:r>
              <a:rPr lang="cs-CZ" sz="2000" dirty="0">
                <a:latin typeface="Palatino Linotype" panose="02040502050505030304" pitchFamily="18" charset="0"/>
              </a:rPr>
              <a:t> zdi do kyprých brázd </a:t>
            </a:r>
            <a:r>
              <a:rPr lang="cs-CZ" sz="2000" dirty="0" err="1">
                <a:latin typeface="Palatino Linotype" panose="02040502050505030304" pitchFamily="18" charset="0"/>
              </a:rPr>
              <a:t>tiburské</a:t>
            </a:r>
            <a:r>
              <a:rPr lang="cs-CZ" sz="2000" dirty="0">
                <a:latin typeface="Palatino Linotype" panose="02040502050505030304" pitchFamily="18" charset="0"/>
              </a:rPr>
              <a:t> krajiny.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Všechnu svízel a zlo přisoudil bůh pouze těm střízlivým,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neboť sžíravých chmur stěží se lze jinak než vínem zbýt.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Kdo by, napiv se, spíš vzpomínat chtěl vojny a chudoby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než tvých otcovských pout, Bakchu, a tvé sličnosti, Venuše?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[Rudolf Mertlík]) </a:t>
            </a:r>
          </a:p>
        </p:txBody>
      </p:sp>
    </p:spTree>
    <p:extLst>
      <p:ext uri="{BB962C8B-B14F-4D97-AF65-F5344CB8AC3E}">
        <p14:creationId xmlns:p14="http://schemas.microsoft.com/office/powerpoint/2010/main" val="755554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Na rozdíl od vody (zřejmě) víno přináší zapomnění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>
                <a:latin typeface="Palatino Linotype" panose="02040502050505030304" pitchFamily="18" charset="0"/>
              </a:rPr>
              <a:t>Palatinská antologie, XI, 31 (</a:t>
            </a:r>
            <a:r>
              <a:rPr lang="cs-CZ" sz="2000" b="1" dirty="0" err="1">
                <a:latin typeface="Palatino Linotype" panose="02040502050505030304" pitchFamily="18" charset="0"/>
              </a:rPr>
              <a:t>Antipatros</a:t>
            </a:r>
            <a:r>
              <a:rPr lang="cs-CZ" sz="2000" b="1" dirty="0">
                <a:latin typeface="Palatino Linotype" panose="02040502050505030304" pitchFamily="18" charset="0"/>
              </a:rPr>
              <a:t> z </a:t>
            </a:r>
            <a:r>
              <a:rPr lang="cs-CZ" sz="2000" b="1" dirty="0" err="1">
                <a:latin typeface="Palatino Linotype" panose="02040502050505030304" pitchFamily="18" charset="0"/>
              </a:rPr>
              <a:t>Thessaloníky</a:t>
            </a:r>
            <a:r>
              <a:rPr lang="cs-CZ" sz="2000" b="1" dirty="0">
                <a:latin typeface="Palatino Linotype" panose="02040502050505030304" pitchFamily="18" charset="0"/>
              </a:rPr>
              <a:t>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Západ </a:t>
            </a:r>
            <a:r>
              <a:rPr lang="cs-CZ" sz="2000" dirty="0" err="1">
                <a:latin typeface="Palatino Linotype" panose="02040502050505030304" pitchFamily="18" charset="0"/>
              </a:rPr>
              <a:t>Plejad</a:t>
            </a:r>
            <a:r>
              <a:rPr lang="cs-CZ" sz="2000" dirty="0">
                <a:latin typeface="Palatino Linotype" panose="02040502050505030304" pitchFamily="18" charset="0"/>
              </a:rPr>
              <a:t> mě neděsí tak, ni moře, když jeho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	vlny se s jekotem dmou okolo útesu skal,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ani když z velkého nebe jdou blesky, jako mě děsí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	padouch, jenž vodu jen pije, lapá však pozorně řeč.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Rudolf Mertlík)</a:t>
            </a:r>
          </a:p>
        </p:txBody>
      </p:sp>
    </p:spTree>
    <p:extLst>
      <p:ext uri="{BB962C8B-B14F-4D97-AF65-F5344CB8AC3E}">
        <p14:creationId xmlns:p14="http://schemas.microsoft.com/office/powerpoint/2010/main" val="3012486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Víno přináší zapomnění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>
                <a:latin typeface="Palatino Linotype" panose="02040502050505030304" pitchFamily="18" charset="0"/>
              </a:rPr>
              <a:t>Horatius, Ódy, II, 7, 17–22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Teď Diovi vzdej slavnostní hostinou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svůj hold, a tělo, zemdlené bitvami,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		slož pod vavříny mého domu;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	nenech svůj džbánek stát ani chvilku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2000" dirty="0">
              <a:latin typeface="Palatino Linotype" panose="0204050205050503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a dolij třpytné kalichy </a:t>
            </a:r>
            <a:r>
              <a:rPr lang="cs-CZ" sz="2000" dirty="0" err="1">
                <a:latin typeface="Palatino Linotype" panose="02040502050505030304" pitchFamily="18" charset="0"/>
              </a:rPr>
              <a:t>massickým</a:t>
            </a:r>
            <a:r>
              <a:rPr lang="cs-CZ" sz="2000" dirty="0">
                <a:latin typeface="Palatino Linotype" panose="02040502050505030304" pitchFamily="18" charset="0"/>
              </a:rPr>
              <a:t>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jež zaplaší zlé vzpomínky …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[Rudolf Mertlík]; v </a:t>
            </a:r>
            <a:r>
              <a:rPr lang="cs-CZ" sz="2000" dirty="0" err="1">
                <a:latin typeface="Palatino Linotype" panose="02040502050505030304" pitchFamily="18" charset="0"/>
              </a:rPr>
              <a:t>orig</a:t>
            </a:r>
            <a:r>
              <a:rPr lang="cs-CZ" sz="2000" dirty="0">
                <a:latin typeface="Palatino Linotype" panose="02040502050505030304" pitchFamily="18" charset="0"/>
              </a:rPr>
              <a:t>. je </a:t>
            </a:r>
            <a:r>
              <a:rPr lang="cs-CZ" sz="2000" i="1" dirty="0" err="1">
                <a:latin typeface="Palatino Linotype" panose="02040502050505030304" pitchFamily="18" charset="0"/>
              </a:rPr>
              <a:t>oblivioso</a:t>
            </a:r>
            <a:r>
              <a:rPr lang="cs-CZ" sz="2000" i="1" dirty="0">
                <a:latin typeface="Palatino Linotype" panose="02040502050505030304" pitchFamily="18" charset="0"/>
              </a:rPr>
              <a:t> … </a:t>
            </a:r>
            <a:r>
              <a:rPr lang="cs-CZ" sz="2000" i="1" dirty="0" err="1">
                <a:latin typeface="Palatino Linotype" panose="02040502050505030304" pitchFamily="18" charset="0"/>
              </a:rPr>
              <a:t>Massico</a:t>
            </a:r>
            <a:r>
              <a:rPr lang="cs-CZ" sz="2000" dirty="0">
                <a:latin typeface="Palatino Linotype" panose="020405020505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42625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Smutek mezi největšími zly světa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latin typeface="Palatino Linotype" panose="02040502050505030304" pitchFamily="18" charset="0"/>
              </a:rPr>
              <a:t>Aristofanés</a:t>
            </a:r>
            <a:r>
              <a:rPr lang="cs-CZ" sz="2000" b="1" dirty="0">
                <a:latin typeface="Palatino Linotype" panose="02040502050505030304" pitchFamily="18" charset="0"/>
              </a:rPr>
              <a:t>, Ženy o </a:t>
            </a:r>
            <a:r>
              <a:rPr lang="cs-CZ" sz="2000" b="1" dirty="0" err="1">
                <a:latin typeface="Palatino Linotype" panose="02040502050505030304" pitchFamily="18" charset="0"/>
              </a:rPr>
              <a:t>Thesmoforiích</a:t>
            </a:r>
            <a:r>
              <a:rPr lang="cs-CZ" sz="2000" b="1" dirty="0">
                <a:latin typeface="Palatino Linotype" panose="02040502050505030304" pitchFamily="18" charset="0"/>
              </a:rPr>
              <a:t>, 785–788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Nuž v parabasi chceme se teď my samy obsypat chválou.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Sic o ženském plemeni každičký vám zná vyprávět přemnoho zlého,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že lidstvu jsme na světě největším zlem, a z nás že zlo pochodí všecko,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i spory i hádky a vzbouření zlá i smutek i válka. …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Augustin Krejčí)</a:t>
            </a:r>
          </a:p>
        </p:txBody>
      </p:sp>
    </p:spTree>
    <p:extLst>
      <p:ext uri="{BB962C8B-B14F-4D97-AF65-F5344CB8AC3E}">
        <p14:creationId xmlns:p14="http://schemas.microsoft.com/office/powerpoint/2010/main" val="2388336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Parodování veřejných projevů smutku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 numCol="3" spcCol="0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400" b="1" dirty="0" err="1">
                <a:latin typeface="Palatino Linotype" panose="02040502050505030304" pitchFamily="18" charset="0"/>
              </a:rPr>
              <a:t>Aristofanés</a:t>
            </a:r>
            <a:r>
              <a:rPr lang="cs-CZ" sz="1400" b="1" dirty="0">
                <a:latin typeface="Palatino Linotype" panose="02040502050505030304" pitchFamily="18" charset="0"/>
              </a:rPr>
              <a:t>, Žáby, 426–431</a:t>
            </a:r>
          </a:p>
          <a:p>
            <a:pPr marL="180000" lvl="1" indent="0" defTabSz="360000">
              <a:lnSpc>
                <a:spcPct val="150000"/>
              </a:lnSpc>
              <a:buNone/>
            </a:pPr>
            <a:r>
              <a:rPr lang="cs-CZ" sz="1400" dirty="0">
                <a:latin typeface="Palatino Linotype" panose="02040502050505030304" pitchFamily="18" charset="0"/>
              </a:rPr>
              <a:t>	</a:t>
            </a:r>
            <a:r>
              <a:rPr lang="cs-CZ" sz="1400" dirty="0" err="1">
                <a:latin typeface="Palatino Linotype" panose="02040502050505030304" pitchFamily="18" charset="0"/>
              </a:rPr>
              <a:t>Kleisthenes</a:t>
            </a:r>
            <a:r>
              <a:rPr lang="cs-CZ" sz="1400" dirty="0">
                <a:latin typeface="Palatino Linotype" panose="02040502050505030304" pitchFamily="18" charset="0"/>
              </a:rPr>
              <a:t>, slyšel sem,</a:t>
            </a:r>
          </a:p>
          <a:p>
            <a:pPr marL="180000" lvl="1" indent="0" defTabSz="360000">
              <a:lnSpc>
                <a:spcPct val="150000"/>
              </a:lnSpc>
              <a:buNone/>
            </a:pPr>
            <a:r>
              <a:rPr lang="cs-CZ" sz="1400" dirty="0">
                <a:latin typeface="Palatino Linotype" panose="02040502050505030304" pitchFamily="18" charset="0"/>
              </a:rPr>
              <a:t>	ten prý žalem na hrobě</a:t>
            </a:r>
          </a:p>
          <a:p>
            <a:pPr marL="180000" lvl="1" indent="0">
              <a:lnSpc>
                <a:spcPct val="150000"/>
              </a:lnSpc>
              <a:buNone/>
            </a:pPr>
            <a:r>
              <a:rPr lang="cs-CZ" sz="1400" dirty="0">
                <a:latin typeface="Palatino Linotype" panose="02040502050505030304" pitchFamily="18" charset="0"/>
              </a:rPr>
              <a:t>si škube zadnici a drápe obličej,</a:t>
            </a:r>
          </a:p>
          <a:p>
            <a:pPr marL="180000" lvl="1" indent="0" defTabSz="360000">
              <a:lnSpc>
                <a:spcPct val="150000"/>
              </a:lnSpc>
              <a:buNone/>
            </a:pPr>
            <a:r>
              <a:rPr lang="cs-CZ" sz="1400" dirty="0">
                <a:latin typeface="Palatino Linotype" panose="02040502050505030304" pitchFamily="18" charset="0"/>
              </a:rPr>
              <a:t>	shýbnout vzdychá, naříká,</a:t>
            </a:r>
          </a:p>
          <a:p>
            <a:pPr marL="180000" lvl="1" indent="0" defTabSz="360000">
              <a:lnSpc>
                <a:spcPct val="150000"/>
              </a:lnSpc>
              <a:buNone/>
            </a:pPr>
            <a:r>
              <a:rPr lang="cs-CZ" sz="1400" dirty="0">
                <a:latin typeface="Palatino Linotype" panose="02040502050505030304" pitchFamily="18" charset="0"/>
              </a:rPr>
              <a:t>	oplakává s břeskotem</a:t>
            </a:r>
          </a:p>
          <a:p>
            <a:pPr marL="180000" lvl="1" indent="0">
              <a:lnSpc>
                <a:spcPct val="150000"/>
              </a:lnSpc>
              <a:buNone/>
            </a:pPr>
            <a:r>
              <a:rPr lang="cs-CZ" sz="1400" dirty="0" err="1">
                <a:latin typeface="Palatino Linotype" panose="02040502050505030304" pitchFamily="18" charset="0"/>
              </a:rPr>
              <a:t>Sebína</a:t>
            </a:r>
            <a:r>
              <a:rPr lang="cs-CZ" sz="1400" dirty="0">
                <a:latin typeface="Palatino Linotype" panose="02040502050505030304" pitchFamily="18" charset="0"/>
              </a:rPr>
              <a:t>, jenžto z </a:t>
            </a:r>
            <a:r>
              <a:rPr lang="cs-CZ" sz="1400" dirty="0" err="1">
                <a:latin typeface="Palatino Linotype" panose="02040502050505030304" pitchFamily="18" charset="0"/>
              </a:rPr>
              <a:t>Anaphystu</a:t>
            </a:r>
            <a:r>
              <a:rPr lang="cs-CZ" sz="1400" dirty="0">
                <a:latin typeface="Palatino Linotype" panose="02040502050505030304" pitchFamily="18" charset="0"/>
              </a:rPr>
              <a:t> pochází.</a:t>
            </a:r>
          </a:p>
          <a:p>
            <a:pPr marL="180000" lvl="1" indent="0">
              <a:lnSpc>
                <a:spcPct val="150000"/>
              </a:lnSpc>
              <a:buNone/>
            </a:pPr>
            <a:r>
              <a:rPr lang="cs-CZ" sz="1400" dirty="0">
                <a:latin typeface="Palatino Linotype" panose="02040502050505030304" pitchFamily="18" charset="0"/>
              </a:rPr>
              <a:t>(</a:t>
            </a:r>
            <a:r>
              <a:rPr lang="cs-CZ" sz="1400" dirty="0" err="1">
                <a:latin typeface="Palatino Linotype" panose="02040502050505030304" pitchFamily="18" charset="0"/>
              </a:rPr>
              <a:t>Překl</a:t>
            </a:r>
            <a:r>
              <a:rPr lang="cs-CZ" sz="1400" dirty="0">
                <a:latin typeface="Palatino Linotype" panose="02040502050505030304" pitchFamily="18" charset="0"/>
              </a:rPr>
              <a:t>. Václav Nebeský, 1870)</a:t>
            </a:r>
          </a:p>
          <a:p>
            <a:pPr marL="180000" lvl="1" indent="0">
              <a:lnSpc>
                <a:spcPct val="150000"/>
              </a:lnSpc>
              <a:buNone/>
            </a:pPr>
            <a:endParaRPr lang="cs-CZ" sz="1400" dirty="0">
              <a:latin typeface="Palatino Linotype" panose="02040502050505030304" pitchFamily="18" charset="0"/>
            </a:endParaRPr>
          </a:p>
          <a:p>
            <a:pPr marL="180000" lvl="1" indent="0">
              <a:lnSpc>
                <a:spcPct val="150000"/>
              </a:lnSpc>
              <a:buNone/>
            </a:pPr>
            <a:endParaRPr lang="cs-CZ" sz="1400" dirty="0">
              <a:latin typeface="Palatino Linotype" panose="02040502050505030304" pitchFamily="18" charset="0"/>
            </a:endParaRPr>
          </a:p>
          <a:p>
            <a:pPr marL="180000" lvl="1" indent="0">
              <a:lnSpc>
                <a:spcPct val="150000"/>
              </a:lnSpc>
              <a:buNone/>
            </a:pPr>
            <a:endParaRPr lang="cs-CZ" sz="1400" dirty="0">
              <a:latin typeface="Palatino Linotype" panose="02040502050505030304" pitchFamily="18" charset="0"/>
            </a:endParaRPr>
          </a:p>
          <a:p>
            <a:pPr marL="180000" lvl="1" indent="0">
              <a:lnSpc>
                <a:spcPct val="150000"/>
              </a:lnSpc>
              <a:buNone/>
            </a:pPr>
            <a:endParaRPr lang="cs-CZ" sz="1400" dirty="0">
              <a:latin typeface="Palatino Linotype" panose="02040502050505030304" pitchFamily="18" charset="0"/>
            </a:endParaRPr>
          </a:p>
          <a:p>
            <a:pPr marL="180000" lvl="1" indent="0">
              <a:lnSpc>
                <a:spcPct val="150000"/>
              </a:lnSpc>
              <a:buNone/>
            </a:pPr>
            <a:endParaRPr lang="cs-CZ" sz="1400" dirty="0">
              <a:latin typeface="Palatino Linotype" panose="02040502050505030304" pitchFamily="18" charset="0"/>
            </a:endParaRPr>
          </a:p>
          <a:p>
            <a:pPr marL="180000" lvl="1" indent="0">
              <a:lnSpc>
                <a:spcPct val="150000"/>
              </a:lnSpc>
              <a:buNone/>
            </a:pPr>
            <a:endParaRPr lang="cs-CZ" sz="1400" dirty="0">
              <a:latin typeface="Palatino Linotype" panose="02040502050505030304" pitchFamily="18" charset="0"/>
            </a:endParaRPr>
          </a:p>
          <a:p>
            <a:pPr marL="180000" lvl="1" indent="0">
              <a:lnSpc>
                <a:spcPct val="150000"/>
              </a:lnSpc>
              <a:buNone/>
            </a:pPr>
            <a:r>
              <a:rPr lang="cs-CZ" sz="1400" dirty="0">
                <a:latin typeface="Palatino Linotype" panose="02040502050505030304" pitchFamily="18" charset="0"/>
              </a:rPr>
              <a:t>A </a:t>
            </a:r>
            <a:r>
              <a:rPr lang="cs-CZ" sz="1400" dirty="0" err="1">
                <a:latin typeface="Palatino Linotype" panose="02040502050505030304" pitchFamily="18" charset="0"/>
              </a:rPr>
              <a:t>Kleisthenův</a:t>
            </a:r>
            <a:r>
              <a:rPr lang="cs-CZ" sz="1400" dirty="0">
                <a:latin typeface="Palatino Linotype" panose="02040502050505030304" pitchFamily="18" charset="0"/>
              </a:rPr>
              <a:t> prý synek</a:t>
            </a:r>
          </a:p>
          <a:p>
            <a:pPr marL="180000" lvl="1" indent="0" defTabSz="360000">
              <a:lnSpc>
                <a:spcPct val="150000"/>
              </a:lnSpc>
              <a:buNone/>
            </a:pPr>
            <a:r>
              <a:rPr lang="cs-CZ" sz="1400" dirty="0">
                <a:latin typeface="Palatino Linotype" panose="02040502050505030304" pitchFamily="18" charset="0"/>
              </a:rPr>
              <a:t>	si na hřbitově zadek</a:t>
            </a:r>
          </a:p>
          <a:p>
            <a:pPr marL="180000" lvl="1" indent="0" defTabSz="360000">
              <a:lnSpc>
                <a:spcPct val="150000"/>
              </a:lnSpc>
              <a:buNone/>
            </a:pPr>
            <a:r>
              <a:rPr lang="cs-CZ" sz="1400" dirty="0">
                <a:latin typeface="Palatino Linotype" panose="02040502050505030304" pitchFamily="18" charset="0"/>
              </a:rPr>
              <a:t>	svůj oškubává, líce svoje drásaje.</a:t>
            </a:r>
          </a:p>
          <a:p>
            <a:pPr marL="180000" lvl="1" indent="0">
              <a:lnSpc>
                <a:spcPct val="150000"/>
              </a:lnSpc>
              <a:buNone/>
            </a:pPr>
            <a:r>
              <a:rPr lang="cs-CZ" sz="1400" dirty="0">
                <a:latin typeface="Palatino Linotype" panose="02040502050505030304" pitchFamily="18" charset="0"/>
              </a:rPr>
              <a:t>A skrčen jsa se bije</a:t>
            </a:r>
          </a:p>
          <a:p>
            <a:pPr marL="180000" lvl="1" indent="0" defTabSz="360000">
              <a:lnSpc>
                <a:spcPct val="150000"/>
              </a:lnSpc>
              <a:buNone/>
            </a:pPr>
            <a:r>
              <a:rPr lang="cs-CZ" sz="1400" dirty="0">
                <a:latin typeface="Palatino Linotype" panose="02040502050505030304" pitchFamily="18" charset="0"/>
              </a:rPr>
              <a:t>	a lká, </a:t>
            </a:r>
            <a:r>
              <a:rPr lang="cs-CZ" sz="1400" dirty="0" err="1">
                <a:latin typeface="Palatino Linotype" panose="02040502050505030304" pitchFamily="18" charset="0"/>
              </a:rPr>
              <a:t>Sebina</a:t>
            </a:r>
            <a:r>
              <a:rPr lang="cs-CZ" sz="1400" dirty="0">
                <a:latin typeface="Palatino Linotype" panose="02040502050505030304" pitchFamily="18" charset="0"/>
              </a:rPr>
              <a:t> volá,</a:t>
            </a:r>
          </a:p>
          <a:p>
            <a:pPr marL="180000" lvl="1" indent="0" defTabSz="360000">
              <a:lnSpc>
                <a:spcPct val="150000"/>
              </a:lnSpc>
              <a:buNone/>
            </a:pPr>
            <a:r>
              <a:rPr lang="cs-CZ" sz="1400" dirty="0">
                <a:latin typeface="Palatino Linotype" panose="02040502050505030304" pitchFamily="18" charset="0"/>
              </a:rPr>
              <a:t>	</a:t>
            </a:r>
            <a:r>
              <a:rPr lang="cs-CZ" sz="1400" spc="-50" dirty="0">
                <a:latin typeface="Palatino Linotype" panose="02040502050505030304" pitchFamily="18" charset="0"/>
              </a:rPr>
              <a:t>jenž musí však být z demu </a:t>
            </a:r>
            <a:r>
              <a:rPr lang="cs-CZ" sz="1400" spc="-50" dirty="0" err="1">
                <a:latin typeface="Palatino Linotype" panose="02040502050505030304" pitchFamily="18" charset="0"/>
              </a:rPr>
              <a:t>anaflystského</a:t>
            </a:r>
            <a:r>
              <a:rPr lang="cs-CZ" sz="1400" spc="-50" dirty="0">
                <a:latin typeface="Palatino Linotype" panose="02040502050505030304" pitchFamily="18" charset="0"/>
              </a:rPr>
              <a:t>.</a:t>
            </a:r>
          </a:p>
          <a:p>
            <a:pPr marL="180000" lvl="1" indent="0">
              <a:lnSpc>
                <a:spcPct val="150000"/>
              </a:lnSpc>
              <a:buNone/>
            </a:pPr>
            <a:r>
              <a:rPr lang="cs-CZ" sz="1400" dirty="0">
                <a:latin typeface="Palatino Linotype" panose="02040502050505030304" pitchFamily="18" charset="0"/>
              </a:rPr>
              <a:t>(</a:t>
            </a:r>
            <a:r>
              <a:rPr lang="cs-CZ" sz="1400" dirty="0" err="1">
                <a:latin typeface="Palatino Linotype" panose="02040502050505030304" pitchFamily="18" charset="0"/>
              </a:rPr>
              <a:t>Překl</a:t>
            </a:r>
            <a:r>
              <a:rPr lang="cs-CZ" sz="1400" dirty="0">
                <a:latin typeface="Palatino Linotype" panose="02040502050505030304" pitchFamily="18" charset="0"/>
              </a:rPr>
              <a:t>. Augustin Krejčí, 1898)</a:t>
            </a:r>
          </a:p>
          <a:p>
            <a:pPr marL="180000" lvl="1" indent="0">
              <a:lnSpc>
                <a:spcPct val="150000"/>
              </a:lnSpc>
              <a:buNone/>
            </a:pPr>
            <a:endParaRPr lang="cs-CZ" sz="1400" dirty="0">
              <a:latin typeface="Palatino Linotype" panose="02040502050505030304" pitchFamily="18" charset="0"/>
            </a:endParaRPr>
          </a:p>
          <a:p>
            <a:pPr marL="180000" lvl="1" indent="0">
              <a:lnSpc>
                <a:spcPct val="150000"/>
              </a:lnSpc>
              <a:buNone/>
            </a:pPr>
            <a:r>
              <a:rPr lang="cs-CZ" sz="1100" dirty="0">
                <a:latin typeface="Palatino Linotype" panose="02040502050505030304" pitchFamily="18" charset="0"/>
              </a:rPr>
              <a:t>K tomu vysvětlivka:</a:t>
            </a:r>
          </a:p>
          <a:p>
            <a:pPr marL="180000" lvl="1" indent="0">
              <a:lnSpc>
                <a:spcPct val="150000"/>
              </a:lnSpc>
              <a:buNone/>
            </a:pPr>
            <a:r>
              <a:rPr lang="cs-CZ" sz="1100" dirty="0">
                <a:latin typeface="Palatino Linotype" panose="02040502050505030304" pitchFamily="18" charset="0"/>
              </a:rPr>
              <a:t>Jména </a:t>
            </a:r>
            <a:r>
              <a:rPr lang="cs-CZ" sz="1100" dirty="0" err="1">
                <a:latin typeface="Palatino Linotype" panose="02040502050505030304" pitchFamily="18" charset="0"/>
              </a:rPr>
              <a:t>Sebinos</a:t>
            </a:r>
            <a:r>
              <a:rPr lang="cs-CZ" sz="1100" dirty="0">
                <a:latin typeface="Palatino Linotype" panose="02040502050505030304" pitchFamily="18" charset="0"/>
              </a:rPr>
              <a:t> a </a:t>
            </a:r>
            <a:r>
              <a:rPr lang="cs-CZ" sz="1100" dirty="0" err="1">
                <a:latin typeface="Palatino Linotype" panose="02040502050505030304" pitchFamily="18" charset="0"/>
              </a:rPr>
              <a:t>Anaflystios</a:t>
            </a:r>
            <a:r>
              <a:rPr lang="cs-CZ" sz="1100" dirty="0">
                <a:latin typeface="Palatino Linotype" panose="02040502050505030304" pitchFamily="18" charset="0"/>
              </a:rPr>
              <a:t> mají význam oplzlý.</a:t>
            </a:r>
          </a:p>
          <a:p>
            <a:pPr marL="180000" lvl="1" indent="0">
              <a:lnSpc>
                <a:spcPct val="150000"/>
              </a:lnSpc>
              <a:buNone/>
            </a:pPr>
            <a:endParaRPr lang="cs-CZ" sz="1400" dirty="0">
              <a:latin typeface="Palatino Linotype" panose="02040502050505030304" pitchFamily="18" charset="0"/>
            </a:endParaRPr>
          </a:p>
          <a:p>
            <a:pPr marL="180000" lvl="1" indent="0">
              <a:lnSpc>
                <a:spcPct val="150000"/>
              </a:lnSpc>
              <a:buNone/>
            </a:pPr>
            <a:endParaRPr lang="cs-CZ" sz="1400" dirty="0">
              <a:latin typeface="Palatino Linotype" panose="02040502050505030304" pitchFamily="18" charset="0"/>
            </a:endParaRPr>
          </a:p>
          <a:p>
            <a:pPr marL="180000" lvl="1" indent="0">
              <a:lnSpc>
                <a:spcPct val="150000"/>
              </a:lnSpc>
              <a:buNone/>
            </a:pPr>
            <a:endParaRPr lang="cs-CZ" sz="1100" dirty="0">
              <a:latin typeface="Palatino Linotype" panose="02040502050505030304" pitchFamily="18" charset="0"/>
            </a:endParaRPr>
          </a:p>
          <a:p>
            <a:pPr marL="180000" lvl="1" indent="0">
              <a:lnSpc>
                <a:spcPct val="150000"/>
              </a:lnSpc>
              <a:buNone/>
            </a:pPr>
            <a:endParaRPr lang="cs-CZ" sz="1100" dirty="0">
              <a:latin typeface="Palatino Linotype" panose="02040502050505030304" pitchFamily="18" charset="0"/>
            </a:endParaRPr>
          </a:p>
          <a:p>
            <a:pPr marL="180000" lvl="1" indent="0">
              <a:lnSpc>
                <a:spcPct val="150000"/>
              </a:lnSpc>
              <a:buNone/>
            </a:pPr>
            <a:r>
              <a:rPr lang="cs-CZ" sz="1100" dirty="0">
                <a:latin typeface="Palatino Linotype" panose="02040502050505030304" pitchFamily="18" charset="0"/>
              </a:rPr>
              <a:t>Z předmluvy Ferdinanda </a:t>
            </a:r>
            <a:r>
              <a:rPr lang="cs-CZ" sz="1100" dirty="0" err="1">
                <a:latin typeface="Palatino Linotype" panose="02040502050505030304" pitchFamily="18" charset="0"/>
              </a:rPr>
              <a:t>Stiebitze</a:t>
            </a:r>
            <a:r>
              <a:rPr lang="cs-CZ" sz="1100" dirty="0">
                <a:latin typeface="Palatino Linotype" panose="02040502050505030304" pitchFamily="18" charset="0"/>
              </a:rPr>
              <a:t>, 1940:</a:t>
            </a:r>
          </a:p>
          <a:p>
            <a:pPr marL="180000" lvl="1" indent="0">
              <a:lnSpc>
                <a:spcPct val="150000"/>
              </a:lnSpc>
              <a:buNone/>
            </a:pPr>
            <a:r>
              <a:rPr lang="cs-CZ" sz="1100" dirty="0">
                <a:latin typeface="Palatino Linotype" panose="02040502050505030304" pitchFamily="18" charset="0"/>
              </a:rPr>
              <a:t>Bylo by opravdu škoda nezachránit i dnešku myšlenkovou náplň jeho komedií a jeho jadrný humor a vtip, jenž je i přes staletí stále účinný. Proto je třeba pro moderního diváka jeho díla upraviti, zbaviti je všeho příliš časového a přiblížiti je dnešnímu vkusu a chápání. Někde to lze učiniti zásahy jen lehčími, jinde je třeba změn pronikavějších.</a:t>
            </a:r>
          </a:p>
          <a:p>
            <a:pPr marL="180000" lvl="1" indent="0">
              <a:lnSpc>
                <a:spcPct val="150000"/>
              </a:lnSpc>
              <a:buNone/>
            </a:pPr>
            <a:endParaRPr lang="cs-CZ" sz="1100" dirty="0">
              <a:latin typeface="Palatino Linotype" panose="02040502050505030304" pitchFamily="18" charset="0"/>
            </a:endParaRPr>
          </a:p>
          <a:p>
            <a:pPr marL="180000" lvl="1" indent="0">
              <a:lnSpc>
                <a:spcPct val="150000"/>
              </a:lnSpc>
              <a:buNone/>
            </a:pPr>
            <a:r>
              <a:rPr lang="cs-CZ" sz="1100" dirty="0">
                <a:latin typeface="Palatino Linotype" panose="02040502050505030304" pitchFamily="18" charset="0"/>
              </a:rPr>
              <a:t>Vysvětlivka z: </a:t>
            </a:r>
            <a:r>
              <a:rPr lang="cs-CZ" sz="1100" dirty="0">
                <a:latin typeface="Palatino Linotype" panose="02040502050505030304" pitchFamily="18" charset="0"/>
                <a:hlinkClick r:id="rId2"/>
              </a:rPr>
              <a:t>https://en.wikisource.org/wiki/Aristophanes:_The_Eleven_Comedies/Frogs#cite_note-53</a:t>
            </a:r>
            <a:endParaRPr lang="cs-CZ" sz="1100" dirty="0">
              <a:latin typeface="Palatino Linotype" panose="02040502050505030304" pitchFamily="18" charset="0"/>
            </a:endParaRPr>
          </a:p>
          <a:p>
            <a:pPr marL="180000" lvl="1" indent="0">
              <a:lnSpc>
                <a:spcPct val="150000"/>
              </a:lnSpc>
              <a:buNone/>
            </a:pPr>
            <a:r>
              <a:rPr lang="en-US" sz="1100" dirty="0" err="1">
                <a:latin typeface="Palatino Linotype" panose="02040502050505030304" pitchFamily="18" charset="0"/>
              </a:rPr>
              <a:t>Sebinus</a:t>
            </a:r>
            <a:r>
              <a:rPr lang="en-US" sz="1100" dirty="0">
                <a:latin typeface="Palatino Linotype" panose="02040502050505030304" pitchFamily="18" charset="0"/>
              </a:rPr>
              <a:t> the </a:t>
            </a:r>
            <a:r>
              <a:rPr lang="en-US" sz="1100" dirty="0" err="1">
                <a:latin typeface="Palatino Linotype" panose="02040502050505030304" pitchFamily="18" charset="0"/>
              </a:rPr>
              <a:t>Anaphlystian</a:t>
            </a:r>
            <a:r>
              <a:rPr lang="en-US" sz="1100" dirty="0">
                <a:latin typeface="Palatino Linotype" panose="02040502050505030304" pitchFamily="18" charset="0"/>
              </a:rPr>
              <a:t> is a coined name containing an obscene allusion, implying he was in the habit of allowing </a:t>
            </a:r>
            <a:r>
              <a:rPr lang="en-US" sz="1100" dirty="0" err="1">
                <a:latin typeface="Palatino Linotype" panose="02040502050505030304" pitchFamily="18" charset="0"/>
              </a:rPr>
              <a:t>connexion</a:t>
            </a:r>
            <a:r>
              <a:rPr lang="en-US" sz="1100" dirty="0">
                <a:latin typeface="Palatino Linotype" panose="02040502050505030304" pitchFamily="18" charset="0"/>
              </a:rPr>
              <a:t> with himself a posteriori, and being masturbated by the other in turn.</a:t>
            </a:r>
            <a:endParaRPr lang="cs-CZ" sz="11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344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spc="-130" dirty="0">
                <a:latin typeface="Palatino Linotype" panose="02040502050505030304" pitchFamily="18" charset="0"/>
              </a:rPr>
              <a:t>Naďa Urbánková, Eva Pilarová &amp; Jiří </a:t>
            </a:r>
            <a:r>
              <a:rPr lang="cs-CZ" sz="2400" cap="small" spc="-130" dirty="0" err="1">
                <a:latin typeface="Palatino Linotype" panose="02040502050505030304" pitchFamily="18" charset="0"/>
              </a:rPr>
              <a:t>Šlitr</a:t>
            </a:r>
            <a:r>
              <a:rPr lang="cs-CZ" sz="2400" cap="small" spc="-130" dirty="0">
                <a:latin typeface="Palatino Linotype" panose="02040502050505030304" pitchFamily="18" charset="0"/>
              </a:rPr>
              <a:t> – Amfora, lexikon a preparát (1965)</a:t>
            </a:r>
          </a:p>
        </p:txBody>
      </p:sp>
      <p:pic>
        <p:nvPicPr>
          <p:cNvPr id="4" name="xs--8prjEH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52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Původ výrazu „amfora“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000" dirty="0">
                <a:latin typeface="Palatino Linotype" panose="02040502050505030304" pitchFamily="18" charset="0"/>
              </a:rPr>
              <a:t>Amfora v řečtině:</a:t>
            </a:r>
          </a:p>
          <a:p>
            <a:pPr lvl="1">
              <a:lnSpc>
                <a:spcPct val="150000"/>
              </a:lnSpc>
            </a:pPr>
            <a:r>
              <a:rPr lang="el-GR" sz="2000" dirty="0">
                <a:latin typeface="Palatino Linotype" panose="02040502050505030304" pitchFamily="18" charset="0"/>
              </a:rPr>
              <a:t>ἀμφιφορεύς</a:t>
            </a:r>
            <a:r>
              <a:rPr lang="cs-CZ" sz="2000" dirty="0">
                <a:latin typeface="Palatino Linotype" panose="02040502050505030304" pitchFamily="18" charset="0"/>
              </a:rPr>
              <a:t>,</a:t>
            </a:r>
          </a:p>
          <a:p>
            <a:pPr lvl="1">
              <a:lnSpc>
                <a:spcPct val="150000"/>
              </a:lnSpc>
            </a:pPr>
            <a:r>
              <a:rPr lang="el-GR" sz="2000" dirty="0">
                <a:latin typeface="Palatino Linotype" panose="02040502050505030304" pitchFamily="18" charset="0"/>
              </a:rPr>
              <a:t>ἀμφορεύς</a:t>
            </a:r>
            <a:r>
              <a:rPr lang="cs-CZ" sz="2000" dirty="0">
                <a:latin typeface="Palatino Linotype" panose="0204050205050503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latin typeface="Palatino Linotype" panose="02040502050505030304" pitchFamily="18" charset="0"/>
              </a:rPr>
              <a:t>Teprve v latině se objevuje:</a:t>
            </a:r>
          </a:p>
          <a:p>
            <a:pPr lvl="1">
              <a:lnSpc>
                <a:spcPct val="150000"/>
              </a:lnSpc>
            </a:pPr>
            <a:r>
              <a:rPr lang="cs-CZ" sz="2000" i="1" dirty="0" err="1">
                <a:latin typeface="Palatino Linotype" panose="02040502050505030304" pitchFamily="18" charset="0"/>
              </a:rPr>
              <a:t>amphora</a:t>
            </a:r>
            <a:r>
              <a:rPr lang="cs-CZ" sz="2000" i="1" dirty="0">
                <a:latin typeface="Palatino Linotype" panose="02040502050505030304" pitchFamily="18" charset="0"/>
              </a:rPr>
              <a:t>, -</a:t>
            </a:r>
            <a:r>
              <a:rPr lang="cs-CZ" sz="2000" i="1" dirty="0" err="1">
                <a:latin typeface="Palatino Linotype" panose="02040502050505030304" pitchFamily="18" charset="0"/>
              </a:rPr>
              <a:t>ae</a:t>
            </a:r>
            <a:r>
              <a:rPr lang="cs-CZ" sz="2000" i="1" dirty="0">
                <a:latin typeface="Palatino Linotype" panose="02040502050505030304" pitchFamily="18" charset="0"/>
              </a:rPr>
              <a:t>, </a:t>
            </a:r>
            <a:r>
              <a:rPr lang="cs-CZ" sz="2000" dirty="0">
                <a:latin typeface="Palatino Linotype" panose="02040502050505030304" pitchFamily="18" charset="0"/>
              </a:rPr>
              <a:t>f.</a:t>
            </a:r>
            <a:endParaRPr lang="cs-CZ" sz="2000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197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Jedna pěkná amfora na ukázku 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cs-CZ" sz="2000" b="1" dirty="0">
              <a:latin typeface="Palatino Linotype" panose="02040502050505030304" pitchFamily="18" charset="0"/>
            </a:endParaRPr>
          </a:p>
        </p:txBody>
      </p:sp>
      <p:pic>
        <p:nvPicPr>
          <p:cNvPr id="5" name="Pictur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5648" y="1198371"/>
            <a:ext cx="4800704" cy="504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6046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>
                <a:latin typeface="Palatino Linotype" panose="02040502050505030304" pitchFamily="18" charset="0"/>
              </a:rPr>
              <a:t>Nina Hamrlová – Jako Penelopa (Zuzana je všude jako doma, 1965)</a:t>
            </a:r>
            <a:endParaRPr lang="cs-CZ" sz="2400" cap="small" dirty="0">
              <a:latin typeface="Palatino Linotype" panose="0204050205050503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000" dirty="0" smtClean="0">
                <a:latin typeface="Palatino Linotype" panose="02040502050505030304" pitchFamily="18" charset="0"/>
              </a:rPr>
              <a:t>Vložený song jsem vyjmul, abych neporušoval autorská práva. Versi v podání Nadi Urbánkové lze dohledat na </a:t>
            </a:r>
            <a:r>
              <a:rPr lang="cs-CZ" sz="2000" dirty="0" err="1" smtClean="0">
                <a:latin typeface="Palatino Linotype" panose="02040502050505030304" pitchFamily="18" charset="0"/>
              </a:rPr>
              <a:t>youtube</a:t>
            </a:r>
            <a:r>
              <a:rPr lang="cs-CZ" sz="2000" dirty="0" smtClean="0">
                <a:latin typeface="Palatino Linotype" panose="0204050205050503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cs-CZ" sz="2000" dirty="0" smtClean="0">
                <a:latin typeface="Palatino Linotype" panose="02040502050505030304" pitchFamily="18" charset="0"/>
              </a:rPr>
              <a:t>(Autory ovšem nejsou Suchý a </a:t>
            </a:r>
            <a:r>
              <a:rPr lang="cs-CZ" sz="2000" dirty="0" err="1" smtClean="0">
                <a:latin typeface="Palatino Linotype" panose="02040502050505030304" pitchFamily="18" charset="0"/>
              </a:rPr>
              <a:t>Šlitr</a:t>
            </a:r>
            <a:r>
              <a:rPr lang="cs-CZ" sz="2000" dirty="0" smtClean="0">
                <a:latin typeface="Palatino Linotype" panose="02040502050505030304" pitchFamily="18" charset="0"/>
              </a:rPr>
              <a:t>, ale Rostislav Černý a Karel Mareš.)</a:t>
            </a:r>
            <a:endParaRPr lang="cs-CZ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36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68592"/>
          </a:xfrm>
        </p:spPr>
        <p:txBody>
          <a:bodyPr>
            <a:noAutofit/>
          </a:bodyPr>
          <a:lstStyle/>
          <a:p>
            <a:pPr algn="ctr"/>
            <a:r>
              <a:rPr lang="cs-CZ" sz="2400" cap="small" dirty="0" err="1">
                <a:latin typeface="Palatino Linotype" panose="02040502050505030304" pitchFamily="18" charset="0"/>
              </a:rPr>
              <a:t>Pénelopina</a:t>
            </a:r>
            <a:r>
              <a:rPr lang="cs-CZ" sz="2400" cap="small" dirty="0">
                <a:latin typeface="Palatino Linotype" panose="02040502050505030304" pitchFamily="18" charset="0"/>
              </a:rPr>
              <a:t> pověst dle </a:t>
            </a:r>
            <a:r>
              <a:rPr lang="cs-CZ" sz="2400" cap="small" dirty="0" err="1">
                <a:latin typeface="Palatino Linotype" panose="02040502050505030304" pitchFamily="18" charset="0"/>
              </a:rPr>
              <a:t>Odysseie</a:t>
            </a:r>
            <a:endParaRPr lang="cs-CZ" sz="2400" cap="small" dirty="0">
              <a:latin typeface="Palatino Linotype" panose="0204050205050503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504362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 err="1">
                <a:latin typeface="Palatino Linotype" panose="02040502050505030304" pitchFamily="18" charset="0"/>
              </a:rPr>
              <a:t>Homéros</a:t>
            </a:r>
            <a:r>
              <a:rPr lang="cs-CZ" sz="2000" b="1" dirty="0">
                <a:latin typeface="Palatino Linotype" panose="02040502050505030304" pitchFamily="18" charset="0"/>
              </a:rPr>
              <a:t>, </a:t>
            </a:r>
            <a:r>
              <a:rPr lang="cs-CZ" sz="2000" b="1" dirty="0" err="1">
                <a:latin typeface="Palatino Linotype" panose="02040502050505030304" pitchFamily="18" charset="0"/>
              </a:rPr>
              <a:t>Odysseia</a:t>
            </a:r>
            <a:r>
              <a:rPr lang="cs-CZ" sz="2000" b="1" dirty="0">
                <a:latin typeface="Palatino Linotype" panose="02040502050505030304" pitchFamily="18" charset="0"/>
              </a:rPr>
              <a:t>, XXIV, 191–198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Zas duše pak propoví </a:t>
            </a:r>
            <a:r>
              <a:rPr lang="cs-CZ" sz="2000" dirty="0" err="1">
                <a:latin typeface="Palatino Linotype" panose="02040502050505030304" pitchFamily="18" charset="0"/>
              </a:rPr>
              <a:t>Agamemnona</a:t>
            </a:r>
            <a:r>
              <a:rPr lang="cs-CZ" sz="2000" dirty="0">
                <a:latin typeface="Palatino Linotype" panose="02040502050505030304" pitchFamily="18" charset="0"/>
              </a:rPr>
              <a:t> </a:t>
            </a:r>
            <a:r>
              <a:rPr lang="cs-CZ" sz="2000" dirty="0" err="1">
                <a:latin typeface="Palatino Linotype" panose="02040502050505030304" pitchFamily="18" charset="0"/>
              </a:rPr>
              <a:t>Átréovce</a:t>
            </a:r>
            <a:r>
              <a:rPr lang="cs-CZ" sz="2000" dirty="0">
                <a:latin typeface="Palatino Linotype" panose="02040502050505030304" pitchFamily="18" charset="0"/>
              </a:rPr>
              <a:t>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„Šťastný </a:t>
            </a:r>
            <a:r>
              <a:rPr lang="cs-CZ" sz="2000" dirty="0" err="1">
                <a:latin typeface="Palatino Linotype" panose="02040502050505030304" pitchFamily="18" charset="0"/>
              </a:rPr>
              <a:t>Láertovče</a:t>
            </a:r>
            <a:r>
              <a:rPr lang="cs-CZ" sz="2000" dirty="0">
                <a:latin typeface="Palatino Linotype" panose="02040502050505030304" pitchFamily="18" charset="0"/>
              </a:rPr>
              <a:t>, </a:t>
            </a:r>
            <a:r>
              <a:rPr lang="cs-CZ" sz="2000" dirty="0" err="1">
                <a:latin typeface="Palatino Linotype" panose="02040502050505030304" pitchFamily="18" charset="0"/>
              </a:rPr>
              <a:t>velestrůjný</a:t>
            </a:r>
            <a:r>
              <a:rPr lang="cs-CZ" sz="2000" dirty="0">
                <a:latin typeface="Palatino Linotype" panose="02040502050505030304" pitchFamily="18" charset="0"/>
              </a:rPr>
              <a:t> Odyssee,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 </a:t>
            </a:r>
            <a:r>
              <a:rPr lang="cs-CZ" sz="2000" dirty="0" err="1">
                <a:latin typeface="Palatino Linotype" panose="02040502050505030304" pitchFamily="18" charset="0"/>
              </a:rPr>
              <a:t>tys</a:t>
            </a:r>
            <a:r>
              <a:rPr lang="cs-CZ" sz="2000" dirty="0">
                <a:latin typeface="Palatino Linotype" panose="02040502050505030304" pitchFamily="18" charset="0"/>
              </a:rPr>
              <a:t> manželku pojal veliké přednosti zajisté,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jak bodré byla mysli rozumná </a:t>
            </a:r>
            <a:r>
              <a:rPr lang="cs-CZ" sz="2000" dirty="0" err="1">
                <a:latin typeface="Palatino Linotype" panose="02040502050505030304" pitchFamily="18" charset="0"/>
              </a:rPr>
              <a:t>Pénelopeia</a:t>
            </a:r>
            <a:endParaRPr lang="cs-CZ" sz="2000" dirty="0">
              <a:latin typeface="Palatino Linotype" panose="0204050205050503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 err="1">
                <a:latin typeface="Palatino Linotype" panose="02040502050505030304" pitchFamily="18" charset="0"/>
              </a:rPr>
              <a:t>Íkariovna</a:t>
            </a:r>
            <a:r>
              <a:rPr lang="cs-CZ" sz="2000" dirty="0">
                <a:latin typeface="Palatino Linotype" panose="02040502050505030304" pitchFamily="18" charset="0"/>
              </a:rPr>
              <a:t>; kterak chotě svého vzpomínala věrně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manželského! Také proto po věky sláva nezajde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ctnosti její, i budou bohové mezi lidmi vynášet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2000" dirty="0">
                <a:latin typeface="Palatino Linotype" panose="02040502050505030304" pitchFamily="18" charset="0"/>
              </a:rPr>
              <a:t>líbeznou písní věhlasnou </a:t>
            </a:r>
            <a:r>
              <a:rPr lang="cs-CZ" sz="2000" dirty="0" err="1">
                <a:latin typeface="Palatino Linotype" panose="02040502050505030304" pitchFamily="18" charset="0"/>
              </a:rPr>
              <a:t>Pénelopeiu</a:t>
            </a:r>
            <a:r>
              <a:rPr lang="cs-CZ" sz="2000" dirty="0">
                <a:latin typeface="Palatino Linotype" panose="02040502050505030304" pitchFamily="18" charset="0"/>
              </a:rPr>
              <a:t>. (</a:t>
            </a:r>
            <a:r>
              <a:rPr lang="cs-CZ" sz="2000" dirty="0" err="1">
                <a:latin typeface="Palatino Linotype" panose="02040502050505030304" pitchFamily="18" charset="0"/>
              </a:rPr>
              <a:t>Překl</a:t>
            </a:r>
            <a:r>
              <a:rPr lang="cs-CZ" sz="2000" dirty="0">
                <a:latin typeface="Palatino Linotype" panose="02040502050505030304" pitchFamily="18" charset="0"/>
              </a:rPr>
              <a:t>. Antonín Škoda)</a:t>
            </a:r>
          </a:p>
        </p:txBody>
      </p:sp>
    </p:spTree>
    <p:extLst>
      <p:ext uri="{BB962C8B-B14F-4D97-AF65-F5344CB8AC3E}">
        <p14:creationId xmlns:p14="http://schemas.microsoft.com/office/powerpoint/2010/main" val="38988908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1749</Words>
  <Application>Microsoft Office PowerPoint</Application>
  <PresentationFormat>Širokoúhlá obrazovka</PresentationFormat>
  <Paragraphs>201</Paragraphs>
  <Slides>27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Palatino Linotype</vt:lpstr>
      <vt:lpstr>Motiv Office</vt:lpstr>
      <vt:lpstr>Den latiny, 19. 11. 2024  Antika v divadle Semafor (na památku sta let od narození Jiřího Šlitra)</vt:lpstr>
      <vt:lpstr>Waldemar Matuška – Aristofanes (Zuzana je sama doma, 1960)</vt:lpstr>
      <vt:lpstr>Smutek mezi největšími zly světa</vt:lpstr>
      <vt:lpstr>Parodování veřejných projevů smutku</vt:lpstr>
      <vt:lpstr>Naďa Urbánková, Eva Pilarová &amp; Jiří Šlitr – Amfora, lexikon a preparát (1965)</vt:lpstr>
      <vt:lpstr>Původ výrazu „amfora“</vt:lpstr>
      <vt:lpstr>Jedna pěkná amfora na ukázku …</vt:lpstr>
      <vt:lpstr>Nina Hamrlová – Jako Penelopa (Zuzana je všude jako doma, 1965)</vt:lpstr>
      <vt:lpstr>Pénelopina pověst dle Odysseie</vt:lpstr>
      <vt:lpstr>Její vlastní vyprávění</vt:lpstr>
      <vt:lpstr>Její vlastní vyprávění</vt:lpstr>
      <vt:lpstr>Pénelopina pověst v pozdější tradici – shodná s Odysseiou</vt:lpstr>
      <vt:lpstr>Pénelopina pověst v pozdější tradici – odlišná od Odysseie</vt:lpstr>
      <vt:lpstr>René Gabzdyl – Avrea prima (Dobře placená procházka, TV verse, 1966)</vt:lpstr>
      <vt:lpstr>Avrea prima sata est …</vt:lpstr>
      <vt:lpstr>Naďa Urbánková – To mě vůbec nepřekvapí (Tak co pane barone, 1967)</vt:lpstr>
      <vt:lpstr>Sókratés a jeho řečnické umění</vt:lpstr>
      <vt:lpstr>Jiří Suchý – Horečky (Poslední štace, 1968)</vt:lpstr>
      <vt:lpstr>Díogenés a jeho sud</vt:lpstr>
      <vt:lpstr>Díogenés a jeho chudoba</vt:lpstr>
      <vt:lpstr>Díogenova obhajoba chudoby</vt:lpstr>
      <vt:lpstr>Jiří Suchý – Bledá slečna (Jonáš a doktor Matrace, 1969)</vt:lpstr>
      <vt:lpstr>Víno zbavuje nepříjemných stavů</vt:lpstr>
      <vt:lpstr>Víno zbavuje nepříjemných stavů</vt:lpstr>
      <vt:lpstr>Víno zbavuje nepříjemných stavů s náznakem, že přináší zapomnění</vt:lpstr>
      <vt:lpstr>Na rozdíl od vody (zřejmě) víno přináší zapomnění</vt:lpstr>
      <vt:lpstr>Víno přináší zapomnění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Naďa Urbánková, Eva Pilarová &amp; Jiří Šlitr – Amfora, lexikon a preparát (1965)</dc:title>
  <dc:creator>Prchlik, Ivan</dc:creator>
  <cp:lastModifiedBy>Prchlík Ivan</cp:lastModifiedBy>
  <cp:revision>26</cp:revision>
  <dcterms:created xsi:type="dcterms:W3CDTF">2024-04-26T16:47:37Z</dcterms:created>
  <dcterms:modified xsi:type="dcterms:W3CDTF">2024-11-20T09:30:44Z</dcterms:modified>
</cp:coreProperties>
</file>