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0" r:id="rId8"/>
    <p:sldId id="263" r:id="rId9"/>
    <p:sldId id="268" r:id="rId10"/>
    <p:sldId id="283" r:id="rId11"/>
    <p:sldId id="264" r:id="rId12"/>
    <p:sldId id="265" r:id="rId13"/>
    <p:sldId id="272" r:id="rId14"/>
    <p:sldId id="284" r:id="rId15"/>
    <p:sldId id="266" r:id="rId16"/>
    <p:sldId id="273" r:id="rId17"/>
    <p:sldId id="285" r:id="rId18"/>
    <p:sldId id="267" r:id="rId19"/>
    <p:sldId id="278" r:id="rId20"/>
    <p:sldId id="274" r:id="rId21"/>
    <p:sldId id="270" r:id="rId22"/>
    <p:sldId id="271" r:id="rId23"/>
    <p:sldId id="275" r:id="rId24"/>
    <p:sldId id="276" r:id="rId25"/>
    <p:sldId id="277" r:id="rId26"/>
    <p:sldId id="286" r:id="rId27"/>
    <p:sldId id="282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8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11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8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6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48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6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14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8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C118-0581-4882-AC74-D74290B6A942}" type="datetimeFigureOut">
              <a:rPr lang="cs-CZ" smtClean="0"/>
              <a:t>31. 10. 2024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4780CB4-0C1E-418A-B3AE-390B86809A7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8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3F9C1-151D-EB32-4868-B87356ED0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Antický pětiboj – sport nejlepších, nejvšestrannějších a nejkrásnějších mužů Hellady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7E8F86-B17E-0AEC-32C8-08C209D39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602038"/>
            <a:ext cx="8637073" cy="3255962"/>
          </a:xfrm>
        </p:spPr>
        <p:txBody>
          <a:bodyPr>
            <a:normAutofit/>
          </a:bodyPr>
          <a:lstStyle/>
          <a:p>
            <a:r>
              <a:rPr lang="cs-CZ" sz="1600" i="1" dirty="0"/>
              <a:t>„Krása jest pro každý věk jiná. Krása u jinocha záleží v tom, že má tělo způsobilé k námahám, a to jak k těm, jež vyžadují hbitosti, tak k těm, k nimž je třeba síly. </a:t>
            </a:r>
            <a:r>
              <a:rPr lang="cs-CZ" sz="1600" b="1" i="1" dirty="0"/>
              <a:t>Proto jsou nejkrásnějšími jinochy Hellady ti, kteří se cvičí v pětiboji, poněvadž jsou schopni hbitosti a zároveň síly.</a:t>
            </a:r>
            <a:r>
              <a:rPr lang="cs-CZ" sz="1600" i="1" dirty="0"/>
              <a:t> (…) Obratnost těla k cvikům záleží ve velikosti, síle a hbitosti dohromady; vždyť i hbitý člověk je silný. Neboť kdo má rychlé a vytrvalé nohy, je běžcem. Kdo má sílu, jež sevře soupeře, je zápasníkem, a kdo umí zasáhnout soupeře mohutným úderem, je boxerem. Kdo toto dvojí dokáže spojit, je </a:t>
            </a:r>
            <a:r>
              <a:rPr lang="cs-CZ" sz="1600" i="1" dirty="0" err="1"/>
              <a:t>pankratistou</a:t>
            </a:r>
            <a:r>
              <a:rPr lang="cs-CZ" sz="1600" i="1" dirty="0"/>
              <a:t>. </a:t>
            </a:r>
            <a:r>
              <a:rPr lang="cs-CZ" sz="1600" b="1" i="1" dirty="0"/>
              <a:t>Kdo je však ve všem mistr, soutěží v pětiboji</a:t>
            </a:r>
            <a:r>
              <a:rPr lang="cs-CZ" sz="1600" i="1" dirty="0"/>
              <a:t>.“ </a:t>
            </a:r>
            <a:r>
              <a:rPr lang="cs-CZ" sz="1600" dirty="0"/>
              <a:t>(</a:t>
            </a:r>
            <a:r>
              <a:rPr lang="cs-CZ" sz="1600" dirty="0" err="1"/>
              <a:t>Aristotelés</a:t>
            </a:r>
            <a:r>
              <a:rPr lang="cs-CZ" sz="1600" dirty="0"/>
              <a:t>, Rétorika 1361b)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79646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D466F-5625-856D-A657-25112C46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alíř, nádobí, podkova&#10;&#10;Popis byl vytvořen automaticky">
            <a:extLst>
              <a:ext uri="{FF2B5EF4-FFF2-40B4-BE49-F238E27FC236}">
                <a16:creationId xmlns:a16="http://schemas.microsoft.com/office/drawing/2014/main" id="{27BA36D1-BF44-00B7-5E3A-9D6CC3755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2016221"/>
            <a:ext cx="2564262" cy="2033279"/>
          </a:xfrm>
        </p:spPr>
      </p:pic>
      <p:pic>
        <p:nvPicPr>
          <p:cNvPr id="4" name="Obrázek 3" descr="Obsah obrázku umění&#10;&#10;Popis byl vytvořen automaticky se střední mírou spolehlivosti">
            <a:extLst>
              <a:ext uri="{FF2B5EF4-FFF2-40B4-BE49-F238E27FC236}">
                <a16:creationId xmlns:a16="http://schemas.microsoft.com/office/drawing/2014/main" id="{1B80C319-7C92-DEEA-75DD-8BFB3189E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66" y="2016221"/>
            <a:ext cx="3414668" cy="2033279"/>
          </a:xfrm>
          <a:prstGeom prst="rect">
            <a:avLst/>
          </a:prstGeom>
        </p:spPr>
      </p:pic>
      <p:pic>
        <p:nvPicPr>
          <p:cNvPr id="8" name="Obrázek 7" descr="Obsah obrázku kresba, umění, obraz, muzeum&#10;&#10;Popis byl vytvořen automaticky">
            <a:extLst>
              <a:ext uri="{FF2B5EF4-FFF2-40B4-BE49-F238E27FC236}">
                <a16:creationId xmlns:a16="http://schemas.microsoft.com/office/drawing/2014/main" id="{8CB05244-F19F-0052-7FF7-F14C0E542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81" y="2016221"/>
            <a:ext cx="2777373" cy="20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8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31BE8-A750-06CA-8B89-4269C06E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34B82-0C53-F4C8-D468-6AE94C7D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78708"/>
            <a:ext cx="10515600" cy="396345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 starověkých olympijských hrách existovaly čtyři běžecké disciplíny: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i="1" dirty="0" err="1"/>
              <a:t>stadiodromos</a:t>
            </a:r>
            <a:r>
              <a:rPr lang="cs-CZ" dirty="0"/>
              <a:t> (běh na délku jednoho stadia, cca 192,25 m)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i="1" dirty="0" err="1"/>
              <a:t>diaulos</a:t>
            </a:r>
            <a:r>
              <a:rPr lang="cs-CZ" dirty="0"/>
              <a:t> (běh na délku dvou stadií)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i="1" dirty="0"/>
              <a:t>dolichos </a:t>
            </a:r>
            <a:r>
              <a:rPr lang="cs-CZ" dirty="0"/>
              <a:t>(dálkový běh, délka mezi 6 a 24 stádii)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i="1" dirty="0" err="1"/>
              <a:t>hoplitodromos</a:t>
            </a:r>
            <a:r>
              <a:rPr lang="cs-CZ" dirty="0"/>
              <a:t> (běh ve zbroji těžkooděnců na délku stadia)</a:t>
            </a:r>
          </a:p>
          <a:p>
            <a:r>
              <a:rPr lang="cs-CZ" dirty="0"/>
              <a:t>V pětiboji se běhalo na délku jednoho stadia</a:t>
            </a:r>
          </a:p>
          <a:p>
            <a:r>
              <a:rPr lang="cs-CZ" dirty="0"/>
              <a:t>Běhalo se na písčité trati od jednoho konce na druhý (žádný ovál)</a:t>
            </a:r>
          </a:p>
          <a:p>
            <a:r>
              <a:rPr lang="cs-CZ" dirty="0"/>
              <a:t>Řekové startovali v postoji ze startovacího „pražce“ (</a:t>
            </a:r>
            <a:r>
              <a:rPr lang="cs-CZ" i="1" dirty="0" err="1"/>
              <a:t>batér</a:t>
            </a:r>
            <a:r>
              <a:rPr lang="cs-CZ" dirty="0"/>
              <a:t>)</a:t>
            </a:r>
            <a:r>
              <a:rPr lang="cs-CZ" i="1" dirty="0"/>
              <a:t>,</a:t>
            </a:r>
            <a:r>
              <a:rPr lang="cs-CZ" dirty="0"/>
              <a:t> pro zamezení předčasných startů užívali jednoduchý mechanismus s lankem</a:t>
            </a:r>
          </a:p>
        </p:txBody>
      </p:sp>
      <p:pic>
        <p:nvPicPr>
          <p:cNvPr id="5" name="Obrázek 4" descr="Obsah obrázku text, skica, kresba, papír">
            <a:extLst>
              <a:ext uri="{FF2B5EF4-FFF2-40B4-BE49-F238E27FC236}">
                <a16:creationId xmlns:a16="http://schemas.microsoft.com/office/drawing/2014/main" id="{1F72A6FA-6039-A78B-E570-00D7FE77D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45419" r="15607" b="25589"/>
          <a:stretch/>
        </p:blipFill>
        <p:spPr>
          <a:xfrm>
            <a:off x="5120640" y="365125"/>
            <a:ext cx="5934214" cy="1372423"/>
          </a:xfrm>
          <a:prstGeom prst="rect">
            <a:avLst/>
          </a:prstGeom>
        </p:spPr>
      </p:pic>
      <p:pic>
        <p:nvPicPr>
          <p:cNvPr id="8" name="Obrázek 7" descr="Obsah obrázku venku, tráva, obloha, území&#10;&#10;Popis byl vytvořen automaticky">
            <a:extLst>
              <a:ext uri="{FF2B5EF4-FFF2-40B4-BE49-F238E27FC236}">
                <a16:creationId xmlns:a16="http://schemas.microsoft.com/office/drawing/2014/main" id="{C8C06C19-5461-0BCD-324C-02FB75F4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48" y="1994914"/>
            <a:ext cx="2302806" cy="30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8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786F9-E588-CAEA-ECF3-EFEEFD6C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 diskem (</a:t>
            </a:r>
            <a:r>
              <a:rPr lang="cs-CZ" i="1" dirty="0" err="1"/>
              <a:t>diskos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5BEE3-949D-590A-B390-D6B878CE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25625"/>
            <a:ext cx="7015875" cy="407464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Disciplína velice podobná současnému hodu</a:t>
            </a:r>
          </a:p>
          <a:p>
            <a:r>
              <a:rPr lang="cs-CZ" dirty="0"/>
              <a:t>Disk byl v historických dobách vyroben z kamene, železa a především z bronzu, na povrchu byl zdrsněn pískem pro lepší úchop, tvarově byl praktický totožný se současným</a:t>
            </a:r>
          </a:p>
          <a:p>
            <a:r>
              <a:rPr lang="cs-CZ" dirty="0"/>
              <a:t>Z archeologických vykopávek se nám zachovalo mnoho disků (průměr mezi 16 a 36 cm, váha mezi 1,8 a 6,6 kg; pro srovnání současný disk váží 2 kg a má 22 cm v průměru), většina z nich však sloužila jako votivní dary bohům (jako poděkování po vítězství v soutěži)</a:t>
            </a:r>
          </a:p>
          <a:p>
            <a:r>
              <a:rPr lang="cs-CZ" dirty="0"/>
              <a:t>Hmotnost a rozměry starověkých olympijských disků neznáme, jen víme, že byly tři a byly uchovány v pokladnici </a:t>
            </a:r>
            <a:r>
              <a:rPr lang="cs-CZ" dirty="0" err="1"/>
              <a:t>Sikyónu</a:t>
            </a:r>
            <a:r>
              <a:rPr lang="cs-CZ" dirty="0"/>
              <a:t> pod Kronovým pahorkem</a:t>
            </a:r>
          </a:p>
          <a:p>
            <a:pPr marL="0" indent="0">
              <a:buNone/>
            </a:pPr>
            <a:r>
              <a:rPr lang="cs-CZ" i="1" dirty="0"/>
              <a:t>„Na </a:t>
            </a:r>
            <a:r>
              <a:rPr lang="cs-CZ" i="1" dirty="0" err="1"/>
              <a:t>Ífitově</a:t>
            </a:r>
            <a:r>
              <a:rPr lang="cs-CZ" i="1" dirty="0"/>
              <a:t> disku je vypsáno příměří, jež </a:t>
            </a:r>
            <a:r>
              <a:rPr lang="cs-CZ" i="1" dirty="0" err="1"/>
              <a:t>Éliďané</a:t>
            </a:r>
            <a:r>
              <a:rPr lang="cs-CZ" i="1" dirty="0"/>
              <a:t> vyhlašují o olympijských hrách, a to nikoli rovně, avšak písmena běží na disku v kruhu.“ </a:t>
            </a:r>
            <a:r>
              <a:rPr lang="cs-CZ" dirty="0"/>
              <a:t>(</a:t>
            </a:r>
            <a:r>
              <a:rPr lang="cs-CZ" dirty="0" err="1"/>
              <a:t>Pausaniás</a:t>
            </a:r>
            <a:r>
              <a:rPr lang="cs-CZ" dirty="0"/>
              <a:t> 5,20,1)</a:t>
            </a:r>
            <a:endParaRPr lang="cs-CZ" i="1" dirty="0"/>
          </a:p>
        </p:txBody>
      </p:sp>
      <p:pic>
        <p:nvPicPr>
          <p:cNvPr id="6" name="Obrázek 5" descr="Obsah obrázku umění, socha, muzeum&#10;&#10;Popis byl vytvořen automaticky">
            <a:extLst>
              <a:ext uri="{FF2B5EF4-FFF2-40B4-BE49-F238E27FC236}">
                <a16:creationId xmlns:a16="http://schemas.microsoft.com/office/drawing/2014/main" id="{255209B0-0ADF-8510-0403-AF7D3724E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28" y="2040328"/>
            <a:ext cx="2445426" cy="38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9F54B-9F8E-486F-42C6-85D75E7F0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3925B-55F7-4957-66C9-607529658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7453270" cy="345061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Místo současného diskařského kruhu o průměru 2,5 metru házeli starověcí diskaři z vyvýšeného čtvercového prostoru (</a:t>
            </a:r>
            <a:r>
              <a:rPr lang="cs-CZ" i="1" dirty="0" err="1"/>
              <a:t>balbis</a:t>
            </a:r>
            <a:r>
              <a:rPr lang="cs-CZ" dirty="0"/>
              <a:t>) s kamenným prahem na kraji (ten nesměl přešlápnout)</a:t>
            </a:r>
          </a:p>
          <a:p>
            <a:r>
              <a:rPr lang="cs-CZ" dirty="0"/>
              <a:t>Atlet měl nejspíše pět pokusů</a:t>
            </a:r>
          </a:p>
          <a:p>
            <a:r>
              <a:rPr lang="cs-CZ" dirty="0"/>
              <a:t>S jistotou nemůžeme říci, jakou techniku hodu diskaři používali:</a:t>
            </a:r>
          </a:p>
          <a:p>
            <a:pPr marL="0" indent="0">
              <a:buNone/>
            </a:pPr>
            <a:r>
              <a:rPr lang="cs-CZ" dirty="0"/>
              <a:t>	- hod bez otočky (pro tuto techniku mluví mnohem kratší vzdálenost hodu ve srovnání se současností a malé rozměry </a:t>
            </a:r>
            <a:r>
              <a:rPr lang="cs-CZ" dirty="0" err="1"/>
              <a:t>balbis</a:t>
            </a:r>
            <a:r>
              <a:rPr lang="cs-CZ" dirty="0"/>
              <a:t>, které vystačily zřejmě pouze na hod z místa)</a:t>
            </a:r>
          </a:p>
          <a:p>
            <a:pPr marL="0" indent="0">
              <a:buNone/>
            </a:pPr>
            <a:r>
              <a:rPr lang="cs-CZ" dirty="0"/>
              <a:t>	- hod s otočkou (pro tuto techniku mluví rozbory zachovaných vázových maleb diskařů, které je mají zachycovat v polohách možných pouze u tohoto typu hodu)</a:t>
            </a:r>
          </a:p>
          <a:p>
            <a:endParaRPr lang="cs-CZ" dirty="0"/>
          </a:p>
        </p:txBody>
      </p:sp>
      <p:pic>
        <p:nvPicPr>
          <p:cNvPr id="5" name="Obrázek 4" descr="Obsah obrázku skica, umění&#10;&#10;Popis byl vytvořen automaticky">
            <a:extLst>
              <a:ext uri="{FF2B5EF4-FFF2-40B4-BE49-F238E27FC236}">
                <a16:creationId xmlns:a16="http://schemas.microsoft.com/office/drawing/2014/main" id="{8AB5C061-8E4B-B4E1-90FB-294C5237D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365125"/>
            <a:ext cx="6131162" cy="1317326"/>
          </a:xfrm>
          <a:prstGeom prst="rect">
            <a:avLst/>
          </a:prstGeom>
        </p:spPr>
      </p:pic>
      <p:pic>
        <p:nvPicPr>
          <p:cNvPr id="6" name="Obrázek 5" descr="Obsah obrázku socha, umění, budova, Klasická socha&#10;&#10;Popis byl vytvořen automaticky">
            <a:extLst>
              <a:ext uri="{FF2B5EF4-FFF2-40B4-BE49-F238E27FC236}">
                <a16:creationId xmlns:a16="http://schemas.microsoft.com/office/drawing/2014/main" id="{6B335620-4D01-9167-AB6C-A6D056D1A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51" y="2015732"/>
            <a:ext cx="2150004" cy="35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9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5D002-0898-C407-CB8F-C7596182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umění, černobílá&#10;&#10;Popis byl vytvořen automaticky se střední mírou spolehlivosti">
            <a:extLst>
              <a:ext uri="{FF2B5EF4-FFF2-40B4-BE49-F238E27FC236}">
                <a16:creationId xmlns:a16="http://schemas.microsoft.com/office/drawing/2014/main" id="{77287F1C-D209-2493-FDE4-54B5C7A0A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52" y="2325611"/>
            <a:ext cx="2902544" cy="2988123"/>
          </a:xfrm>
        </p:spPr>
      </p:pic>
      <p:pic>
        <p:nvPicPr>
          <p:cNvPr id="7" name="Obrázek 6" descr="Obsah obrázku socha, umění, Hruď, skica&#10;&#10;Popis byl vytvořen automaticky">
            <a:extLst>
              <a:ext uri="{FF2B5EF4-FFF2-40B4-BE49-F238E27FC236}">
                <a16:creationId xmlns:a16="http://schemas.microsoft.com/office/drawing/2014/main" id="{7B211A98-E6C8-CAE3-B37B-DDDD9CC1F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325612"/>
            <a:ext cx="1720120" cy="2988123"/>
          </a:xfrm>
          <a:prstGeom prst="rect">
            <a:avLst/>
          </a:prstGeom>
        </p:spPr>
      </p:pic>
      <p:pic>
        <p:nvPicPr>
          <p:cNvPr id="9" name="Obrázek 8" descr="Obsah obrázku kruh, keramické nádobí&#10;&#10;Popis byl vytvořen automaticky">
            <a:extLst>
              <a:ext uri="{FF2B5EF4-FFF2-40B4-BE49-F238E27FC236}">
                <a16:creationId xmlns:a16="http://schemas.microsoft.com/office/drawing/2014/main" id="{8FFCCDE6-305B-9E17-2AD7-A042D19E2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99" y="2325614"/>
            <a:ext cx="3583955" cy="29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356BE-ADB9-B0B2-5050-FBD0A7FA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 oštěpem (</a:t>
            </a:r>
            <a:r>
              <a:rPr lang="cs-CZ" i="1" dirty="0" err="1">
                <a:solidFill>
                  <a:srgbClr val="000000"/>
                </a:solidFill>
                <a:effectLst/>
              </a:rPr>
              <a:t>akontion</a:t>
            </a:r>
            <a:r>
              <a:rPr lang="cs-CZ" i="1" dirty="0">
                <a:solidFill>
                  <a:srgbClr val="000000"/>
                </a:solidFill>
                <a:effectLst/>
              </a:rPr>
              <a:t>/</a:t>
            </a:r>
            <a:r>
              <a:rPr lang="cs-CZ" i="1" dirty="0" err="1">
                <a:solidFill>
                  <a:srgbClr val="000000"/>
                </a:solidFill>
                <a:effectLst/>
              </a:rPr>
              <a:t>akón</a:t>
            </a:r>
            <a:r>
              <a:rPr lang="cs-CZ" i="0" dirty="0">
                <a:solidFill>
                  <a:srgbClr val="000000"/>
                </a:solidFill>
                <a:effectLst/>
              </a:rPr>
              <a:t>)</a:t>
            </a:r>
            <a:br>
              <a:rPr lang="el-GR" b="1" i="0" dirty="0">
                <a:solidFill>
                  <a:srgbClr val="000000"/>
                </a:solidFill>
                <a:effectLst/>
                <a:latin typeface="New Athena Unicode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77CFC-3BA9-0E4F-0EA7-A5D42F23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Disciplína velice podobná současnému hodu, Řekové soutěžili v hodu do dálky (</a:t>
            </a:r>
            <a:r>
              <a:rPr lang="cs-CZ" i="1" dirty="0" err="1"/>
              <a:t>ekebolon</a:t>
            </a:r>
            <a:r>
              <a:rPr lang="cs-CZ" dirty="0"/>
              <a:t>) i hodu na terč (</a:t>
            </a:r>
            <a:r>
              <a:rPr lang="cs-CZ" i="1" dirty="0" err="1"/>
              <a:t>stochastikon</a:t>
            </a:r>
            <a:r>
              <a:rPr lang="cs-CZ" dirty="0"/>
              <a:t>, běžně za jízdy na koni), v pětiboji soutěžili v hodu do dálky</a:t>
            </a:r>
          </a:p>
          <a:p>
            <a:r>
              <a:rPr lang="cs-CZ" dirty="0"/>
              <a:t>Oštěp byl vyroben ze dřeva jasanu nebo topolu, možná měl na konci i bronzovou špičku pro snazší zapíchnutí do země nebo terče</a:t>
            </a:r>
          </a:p>
          <a:p>
            <a:r>
              <a:rPr lang="cs-CZ" dirty="0"/>
              <a:t>Podle výtvarných památek můžeme usoudit, že byl menší než současný (délka necelé dva metry, váha maximálně půl kilogramu, zatímco současný oštěp má okolo 2,5 metru a váží 800 gramů)</a:t>
            </a:r>
          </a:p>
          <a:p>
            <a:r>
              <a:rPr lang="cs-CZ" dirty="0"/>
              <a:t>Místo současného pevného vázání byl antický oštěp vybaven kličkou z řemínku (</a:t>
            </a:r>
            <a:r>
              <a:rPr lang="cs-CZ" i="1" dirty="0" err="1"/>
              <a:t>ankylé</a:t>
            </a:r>
            <a:r>
              <a:rPr lang="cs-CZ" dirty="0"/>
              <a:t>), který byl obtočen v prostoru těžiště</a:t>
            </a:r>
          </a:p>
          <a:p>
            <a:r>
              <a:rPr lang="cs-CZ" dirty="0"/>
              <a:t>Skrz tuto kličku prostrčil oštěpař prsty a jejich švihnutím </a:t>
            </a:r>
            <a:br>
              <a:rPr lang="cs-CZ" dirty="0"/>
            </a:br>
            <a:r>
              <a:rPr lang="cs-CZ" dirty="0"/>
              <a:t>během hodu dodal oštěpu rychlost a přesnost</a:t>
            </a:r>
          </a:p>
          <a:p>
            <a:r>
              <a:rPr lang="cs-CZ" dirty="0"/>
              <a:t>Podobně jako dnes házeli oštěpaři s rozběhem, byl však zřejmě </a:t>
            </a:r>
            <a:br>
              <a:rPr lang="cs-CZ" dirty="0"/>
            </a:br>
            <a:r>
              <a:rPr lang="cs-CZ" dirty="0"/>
              <a:t>mnohem kratší (je ale také možné, že se vůbec nerozběhli)</a:t>
            </a:r>
          </a:p>
        </p:txBody>
      </p:sp>
      <p:pic>
        <p:nvPicPr>
          <p:cNvPr id="5" name="Obrázek 4" descr="Obsah obrázku skica, kresba, text, Dětské kresby&#10;&#10;Popis byl vytvořen automaticky">
            <a:extLst>
              <a:ext uri="{FF2B5EF4-FFF2-40B4-BE49-F238E27FC236}">
                <a16:creationId xmlns:a16="http://schemas.microsoft.com/office/drawing/2014/main" id="{66037372-D958-BE00-4CAE-92D764F2C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1898" r="5905" b="2396"/>
          <a:stretch/>
        </p:blipFill>
        <p:spPr>
          <a:xfrm rot="16200000">
            <a:off x="8718236" y="3129726"/>
            <a:ext cx="1015470" cy="365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6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8F52E-D7F2-8283-140D-91AA3AE8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Případy úmrtí v hodu oštěpem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B041F-261D-3460-78E5-03136B38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567005" cy="345061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Antifón</a:t>
            </a:r>
            <a:r>
              <a:rPr lang="cs-CZ" dirty="0"/>
              <a:t> z </a:t>
            </a:r>
            <a:r>
              <a:rPr lang="cs-CZ" dirty="0" err="1"/>
              <a:t>Rhamnu</a:t>
            </a:r>
            <a:r>
              <a:rPr lang="cs-CZ" dirty="0"/>
              <a:t> – Druhá tetralogie: Obžaloba za neúmyslné zabití (případ chlapce zabitého jiným chlapcem při tréninku v hodu oštěpem)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Mladý </a:t>
            </a:r>
            <a:r>
              <a:rPr lang="cs-CZ" i="1" dirty="0" err="1"/>
              <a:t>Xanthippos</a:t>
            </a:r>
            <a:r>
              <a:rPr lang="cs-CZ" i="1" dirty="0"/>
              <a:t> se proto velice rozhněval a tupil svého otce především tím, že veřejně pro smích vyprávěl o otcových zábavách a rozhovorech, jež míval se sofisty. Například </a:t>
            </a:r>
            <a:r>
              <a:rPr lang="cs-CZ" b="1" i="1" dirty="0"/>
              <a:t>když jednou kdosi při pětiboji neúmyslně zasáhl oštěpem </a:t>
            </a:r>
            <a:r>
              <a:rPr lang="cs-CZ" b="1" i="1" dirty="0" err="1"/>
              <a:t>Epitima</a:t>
            </a:r>
            <a:r>
              <a:rPr lang="cs-CZ" b="1" i="1" dirty="0"/>
              <a:t> </a:t>
            </a:r>
            <a:r>
              <a:rPr lang="cs-CZ" b="1" i="1" dirty="0" err="1"/>
              <a:t>Farsálského</a:t>
            </a:r>
            <a:r>
              <a:rPr lang="cs-CZ" b="1" i="1" dirty="0"/>
              <a:t> a usmrtil ho</a:t>
            </a:r>
            <a:r>
              <a:rPr lang="cs-CZ" i="1" dirty="0"/>
              <a:t>, řešil prý po celý den s </a:t>
            </a:r>
            <a:r>
              <a:rPr lang="cs-CZ" i="1" dirty="0" err="1"/>
              <a:t>Prótagorou</a:t>
            </a:r>
            <a:r>
              <a:rPr lang="cs-CZ" i="1" dirty="0"/>
              <a:t> problém, koho je třeba z hlediska absolutní spravedlnosti pokládat za viníka té nehody, zda oštěp, či spíše vrhače, nebo rozhodčí při závodu.“ </a:t>
            </a:r>
            <a:r>
              <a:rPr lang="cs-CZ" dirty="0"/>
              <a:t>(</a:t>
            </a:r>
            <a:r>
              <a:rPr lang="cs-CZ" dirty="0" err="1"/>
              <a:t>Plútarchos</a:t>
            </a:r>
            <a:r>
              <a:rPr lang="cs-CZ" dirty="0"/>
              <a:t>, </a:t>
            </a:r>
            <a:r>
              <a:rPr lang="cs-CZ" dirty="0" err="1"/>
              <a:t>Periklův</a:t>
            </a:r>
            <a:r>
              <a:rPr lang="cs-CZ" dirty="0"/>
              <a:t> životopis 36, 4–5) </a:t>
            </a:r>
          </a:p>
        </p:txBody>
      </p:sp>
      <p:pic>
        <p:nvPicPr>
          <p:cNvPr id="6" name="Obrázek 5" descr="Obsah obrázku osoba, sport, Sportovní dres, soutěž&#10;&#10;Popis byl vytvořen automaticky">
            <a:extLst>
              <a:ext uri="{FF2B5EF4-FFF2-40B4-BE49-F238E27FC236}">
                <a16:creationId xmlns:a16="http://schemas.microsoft.com/office/drawing/2014/main" id="{A17AB81B-A95F-3D2D-8DB4-7542E05CA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5" y="2015732"/>
            <a:ext cx="3036269" cy="22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11ABB-36D8-1459-EAA9-8330F6C9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umění, kresba, obraz, ilustrace&#10;&#10;Popis byl vytvořen automaticky">
            <a:extLst>
              <a:ext uri="{FF2B5EF4-FFF2-40B4-BE49-F238E27FC236}">
                <a16:creationId xmlns:a16="http://schemas.microsoft.com/office/drawing/2014/main" id="{736E28E0-BF12-3C23-F5D1-92BE3DECD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6125"/>
            <a:ext cx="3807070" cy="3449638"/>
          </a:xfrm>
        </p:spPr>
      </p:pic>
      <p:pic>
        <p:nvPicPr>
          <p:cNvPr id="7" name="Obrázek 6" descr="Obsah obrázku lyžování&#10;&#10;Popis byl vytvořen automaticky">
            <a:extLst>
              <a:ext uri="{FF2B5EF4-FFF2-40B4-BE49-F238E27FC236}">
                <a16:creationId xmlns:a16="http://schemas.microsoft.com/office/drawing/2014/main" id="{EECF429D-8D65-044A-9B22-FA6F2C146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81" y="2016124"/>
            <a:ext cx="4694275" cy="34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4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99250-3874-B19D-59D4-82203248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Zápas (</a:t>
            </a:r>
            <a:r>
              <a:rPr lang="cs-CZ" i="1" dirty="0" err="1"/>
              <a:t>palé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167E1-C09E-004B-C681-6071603CE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25624"/>
            <a:ext cx="9603275" cy="4097504"/>
          </a:xfrm>
        </p:spPr>
        <p:txBody>
          <a:bodyPr>
            <a:noAutofit/>
          </a:bodyPr>
          <a:lstStyle/>
          <a:p>
            <a:r>
              <a:rPr lang="cs-CZ" dirty="0"/>
              <a:t>Pravidla spíše připomínají volný styl než řecko-římský zápas</a:t>
            </a:r>
          </a:p>
          <a:p>
            <a:r>
              <a:rPr lang="cs-CZ" dirty="0"/>
              <a:t>Zápasníci se před bojem namazali olivovým olejem a potřeli pískem, zápasili v mělké jámě zvané </a:t>
            </a:r>
            <a:r>
              <a:rPr lang="cs-CZ" i="1" dirty="0" err="1"/>
              <a:t>skamma</a:t>
            </a:r>
            <a:endParaRPr lang="cs-CZ" dirty="0"/>
          </a:p>
          <a:p>
            <a:r>
              <a:rPr lang="cs-CZ" dirty="0"/>
              <a:t>Údery pěstí, kopy, kousání, škrábání a ohrožování pohlavních orgánů byly zakázány, zápasilo se pouze v postoji (boj na zemi zde nebyl)</a:t>
            </a:r>
          </a:p>
          <a:p>
            <a:r>
              <a:rPr lang="cs-CZ" dirty="0"/>
              <a:t>Škrcení a podtrhování nohou byly povolené techniky, ale zřejmě nebyly tak často užívány </a:t>
            </a:r>
          </a:p>
          <a:p>
            <a:r>
              <a:rPr lang="cs-CZ" dirty="0"/>
              <a:t>Zcela běžné byly </a:t>
            </a:r>
            <a:r>
              <a:rPr lang="cs-CZ" dirty="0">
                <a:effectLst/>
                <a:ea typeface="Calibri" panose="020F0502020204030204" pitchFamily="34" charset="0"/>
              </a:rPr>
              <a:t>záruční, krční, břišní, křížní, bederní a podkolení chvaty, podtrhy a podrazy</a:t>
            </a:r>
          </a:p>
          <a:p>
            <a:r>
              <a:rPr lang="cs-CZ" dirty="0">
                <a:ea typeface="Calibri" panose="020F0502020204030204" pitchFamily="34" charset="0"/>
              </a:rPr>
              <a:t>Vítězem se stal ten, kdo poslal svého soupeře jako první třikrát na zem</a:t>
            </a:r>
            <a:endParaRPr lang="cs-CZ" dirty="0">
              <a:effectLst/>
              <a:ea typeface="Calibri" panose="020F0502020204030204" pitchFamily="34" charset="0"/>
            </a:endParaRPr>
          </a:p>
        </p:txBody>
      </p:sp>
      <p:pic>
        <p:nvPicPr>
          <p:cNvPr id="4" name="Obrázek 3" descr="Obsah obrázku budova, socha, kámen, cement&#10;&#10;Popis byl vytvořen automaticky">
            <a:extLst>
              <a:ext uri="{FF2B5EF4-FFF2-40B4-BE49-F238E27FC236}">
                <a16:creationId xmlns:a16="http://schemas.microsoft.com/office/drawing/2014/main" id="{1EF4BB7F-AD59-D6AB-B28C-6AB250580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12715"/>
          <a:stretch/>
        </p:blipFill>
        <p:spPr>
          <a:xfrm>
            <a:off x="9902086" y="321272"/>
            <a:ext cx="1451714" cy="14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3DC33-AA19-6972-D53D-550A6A1A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zápasnické chvaty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44C1279-761B-5CC0-4A94-D64E46DAE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2015732"/>
            <a:ext cx="1582360" cy="24919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495F55-F62A-53AD-98B3-7F215E819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92" b="31077"/>
          <a:stretch/>
        </p:blipFill>
        <p:spPr>
          <a:xfrm>
            <a:off x="3088295" y="2015732"/>
            <a:ext cx="2638916" cy="2491906"/>
          </a:xfrm>
          <a:prstGeom prst="rect">
            <a:avLst/>
          </a:prstGeom>
        </p:spPr>
      </p:pic>
      <p:pic>
        <p:nvPicPr>
          <p:cNvPr id="6" name="Obrázek 5" descr="Obsah obrázku budova, socha, kámen, cement&#10;&#10;Popis byl vytvořen automaticky">
            <a:extLst>
              <a:ext uri="{FF2B5EF4-FFF2-40B4-BE49-F238E27FC236}">
                <a16:creationId xmlns:a16="http://schemas.microsoft.com/office/drawing/2014/main" id="{E8EC06DC-E0B5-EC52-0286-A7192F54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5732"/>
            <a:ext cx="3877781" cy="24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4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0F686-6D98-0A1E-D80B-565B8C27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Antický pětiboj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FD657-0886-A9F5-C1BB-C9D88F6EF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Zvaný řecky </a:t>
            </a:r>
            <a:r>
              <a:rPr lang="el-GR" b="1" i="0" dirty="0">
                <a:effectLst/>
              </a:rPr>
              <a:t>πένταϑλον</a:t>
            </a:r>
            <a:r>
              <a:rPr lang="cs-CZ" b="1" i="0" dirty="0">
                <a:effectLst/>
              </a:rPr>
              <a:t> („</a:t>
            </a:r>
            <a:r>
              <a:rPr lang="cs-CZ" b="1" i="0" dirty="0" err="1">
                <a:effectLst/>
              </a:rPr>
              <a:t>pentathlon</a:t>
            </a:r>
            <a:r>
              <a:rPr lang="cs-CZ" b="1" i="0" dirty="0">
                <a:effectLst/>
              </a:rPr>
              <a:t>“)</a:t>
            </a:r>
            <a:r>
              <a:rPr lang="cs-CZ" i="0" dirty="0">
                <a:effectLst/>
              </a:rPr>
              <a:t>, vychází z řeckých slov </a:t>
            </a:r>
            <a:r>
              <a:rPr lang="cs-CZ" i="0" dirty="0" err="1">
                <a:effectLst/>
              </a:rPr>
              <a:t>penté</a:t>
            </a:r>
            <a:r>
              <a:rPr lang="cs-CZ" dirty="0"/>
              <a:t> (</a:t>
            </a:r>
            <a:r>
              <a:rPr lang="cs-CZ" i="0" dirty="0">
                <a:effectLst/>
              </a:rPr>
              <a:t>pět) a </a:t>
            </a:r>
            <a:r>
              <a:rPr lang="cs-CZ" i="0" dirty="0" err="1">
                <a:effectLst/>
              </a:rPr>
              <a:t>athlon</a:t>
            </a:r>
            <a:r>
              <a:rPr lang="cs-CZ" i="0" dirty="0">
                <a:effectLst/>
              </a:rPr>
              <a:t> (závod/soutěž), byla to nejrůznorodější disciplína antických sportovních her</a:t>
            </a:r>
          </a:p>
          <a:p>
            <a:pPr marL="0" indent="0">
              <a:buNone/>
            </a:pPr>
            <a:r>
              <a:rPr lang="cs-CZ" i="1" dirty="0">
                <a:effectLst/>
              </a:rPr>
              <a:t>„Na všech atletických turnajích se soutěží jednak v </a:t>
            </a:r>
            <a:r>
              <a:rPr lang="cs-CZ" b="1" i="1" dirty="0">
                <a:effectLst/>
              </a:rPr>
              <a:t>disciplínách lehkých </a:t>
            </a:r>
            <a:r>
              <a:rPr lang="cs-CZ" i="1" dirty="0">
                <a:effectLst/>
              </a:rPr>
              <a:t>(a sice ve </a:t>
            </a:r>
            <a:r>
              <a:rPr lang="cs-CZ" i="1" dirty="0" err="1">
                <a:effectLst/>
              </a:rPr>
              <a:t>stadiodromu</a:t>
            </a:r>
            <a:r>
              <a:rPr lang="cs-CZ" i="1" dirty="0">
                <a:effectLst/>
              </a:rPr>
              <a:t>, </a:t>
            </a:r>
            <a:r>
              <a:rPr lang="cs-CZ" i="1" dirty="0" err="1">
                <a:effectLst/>
              </a:rPr>
              <a:t>dolichu</a:t>
            </a:r>
            <a:r>
              <a:rPr lang="cs-CZ" i="1" dirty="0">
                <a:effectLst/>
              </a:rPr>
              <a:t>, </a:t>
            </a:r>
            <a:r>
              <a:rPr lang="cs-CZ" i="1" dirty="0" err="1">
                <a:effectLst/>
              </a:rPr>
              <a:t>hoplitodromu</a:t>
            </a:r>
            <a:r>
              <a:rPr lang="cs-CZ" i="1" dirty="0">
                <a:effectLst/>
              </a:rPr>
              <a:t> a </a:t>
            </a:r>
            <a:r>
              <a:rPr lang="cs-CZ" i="1" dirty="0" err="1">
                <a:effectLst/>
              </a:rPr>
              <a:t>diaulu</a:t>
            </a:r>
            <a:r>
              <a:rPr lang="cs-CZ" i="1" dirty="0">
                <a:effectLst/>
              </a:rPr>
              <a:t>), jednak v </a:t>
            </a:r>
            <a:r>
              <a:rPr lang="cs-CZ" b="1" i="1" dirty="0">
                <a:effectLst/>
              </a:rPr>
              <a:t>disciplínách těžkých </a:t>
            </a:r>
            <a:r>
              <a:rPr lang="cs-CZ" i="1" dirty="0">
                <a:effectLst/>
              </a:rPr>
              <a:t>(a sice v </a:t>
            </a:r>
            <a:r>
              <a:rPr lang="cs-CZ" i="1" dirty="0" err="1">
                <a:effectLst/>
              </a:rPr>
              <a:t>pankratiu</a:t>
            </a:r>
            <a:r>
              <a:rPr lang="cs-CZ" i="1" dirty="0">
                <a:effectLst/>
              </a:rPr>
              <a:t>, zápasu a boxu). Pětiboj je </a:t>
            </a:r>
            <a:r>
              <a:rPr lang="cs-CZ" b="1" i="1" dirty="0">
                <a:effectLst/>
              </a:rPr>
              <a:t>kombinací obou typů disciplín</a:t>
            </a:r>
            <a:r>
              <a:rPr lang="cs-CZ" i="1" dirty="0">
                <a:effectLst/>
              </a:rPr>
              <a:t>, protože zápas a hod diskem jsou považovány za těžké disciplíny, kdežto hod oštěpem, skok do dálky a běh za lehké. “ </a:t>
            </a:r>
            <a:r>
              <a:rPr lang="cs-CZ" dirty="0">
                <a:effectLst/>
              </a:rPr>
              <a:t>(</a:t>
            </a:r>
            <a:r>
              <a:rPr lang="cs-CZ" dirty="0" err="1">
                <a:effectLst/>
              </a:rPr>
              <a:t>Filostratos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Gymnastikos</a:t>
            </a:r>
            <a:r>
              <a:rPr lang="cs-CZ" dirty="0">
                <a:effectLst/>
              </a:rPr>
              <a:t> 3)</a:t>
            </a:r>
            <a:endParaRPr lang="cs-CZ" i="1" dirty="0">
              <a:effectLst/>
            </a:endParaRPr>
          </a:p>
          <a:p>
            <a:r>
              <a:rPr lang="cs-CZ" dirty="0"/>
              <a:t>Pětiboj jakožto disciplína má vojenské kořeny, jelikož byl trénink v něm i součástí vojenského výcviku (každá z disciplín byla považována za užitečnou v boji)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26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93F1A-2632-431E-604C-E531E4B9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Figura ideálního pětibojaře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F3959-1DC9-9567-9289-38EED87C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7514485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Pětibojař by </a:t>
            </a:r>
            <a:r>
              <a:rPr lang="cs-CZ" b="1" i="1" dirty="0"/>
              <a:t>měl být spíše těžký než lehký a spíše lehký než těžký</a:t>
            </a:r>
            <a:r>
              <a:rPr lang="cs-CZ" i="1" dirty="0"/>
              <a:t>. Měl by být </a:t>
            </a:r>
            <a:r>
              <a:rPr lang="cs-CZ" b="1" i="1" dirty="0"/>
              <a:t>vysoký, dobře stavěný, s dobrým držením těla a </a:t>
            </a:r>
            <a:r>
              <a:rPr lang="cs-CZ" b="1" i="1" dirty="0" err="1"/>
              <a:t>osvalením</a:t>
            </a:r>
            <a:r>
              <a:rPr lang="cs-CZ" i="1" dirty="0"/>
              <a:t>, které není ani nadbytečné ani nedostačující. Jeho </a:t>
            </a:r>
            <a:r>
              <a:rPr lang="cs-CZ" b="1" i="1" dirty="0"/>
              <a:t>nohy by měly být spíše dlouhé než úměrné tělu a boky by měly být pružné </a:t>
            </a:r>
            <a:r>
              <a:rPr lang="cs-CZ" i="1" dirty="0"/>
              <a:t>kvůli prohýbání-se dozadu při hodu oštěpem, hodu diskem a skoku do dálky. Jeho skoky budou méně bolestivé a bude méně pravděpodobné, že si v těle něco zlomí, pokud dokáže měkce dopadnout tím, že pustí boky dolů. </a:t>
            </a:r>
            <a:r>
              <a:rPr lang="cs-CZ" b="1" i="1" dirty="0"/>
              <a:t>Je nutné, aby měl dlouhé ruce a prsty</a:t>
            </a:r>
            <a:r>
              <a:rPr lang="cs-CZ" i="1" dirty="0"/>
              <a:t>. Bude mnohem lépe házet diskem, když uchopí okraj disku prohlubní své ruky s dlouhými prsty, a bude mít méně problémů s hodem oštěpem, pokud jeho prsty nejsou tak krátké, aby nedosáhly na kličku oštěpu.“ </a:t>
            </a:r>
            <a:r>
              <a:rPr lang="cs-CZ" dirty="0"/>
              <a:t>(</a:t>
            </a:r>
            <a:r>
              <a:rPr lang="cs-CZ" dirty="0" err="1"/>
              <a:t>Filostratos</a:t>
            </a:r>
            <a:r>
              <a:rPr lang="cs-CZ" dirty="0"/>
              <a:t>, </a:t>
            </a:r>
            <a:r>
              <a:rPr lang="cs-CZ" dirty="0" err="1"/>
              <a:t>Gymnastikos</a:t>
            </a:r>
            <a:r>
              <a:rPr lang="cs-CZ" dirty="0"/>
              <a:t> 31)</a:t>
            </a:r>
          </a:p>
        </p:txBody>
      </p:sp>
      <p:pic>
        <p:nvPicPr>
          <p:cNvPr id="5" name="Obrázek 4" descr="Obsah obrázku skica, kresba, muž, Hruď&#10;&#10;Popis byl vytvořen automaticky">
            <a:extLst>
              <a:ext uri="{FF2B5EF4-FFF2-40B4-BE49-F238E27FC236}">
                <a16:creationId xmlns:a16="http://schemas.microsoft.com/office/drawing/2014/main" id="{0FC73399-D4DB-651D-169E-193D67DC6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64" y="465207"/>
            <a:ext cx="2088790" cy="504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16F935-7D1A-57C5-BFA3-94C73C1F0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Zachované sportovní výkony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AD1646-F77A-9393-58A8-00A01B1B0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Konkrétní sportovní výkony se nám zachovaly pouze u skoku do dálky a hodu diskem, z obou disciplín známe výkon z </a:t>
            </a:r>
            <a:r>
              <a:rPr lang="cs-CZ" dirty="0" err="1"/>
              <a:t>pýthijských</a:t>
            </a:r>
            <a:r>
              <a:rPr lang="cs-CZ" dirty="0"/>
              <a:t> her:</a:t>
            </a:r>
          </a:p>
          <a:p>
            <a:pPr marL="0" indent="0">
              <a:buNone/>
            </a:pPr>
            <a:r>
              <a:rPr lang="cs-CZ" i="1" dirty="0"/>
              <a:t>„Na soše pětibojaře </a:t>
            </a:r>
            <a:r>
              <a:rPr lang="cs-CZ" i="1" dirty="0" err="1"/>
              <a:t>Faylla</a:t>
            </a:r>
            <a:r>
              <a:rPr lang="cs-CZ" i="1" dirty="0"/>
              <a:t> z </a:t>
            </a:r>
            <a:r>
              <a:rPr lang="cs-CZ" i="1" dirty="0" err="1"/>
              <a:t>Krotónu</a:t>
            </a:r>
            <a:r>
              <a:rPr lang="cs-CZ" i="1" dirty="0"/>
              <a:t> stálo: ‚</a:t>
            </a:r>
            <a:r>
              <a:rPr lang="cs-CZ" b="1" i="1" dirty="0"/>
              <a:t>Padesát pět stop skočil </a:t>
            </a:r>
            <a:r>
              <a:rPr lang="cs-CZ" b="1" i="1" dirty="0" err="1"/>
              <a:t>Fayllos</a:t>
            </a:r>
            <a:r>
              <a:rPr lang="cs-CZ" b="1" i="1" dirty="0"/>
              <a:t>, v disku mu do sta chybělo pět</a:t>
            </a:r>
            <a:r>
              <a:rPr lang="cs-CZ" i="1" dirty="0"/>
              <a:t>.‘“ </a:t>
            </a:r>
            <a:r>
              <a:rPr lang="cs-CZ" dirty="0"/>
              <a:t>(byzantský slovník </a:t>
            </a:r>
            <a:r>
              <a:rPr lang="cs-CZ" dirty="0" err="1"/>
              <a:t>Suidás</a:t>
            </a:r>
            <a:r>
              <a:rPr lang="cs-CZ" dirty="0"/>
              <a:t>)</a:t>
            </a:r>
          </a:p>
          <a:p>
            <a:r>
              <a:rPr lang="cs-CZ" dirty="0"/>
              <a:t>Protože </a:t>
            </a:r>
            <a:r>
              <a:rPr lang="cs-CZ" dirty="0" err="1"/>
              <a:t>pýthijská</a:t>
            </a:r>
            <a:r>
              <a:rPr lang="cs-CZ" dirty="0"/>
              <a:t> stopa měřila zhruba 29,7 cm, skočil </a:t>
            </a:r>
            <a:r>
              <a:rPr lang="cs-CZ" dirty="0" err="1"/>
              <a:t>Fayllos</a:t>
            </a:r>
            <a:r>
              <a:rPr lang="cs-CZ" dirty="0"/>
              <a:t> do dálky zhruba 16,33 m a diskem hodil 28,2 m</a:t>
            </a:r>
          </a:p>
          <a:p>
            <a:r>
              <a:rPr lang="cs-CZ" dirty="0"/>
              <a:t>Z olympijských her nám zachoval kronikář </a:t>
            </a:r>
            <a:r>
              <a:rPr lang="cs-CZ" dirty="0" err="1"/>
              <a:t>Eusebios</a:t>
            </a:r>
            <a:r>
              <a:rPr lang="cs-CZ" dirty="0"/>
              <a:t> z </a:t>
            </a:r>
            <a:r>
              <a:rPr lang="cs-CZ" dirty="0" err="1"/>
              <a:t>Kaisareie</a:t>
            </a:r>
            <a:r>
              <a:rPr lang="cs-CZ" dirty="0"/>
              <a:t> ve svém výčtu olympijských vítězů (v kronice </a:t>
            </a:r>
            <a:r>
              <a:rPr lang="cs-CZ" dirty="0" err="1"/>
              <a:t>Chronicon</a:t>
            </a:r>
            <a:r>
              <a:rPr lang="cs-CZ" dirty="0"/>
              <a:t>) výkon běžce a pětibojaře </a:t>
            </a:r>
            <a:r>
              <a:rPr lang="cs-CZ" dirty="0" err="1"/>
              <a:t>Chiónida</a:t>
            </a:r>
            <a:r>
              <a:rPr lang="cs-CZ" dirty="0"/>
              <a:t> ze Sparty:</a:t>
            </a:r>
          </a:p>
          <a:p>
            <a:pPr marL="0" indent="0">
              <a:buNone/>
            </a:pPr>
            <a:r>
              <a:rPr lang="cs-CZ" i="1" dirty="0"/>
              <a:t>„Na devětadvacátých olympijských hrách (664 př. n. l.) vyhrál v běhu na jedno stadion </a:t>
            </a:r>
            <a:r>
              <a:rPr lang="cs-CZ" i="1" dirty="0" err="1"/>
              <a:t>Chionis</a:t>
            </a:r>
            <a:r>
              <a:rPr lang="cs-CZ" i="1" dirty="0"/>
              <a:t> ze Sparty. </a:t>
            </a:r>
            <a:r>
              <a:rPr lang="cs-CZ" b="1" i="1" dirty="0"/>
              <a:t>Jeho skok měřil do dálky dvaapadesát stop</a:t>
            </a:r>
            <a:r>
              <a:rPr lang="cs-CZ" i="1" dirty="0"/>
              <a:t>.“</a:t>
            </a:r>
          </a:p>
          <a:p>
            <a:r>
              <a:rPr lang="cs-CZ" dirty="0"/>
              <a:t>Olympijská stopa měla na délku asi 32 cm, </a:t>
            </a:r>
            <a:r>
              <a:rPr lang="cs-CZ" dirty="0" err="1"/>
              <a:t>Chiónis</a:t>
            </a:r>
            <a:r>
              <a:rPr lang="cs-CZ" dirty="0"/>
              <a:t> tedy doskočil na 16,64 m</a:t>
            </a:r>
          </a:p>
          <a:p>
            <a:r>
              <a:rPr lang="cs-CZ" dirty="0" err="1"/>
              <a:t>Flegyás</a:t>
            </a:r>
            <a:r>
              <a:rPr lang="cs-CZ" dirty="0"/>
              <a:t> z </a:t>
            </a:r>
            <a:r>
              <a:rPr lang="cs-CZ" dirty="0" err="1"/>
              <a:t>Písy</a:t>
            </a:r>
            <a:r>
              <a:rPr lang="cs-CZ" dirty="0"/>
              <a:t> měl přehodit diskem řeku </a:t>
            </a:r>
            <a:r>
              <a:rPr lang="cs-CZ"/>
              <a:t>Alfeios </a:t>
            </a:r>
            <a:r>
              <a:rPr lang="cs-CZ" dirty="0"/>
              <a:t>(Publius </a:t>
            </a:r>
            <a:r>
              <a:rPr lang="cs-CZ" dirty="0" err="1"/>
              <a:t>Papinius</a:t>
            </a:r>
            <a:r>
              <a:rPr lang="cs-CZ" dirty="0"/>
              <a:t> </a:t>
            </a:r>
            <a:r>
              <a:rPr lang="cs-CZ" dirty="0" err="1"/>
              <a:t>Statius</a:t>
            </a:r>
            <a:r>
              <a:rPr lang="cs-CZ" dirty="0"/>
              <a:t>, </a:t>
            </a:r>
            <a:r>
              <a:rPr lang="cs-CZ" dirty="0" err="1"/>
              <a:t>Thebais</a:t>
            </a:r>
            <a:r>
              <a:rPr lang="cs-CZ" dirty="0"/>
              <a:t> 6,668–679)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643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A5123-D09E-9BDA-AD22-86409A02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určení vítěze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E83A35-0BFF-182B-FB26-BE02E5CD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Největší záhadou spojenou s antickým pětibojem je způsob, jakým byl vybrán konečný vítěz</a:t>
            </a:r>
          </a:p>
          <a:p>
            <a:r>
              <a:rPr lang="cs-CZ" dirty="0"/>
              <a:t>Řekové jistě nepoužívali současnou metodu užívanou v desetiboji a sedmiboji – přepočet výkonů na body a jejich následný součet</a:t>
            </a:r>
          </a:p>
          <a:p>
            <a:r>
              <a:rPr lang="cs-CZ" dirty="0"/>
              <a:t>Patrně stačilo k celkovému vítězství vyhrát ve třech disciplínách: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 err="1"/>
              <a:t>Tísamenovi</a:t>
            </a:r>
            <a:r>
              <a:rPr lang="cs-CZ" i="1" dirty="0"/>
              <a:t>, původem </a:t>
            </a:r>
            <a:r>
              <a:rPr lang="cs-CZ" i="1" dirty="0" err="1"/>
              <a:t>Éliďanu</a:t>
            </a:r>
            <a:r>
              <a:rPr lang="cs-CZ" i="1" dirty="0"/>
              <a:t> z rodu </a:t>
            </a:r>
            <a:r>
              <a:rPr lang="cs-CZ" i="1" dirty="0" err="1"/>
              <a:t>Iamovců</a:t>
            </a:r>
            <a:r>
              <a:rPr lang="cs-CZ" i="1" dirty="0"/>
              <a:t>, bylo věštěno, že </a:t>
            </a:r>
            <a:r>
              <a:rPr lang="cs-CZ" b="1" i="1" dirty="0"/>
              <a:t>se zaskvěje vítězstvím v pěti zápasech</a:t>
            </a:r>
            <a:r>
              <a:rPr lang="cs-CZ" i="1" dirty="0"/>
              <a:t>. I podstoupil tedy </a:t>
            </a:r>
            <a:r>
              <a:rPr lang="cs-CZ" b="1" i="1" dirty="0"/>
              <a:t>v Olympii pětiboj, byl však poražen, ačkoli byl ve dvou utkáních první na místě</a:t>
            </a:r>
            <a:r>
              <a:rPr lang="cs-CZ" i="1" dirty="0"/>
              <a:t>. Zvítězil totiž v běhu a ve skoku nad </a:t>
            </a:r>
            <a:r>
              <a:rPr lang="cs-CZ" i="1" dirty="0" err="1"/>
              <a:t>Hierónymem</a:t>
            </a:r>
            <a:r>
              <a:rPr lang="cs-CZ" i="1" dirty="0"/>
              <a:t> z </a:t>
            </a:r>
            <a:r>
              <a:rPr lang="cs-CZ" i="1" dirty="0" err="1"/>
              <a:t>Andru</a:t>
            </a:r>
            <a:r>
              <a:rPr lang="cs-CZ" i="1" dirty="0"/>
              <a:t>. Tento muž ho zdolal v zápase a tu </a:t>
            </a:r>
            <a:r>
              <a:rPr lang="cs-CZ" i="1" dirty="0" err="1"/>
              <a:t>Tísamenos</a:t>
            </a:r>
            <a:r>
              <a:rPr lang="cs-CZ" i="1" dirty="0"/>
              <a:t> pochopil, že ho věštba i vítězství ošálily a že mu bůh dopřává zvítězit v pěti zápasech válečných</a:t>
            </a:r>
            <a:r>
              <a:rPr lang="cs-CZ" dirty="0"/>
              <a:t>.“ (</a:t>
            </a:r>
            <a:r>
              <a:rPr lang="cs-CZ" dirty="0" err="1"/>
              <a:t>Pausaniás</a:t>
            </a:r>
            <a:r>
              <a:rPr lang="cs-CZ" dirty="0"/>
              <a:t>, 3,11,6)</a:t>
            </a:r>
          </a:p>
          <a:p>
            <a:r>
              <a:rPr lang="cs-CZ" dirty="0"/>
              <a:t>Rovněž bylo zjevně možné vyhrát v pětiboji v případě vítězství v jedné disciplíně a zisku druhého místa v ostatních disciplínách (pokud v nich zvítězil vždy jiný atlet), jak nám naznačuje již zmíněný </a:t>
            </a:r>
            <a:r>
              <a:rPr lang="cs-CZ" dirty="0" err="1"/>
              <a:t>Apollodórův</a:t>
            </a:r>
            <a:r>
              <a:rPr lang="cs-CZ" dirty="0"/>
              <a:t> příběh o </a:t>
            </a:r>
            <a:r>
              <a:rPr lang="cs-CZ" dirty="0" err="1"/>
              <a:t>Iásonově</a:t>
            </a:r>
            <a:r>
              <a:rPr lang="cs-CZ" dirty="0"/>
              <a:t> turnaji</a:t>
            </a:r>
          </a:p>
        </p:txBody>
      </p:sp>
    </p:spTree>
    <p:extLst>
      <p:ext uri="{BB962C8B-B14F-4D97-AF65-F5344CB8AC3E}">
        <p14:creationId xmlns:p14="http://schemas.microsoft.com/office/powerpoint/2010/main" val="3791959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FA6B6D-AA5E-C314-97A5-DB5DF969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Nejúspěšnější olympijští pětibojaři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22F5AA-45BF-2E68-968A-5C2B1E2FF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Co do počtu olympijských prvenství byl nejlepším pětibojařem </a:t>
            </a:r>
            <a:r>
              <a:rPr lang="cs-CZ" dirty="0" err="1"/>
              <a:t>Gorgos</a:t>
            </a:r>
            <a:r>
              <a:rPr lang="cs-CZ" dirty="0"/>
              <a:t> z </a:t>
            </a:r>
            <a:r>
              <a:rPr lang="cs-CZ" dirty="0" err="1"/>
              <a:t>Élidy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i="1" dirty="0"/>
              <a:t>„…a vedle </a:t>
            </a:r>
            <a:r>
              <a:rPr lang="cs-CZ" i="1" dirty="0" err="1"/>
              <a:t>Eutelida</a:t>
            </a:r>
            <a:r>
              <a:rPr lang="cs-CZ" i="1" dirty="0"/>
              <a:t> je umístěn </a:t>
            </a:r>
            <a:r>
              <a:rPr lang="cs-CZ" i="1" dirty="0" err="1"/>
              <a:t>Éliďan</a:t>
            </a:r>
            <a:r>
              <a:rPr lang="cs-CZ" i="1" dirty="0"/>
              <a:t> </a:t>
            </a:r>
            <a:r>
              <a:rPr lang="cs-CZ" i="1" dirty="0" err="1"/>
              <a:t>Gorgos</a:t>
            </a:r>
            <a:r>
              <a:rPr lang="cs-CZ" i="1" dirty="0"/>
              <a:t>. Tomuto </a:t>
            </a:r>
            <a:r>
              <a:rPr lang="cs-CZ" b="1" i="1" dirty="0" err="1"/>
              <a:t>Gorgovi</a:t>
            </a:r>
            <a:r>
              <a:rPr lang="cs-CZ" b="1" i="1" dirty="0"/>
              <a:t> bylo dopřáno jako jedinému člověku až do mé doby získat v Olympii čtyři vítězství v pětiboji</a:t>
            </a:r>
            <a:r>
              <a:rPr lang="cs-CZ" i="1" dirty="0"/>
              <a:t> a ještě po jednom vítězství v </a:t>
            </a:r>
            <a:r>
              <a:rPr lang="cs-CZ" i="1" dirty="0" err="1"/>
              <a:t>diaulu</a:t>
            </a:r>
            <a:r>
              <a:rPr lang="cs-CZ" i="1" dirty="0"/>
              <a:t> a v běhu ve zbroji.“ </a:t>
            </a:r>
            <a:r>
              <a:rPr lang="cs-CZ" dirty="0"/>
              <a:t>(</a:t>
            </a:r>
            <a:r>
              <a:rPr lang="cs-CZ" dirty="0" err="1"/>
              <a:t>Pausaniás</a:t>
            </a:r>
            <a:r>
              <a:rPr lang="cs-CZ" dirty="0"/>
              <a:t> 6,15,9)</a:t>
            </a:r>
            <a:endParaRPr lang="cs-CZ" i="1" dirty="0"/>
          </a:p>
          <a:p>
            <a:r>
              <a:rPr lang="cs-CZ" dirty="0"/>
              <a:t>Třech vítězství na OH dosáhl spartský pětibojař </a:t>
            </a:r>
            <a:r>
              <a:rPr lang="cs-CZ" dirty="0" err="1"/>
              <a:t>Filombrotos</a:t>
            </a:r>
            <a:r>
              <a:rPr lang="cs-CZ" dirty="0"/>
              <a:t> (676, 672 a 668 př. n. l.)</a:t>
            </a:r>
          </a:p>
          <a:p>
            <a:r>
              <a:rPr lang="cs-CZ" dirty="0"/>
              <a:t>Dvou prvenství ze známých pětibojařů dosáhli </a:t>
            </a:r>
            <a:r>
              <a:rPr lang="cs-CZ" dirty="0" err="1"/>
              <a:t>Theopompos</a:t>
            </a:r>
            <a:r>
              <a:rPr lang="cs-CZ" dirty="0"/>
              <a:t> z </a:t>
            </a:r>
            <a:r>
              <a:rPr lang="cs-CZ" dirty="0" err="1"/>
              <a:t>Héraie</a:t>
            </a:r>
            <a:r>
              <a:rPr lang="cs-CZ" dirty="0"/>
              <a:t> (484 a 480 př. n. l.), </a:t>
            </a:r>
            <a:r>
              <a:rPr lang="cs-CZ" dirty="0" err="1"/>
              <a:t>Ailios</a:t>
            </a:r>
            <a:r>
              <a:rPr lang="cs-CZ" dirty="0"/>
              <a:t> </a:t>
            </a:r>
            <a:r>
              <a:rPr lang="cs-CZ" dirty="0" err="1"/>
              <a:t>Granianos</a:t>
            </a:r>
            <a:r>
              <a:rPr lang="cs-CZ" dirty="0"/>
              <a:t> ze </a:t>
            </a:r>
            <a:r>
              <a:rPr lang="cs-CZ" dirty="0" err="1"/>
              <a:t>Sikyónu</a:t>
            </a:r>
            <a:r>
              <a:rPr lang="cs-CZ" dirty="0"/>
              <a:t> (137 a 141, na prvních hrách vyhrál i v </a:t>
            </a:r>
            <a:r>
              <a:rPr lang="cs-CZ" dirty="0" err="1"/>
              <a:t>diaulu</a:t>
            </a:r>
            <a:r>
              <a:rPr lang="cs-CZ" dirty="0"/>
              <a:t> a </a:t>
            </a:r>
            <a:r>
              <a:rPr lang="cs-CZ" dirty="0" err="1"/>
              <a:t>hoplitodromu</a:t>
            </a:r>
            <a:r>
              <a:rPr lang="cs-CZ" dirty="0"/>
              <a:t>), </a:t>
            </a:r>
            <a:r>
              <a:rPr lang="cs-CZ" dirty="0" err="1"/>
              <a:t>Démétrios</a:t>
            </a:r>
            <a:r>
              <a:rPr lang="cs-CZ" dirty="0"/>
              <a:t> ze </a:t>
            </a:r>
            <a:r>
              <a:rPr lang="cs-CZ" dirty="0" err="1"/>
              <a:t>Salamíny</a:t>
            </a:r>
            <a:r>
              <a:rPr lang="cs-CZ" dirty="0"/>
              <a:t> (229 a 233, na obou hrách a ještě na hrách roku 237 vyhrál i ve </a:t>
            </a:r>
            <a:r>
              <a:rPr lang="cs-CZ" dirty="0" err="1"/>
              <a:t>stadiodromu</a:t>
            </a:r>
            <a:r>
              <a:rPr lang="cs-CZ" dirty="0"/>
              <a:t>) a </a:t>
            </a:r>
            <a:r>
              <a:rPr lang="cs-CZ" dirty="0" err="1"/>
              <a:t>Aischinés</a:t>
            </a:r>
            <a:r>
              <a:rPr lang="cs-CZ" dirty="0"/>
              <a:t> z </a:t>
            </a:r>
            <a:r>
              <a:rPr lang="cs-CZ" dirty="0" err="1"/>
              <a:t>Élidy</a:t>
            </a:r>
            <a:r>
              <a:rPr lang="cs-CZ" dirty="0"/>
              <a:t> (datum neznámé)</a:t>
            </a:r>
          </a:p>
        </p:txBody>
      </p:sp>
    </p:spTree>
    <p:extLst>
      <p:ext uri="{BB962C8B-B14F-4D97-AF65-F5344CB8AC3E}">
        <p14:creationId xmlns:p14="http://schemas.microsoft.com/office/powerpoint/2010/main" val="409854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D4B78-A445-C58B-6783-F34F13BB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Ikkos</a:t>
            </a:r>
            <a:r>
              <a:rPr lang="cs-CZ" dirty="0"/>
              <a:t> z Tarentu – Atlet, trenér, vědec, filozof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15DC51-2EA7-7EDD-F106-8118179A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25510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Ikkos</a:t>
            </a:r>
            <a:r>
              <a:rPr lang="cs-CZ" dirty="0"/>
              <a:t> zvítězil sice jenom jednou v olympijském pětiboji (444 př. n. l.), proslavil se však především později jako jeden z prvních, kteří postavili trénink na vědecké bázi:</a:t>
            </a:r>
          </a:p>
          <a:p>
            <a:pPr marL="0" indent="0">
              <a:buNone/>
            </a:pPr>
            <a:r>
              <a:rPr lang="cs-CZ" i="1" dirty="0"/>
              <a:t>„</a:t>
            </a:r>
            <a:r>
              <a:rPr lang="cs-CZ" i="1" dirty="0" err="1"/>
              <a:t>Tarenťan</a:t>
            </a:r>
            <a:r>
              <a:rPr lang="cs-CZ" i="1" dirty="0"/>
              <a:t> </a:t>
            </a:r>
            <a:r>
              <a:rPr lang="cs-CZ" i="1" dirty="0" err="1"/>
              <a:t>Ikkos</a:t>
            </a:r>
            <a:r>
              <a:rPr lang="cs-CZ" i="1" dirty="0"/>
              <a:t>, syn </a:t>
            </a:r>
            <a:r>
              <a:rPr lang="cs-CZ" i="1" dirty="0" err="1"/>
              <a:t>Níkolaidův</a:t>
            </a:r>
            <a:r>
              <a:rPr lang="cs-CZ" i="1" dirty="0"/>
              <a:t>, získal olympijský vínek za pětiboj a </a:t>
            </a:r>
            <a:r>
              <a:rPr lang="cs-CZ" b="1" i="1" dirty="0"/>
              <a:t>později prý se stal nejlepším cvičitelem své doby</a:t>
            </a:r>
            <a:r>
              <a:rPr lang="cs-CZ" i="1" dirty="0"/>
              <a:t>.“ </a:t>
            </a:r>
            <a:r>
              <a:rPr lang="cs-CZ" dirty="0"/>
              <a:t>(</a:t>
            </a:r>
            <a:r>
              <a:rPr lang="cs-CZ" dirty="0" err="1"/>
              <a:t>Pausaniás</a:t>
            </a:r>
            <a:r>
              <a:rPr lang="cs-CZ" dirty="0"/>
              <a:t> 6,10,5)</a:t>
            </a:r>
          </a:p>
          <a:p>
            <a:pPr marL="0" indent="0">
              <a:buNone/>
            </a:pPr>
            <a:r>
              <a:rPr lang="cs-CZ" i="1" dirty="0"/>
              <a:t>„Sofistické umění je podle mého mínění staré, ale ti, kdo se jím ve starém věku zabývali, je ze strachu před nenávistí s ním spojenou zastírali a zakrývali jinými uměními.(…) </a:t>
            </a:r>
            <a:r>
              <a:rPr lang="cs-CZ" b="1" i="1" dirty="0"/>
              <a:t>Někteří, jak jsem slyšel, i tělesným cvičením, jako </a:t>
            </a:r>
            <a:r>
              <a:rPr lang="cs-CZ" b="1" i="1" dirty="0" err="1"/>
              <a:t>Ikkos</a:t>
            </a:r>
            <a:r>
              <a:rPr lang="cs-CZ" b="1" i="1" dirty="0"/>
              <a:t> z Tarentu</a:t>
            </a:r>
            <a:r>
              <a:rPr lang="cs-CZ" i="1" dirty="0"/>
              <a:t>…“ </a:t>
            </a:r>
            <a:r>
              <a:rPr lang="cs-CZ" dirty="0"/>
              <a:t>(Platón, </a:t>
            </a:r>
            <a:r>
              <a:rPr lang="cs-CZ" dirty="0" err="1"/>
              <a:t>Prótagoras</a:t>
            </a:r>
            <a:r>
              <a:rPr lang="cs-CZ" dirty="0"/>
              <a:t> 316d)</a:t>
            </a:r>
          </a:p>
          <a:p>
            <a:pPr marL="0" indent="0">
              <a:buNone/>
            </a:pPr>
            <a:r>
              <a:rPr lang="cs-CZ" i="1" dirty="0"/>
              <a:t>„Což z doslechu nevíme o </a:t>
            </a:r>
            <a:r>
              <a:rPr lang="cs-CZ" b="1" i="1" dirty="0" err="1"/>
              <a:t>Ikkovi</a:t>
            </a:r>
            <a:r>
              <a:rPr lang="cs-CZ" b="1" i="1" dirty="0"/>
              <a:t> z Tarentu, co podnikal kvůli závodu v Olympii i kvůli dalším závodům</a:t>
            </a:r>
            <a:r>
              <a:rPr lang="cs-CZ" i="1" dirty="0"/>
              <a:t>? Z touhy po vítězství v nich si </a:t>
            </a:r>
            <a:r>
              <a:rPr lang="cs-CZ" b="1" i="1" dirty="0"/>
              <a:t>osvojil potřebnou schopnost </a:t>
            </a:r>
            <a:r>
              <a:rPr lang="cs-CZ" i="1" dirty="0"/>
              <a:t>a s ní spojené vědomí, mužnost v duši, jak se říká. Po celou dobu svého vrcholného cvičení se ani </a:t>
            </a:r>
            <a:r>
              <a:rPr lang="cs-CZ" b="1" i="1" dirty="0"/>
              <a:t>nedotknul žádné ženy, ba ani kluka</a:t>
            </a:r>
            <a:r>
              <a:rPr lang="cs-CZ" i="1" dirty="0"/>
              <a:t>.“ </a:t>
            </a:r>
            <a:r>
              <a:rPr lang="cs-CZ" dirty="0"/>
              <a:t>(Platón, Zákony VIII 839e–840a)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„Všimněme si, že zápasník </a:t>
            </a:r>
            <a:r>
              <a:rPr lang="cs-CZ" i="1" dirty="0" err="1"/>
              <a:t>Ikkos</a:t>
            </a:r>
            <a:r>
              <a:rPr lang="cs-CZ" i="1" dirty="0"/>
              <a:t> z Tarentu začal jako první žít skromně během období tréninku. </a:t>
            </a:r>
            <a:r>
              <a:rPr lang="cs-CZ" b="1" i="1" dirty="0"/>
              <a:t>Přežíval na přísné dietě a zcela vynechal </a:t>
            </a:r>
            <a:r>
              <a:rPr lang="cs-CZ" b="1" i="1" dirty="0" err="1"/>
              <a:t>Afrodítiny</a:t>
            </a:r>
            <a:r>
              <a:rPr lang="cs-CZ" b="1" i="1" dirty="0"/>
              <a:t> požitky</a:t>
            </a:r>
            <a:r>
              <a:rPr lang="cs-CZ" i="1" dirty="0"/>
              <a:t>.“ </a:t>
            </a:r>
            <a:r>
              <a:rPr lang="cs-CZ" dirty="0"/>
              <a:t>(</a:t>
            </a:r>
            <a:r>
              <a:rPr lang="cs-CZ" dirty="0" err="1"/>
              <a:t>Klaudios</a:t>
            </a:r>
            <a:r>
              <a:rPr lang="cs-CZ" dirty="0"/>
              <a:t> </a:t>
            </a:r>
            <a:r>
              <a:rPr lang="cs-CZ" dirty="0" err="1"/>
              <a:t>Ailiános</a:t>
            </a:r>
            <a:r>
              <a:rPr lang="cs-CZ" dirty="0"/>
              <a:t>, </a:t>
            </a:r>
            <a:r>
              <a:rPr lang="cs-CZ" dirty="0" err="1"/>
              <a:t>Poikilé</a:t>
            </a:r>
            <a:r>
              <a:rPr lang="cs-CZ" dirty="0"/>
              <a:t> </a:t>
            </a:r>
            <a:r>
              <a:rPr lang="cs-CZ" dirty="0" err="1"/>
              <a:t>historia</a:t>
            </a:r>
            <a:r>
              <a:rPr lang="cs-CZ" dirty="0"/>
              <a:t> 11,3)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480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C7B9E-25B8-A61B-EA0C-8E95F8CC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Fayllos</a:t>
            </a:r>
            <a:r>
              <a:rPr lang="cs-CZ" dirty="0"/>
              <a:t> z </a:t>
            </a:r>
            <a:r>
              <a:rPr lang="cs-CZ" dirty="0" err="1"/>
              <a:t>Krotónu</a:t>
            </a:r>
            <a:r>
              <a:rPr lang="cs-CZ" dirty="0"/>
              <a:t> – pětibojař a válečník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D86E6-FF95-B544-0A1D-52883D57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94000"/>
          </a:xfrm>
        </p:spPr>
        <p:txBody>
          <a:bodyPr>
            <a:noAutofit/>
          </a:bodyPr>
          <a:lstStyle/>
          <a:p>
            <a:r>
              <a:rPr lang="cs-CZ" sz="1400" dirty="0" err="1"/>
              <a:t>Fayllos</a:t>
            </a:r>
            <a:r>
              <a:rPr lang="cs-CZ" sz="1400" dirty="0"/>
              <a:t> nevybojoval žádné olympijské vítězství, ale dvakrát se mu podařilo uspět na </a:t>
            </a:r>
            <a:r>
              <a:rPr lang="cs-CZ" sz="1400" dirty="0" err="1"/>
              <a:t>pýthijských</a:t>
            </a:r>
            <a:r>
              <a:rPr lang="cs-CZ" sz="1400" dirty="0"/>
              <a:t> hrách v pětiboji a jednou ve </a:t>
            </a:r>
            <a:r>
              <a:rPr lang="cs-CZ" sz="1400" dirty="0" err="1"/>
              <a:t>stadiodromu</a:t>
            </a:r>
            <a:r>
              <a:rPr lang="cs-CZ" sz="1400" dirty="0"/>
              <a:t> (zřejmě někdy na začátku 5. století př. n. l.), zachoval se nám jeho výkon v hodu diskem a skoku do dálky</a:t>
            </a:r>
          </a:p>
          <a:p>
            <a:r>
              <a:rPr lang="cs-CZ" sz="1400" dirty="0"/>
              <a:t>Proslul však především jako válečník:</a:t>
            </a:r>
          </a:p>
          <a:p>
            <a:pPr marL="0" indent="0">
              <a:buNone/>
            </a:pPr>
            <a:r>
              <a:rPr lang="cs-CZ" sz="1400" i="1" dirty="0"/>
              <a:t>„Z těch, kdo </a:t>
            </a:r>
            <a:r>
              <a:rPr lang="cs-CZ" sz="1400" i="1" dirty="0" err="1"/>
              <a:t>sídleli</a:t>
            </a:r>
            <a:r>
              <a:rPr lang="cs-CZ" sz="1400" i="1" dirty="0"/>
              <a:t> ještě dále, přišli Řecku na pomoc v nebezpečí pouze </a:t>
            </a:r>
            <a:r>
              <a:rPr lang="cs-CZ" sz="1400" i="1" dirty="0" err="1"/>
              <a:t>Krotónští</a:t>
            </a:r>
            <a:r>
              <a:rPr lang="cs-CZ" sz="1400" i="1" dirty="0"/>
              <a:t> s jednou lodí, které velel </a:t>
            </a:r>
            <a:r>
              <a:rPr lang="cs-CZ" sz="1400" b="1" i="1" dirty="0" err="1"/>
              <a:t>Fayllos</a:t>
            </a:r>
            <a:r>
              <a:rPr lang="cs-CZ" sz="1400" b="1" i="1" dirty="0"/>
              <a:t>, trojnásobný vítěz v hrách </a:t>
            </a:r>
            <a:r>
              <a:rPr lang="cs-CZ" sz="1400" b="1" i="1" dirty="0" err="1"/>
              <a:t>pýthijských</a:t>
            </a:r>
            <a:r>
              <a:rPr lang="cs-CZ" sz="1400" b="1" i="1" dirty="0"/>
              <a:t>.</a:t>
            </a:r>
            <a:r>
              <a:rPr lang="cs-CZ" sz="1400" i="1" dirty="0"/>
              <a:t> </a:t>
            </a:r>
            <a:r>
              <a:rPr lang="cs-CZ" sz="1400" i="1" dirty="0" err="1"/>
              <a:t>Krotónští</a:t>
            </a:r>
            <a:r>
              <a:rPr lang="cs-CZ" sz="1400" i="1" dirty="0"/>
              <a:t> jsou původem z </a:t>
            </a:r>
            <a:r>
              <a:rPr lang="cs-CZ" sz="1400" i="1" dirty="0" err="1"/>
              <a:t>Achaje</a:t>
            </a:r>
            <a:r>
              <a:rPr lang="cs-CZ" sz="1400" i="1" dirty="0"/>
              <a:t>.“ </a:t>
            </a:r>
            <a:r>
              <a:rPr lang="cs-CZ" sz="1400" dirty="0"/>
              <a:t>(Hérodotos 8,47)</a:t>
            </a:r>
          </a:p>
          <a:p>
            <a:pPr marL="0" indent="0">
              <a:buNone/>
            </a:pPr>
            <a:r>
              <a:rPr lang="cs-CZ" sz="1400" i="1" dirty="0"/>
              <a:t>„</a:t>
            </a:r>
            <a:r>
              <a:rPr lang="cs-CZ" sz="1400" i="1" dirty="0" err="1"/>
              <a:t>Krotónský</a:t>
            </a:r>
            <a:r>
              <a:rPr lang="cs-CZ" sz="1400" i="1" dirty="0"/>
              <a:t> </a:t>
            </a:r>
            <a:r>
              <a:rPr lang="cs-CZ" sz="1400" i="1" dirty="0" err="1"/>
              <a:t>Fayllos</a:t>
            </a:r>
            <a:r>
              <a:rPr lang="cs-CZ" sz="1400" i="1" dirty="0"/>
              <a:t> nezvítězil v Olympii, </a:t>
            </a:r>
            <a:r>
              <a:rPr lang="cs-CZ" sz="1400" b="1" i="1" dirty="0"/>
              <a:t>v </a:t>
            </a:r>
            <a:r>
              <a:rPr lang="cs-CZ" sz="1400" b="1" i="1" dirty="0" err="1"/>
              <a:t>pýthijských</a:t>
            </a:r>
            <a:r>
              <a:rPr lang="cs-CZ" sz="1400" b="1" i="1" dirty="0"/>
              <a:t> hrách se však vyznamenal dvakrát v pětiboji </a:t>
            </a:r>
            <a:r>
              <a:rPr lang="cs-CZ" sz="1400" i="1" dirty="0"/>
              <a:t>a potřetí v běhu. Do boje proti Médům </a:t>
            </a:r>
            <a:r>
              <a:rPr lang="cs-CZ" sz="1400" b="1" i="1" dirty="0"/>
              <a:t>vystrojil vlastním nákladem koráb</a:t>
            </a:r>
            <a:r>
              <a:rPr lang="cs-CZ" sz="1400" i="1" dirty="0"/>
              <a:t>, do něhož usadil ty </a:t>
            </a:r>
            <a:r>
              <a:rPr lang="cs-CZ" sz="1400" i="1" dirty="0" err="1"/>
              <a:t>Krotónské</a:t>
            </a:r>
            <a:r>
              <a:rPr lang="cs-CZ" sz="1400" i="1" dirty="0"/>
              <a:t>, kteří se právě zdržovali v Helladě. Ten má v Delfách sochu.“ </a:t>
            </a:r>
            <a:r>
              <a:rPr lang="cs-CZ" sz="1400" dirty="0"/>
              <a:t>(</a:t>
            </a:r>
            <a:r>
              <a:rPr lang="cs-CZ" sz="1400" dirty="0" err="1"/>
              <a:t>Pausaniás</a:t>
            </a:r>
            <a:r>
              <a:rPr lang="cs-CZ" sz="1400" dirty="0"/>
              <a:t> 10,9,2)</a:t>
            </a:r>
          </a:p>
          <a:p>
            <a:pPr marL="0" indent="0">
              <a:buNone/>
            </a:pPr>
            <a:r>
              <a:rPr lang="cs-CZ" sz="1400" i="1" dirty="0"/>
              <a:t>„Poslal i </a:t>
            </a:r>
            <a:r>
              <a:rPr lang="cs-CZ" sz="1400" i="1" dirty="0" err="1"/>
              <a:t>Krotónským</a:t>
            </a:r>
            <a:r>
              <a:rPr lang="cs-CZ" sz="1400" i="1" dirty="0"/>
              <a:t> do Itálie část kořisti, </a:t>
            </a:r>
            <a:r>
              <a:rPr lang="cs-CZ" sz="1400" b="1" i="1" dirty="0"/>
              <a:t>poctívaje tak horlivost a udatnost atleta </a:t>
            </a:r>
            <a:r>
              <a:rPr lang="cs-CZ" sz="1400" b="1" i="1" dirty="0" err="1"/>
              <a:t>Faylla</a:t>
            </a:r>
            <a:r>
              <a:rPr lang="cs-CZ" sz="1400" i="1" dirty="0"/>
              <a:t>, jenž za řecko-perských válek, kdy ostatní </a:t>
            </a:r>
            <a:r>
              <a:rPr lang="cs-CZ" sz="1400" i="1" dirty="0" err="1"/>
              <a:t>Italióti</a:t>
            </a:r>
            <a:r>
              <a:rPr lang="cs-CZ" sz="1400" i="1" dirty="0"/>
              <a:t> uznali Řecko za ztracené, </a:t>
            </a:r>
            <a:r>
              <a:rPr lang="cs-CZ" sz="1400" b="1" i="1" dirty="0"/>
              <a:t>s lodí na vlastní náklad vystrojenou připlul k </a:t>
            </a:r>
            <a:r>
              <a:rPr lang="cs-CZ" sz="1400" b="1" i="1" dirty="0" err="1"/>
              <a:t>Salamíně</a:t>
            </a:r>
            <a:r>
              <a:rPr lang="cs-CZ" sz="1400" b="1" i="1" dirty="0"/>
              <a:t>, aby se účastnil boje</a:t>
            </a:r>
            <a:r>
              <a:rPr lang="cs-CZ" sz="1400" i="1" dirty="0"/>
              <a:t>. Tak velice byl pozorný ke každé zdatnosti a strážcem a přítelem krásných činů.“ </a:t>
            </a:r>
            <a:r>
              <a:rPr lang="cs-CZ" sz="1400" dirty="0"/>
              <a:t>(</a:t>
            </a:r>
            <a:r>
              <a:rPr lang="cs-CZ" sz="1400" dirty="0" err="1"/>
              <a:t>Plútarchos</a:t>
            </a:r>
            <a:r>
              <a:rPr lang="cs-CZ" sz="1400" dirty="0"/>
              <a:t>, Alexandrův životopis 34)</a:t>
            </a:r>
          </a:p>
          <a:p>
            <a:pPr marL="0" indent="0">
              <a:buNone/>
            </a:pPr>
            <a:r>
              <a:rPr lang="cs-CZ" sz="1400" i="1" dirty="0"/>
              <a:t>„</a:t>
            </a:r>
            <a:r>
              <a:rPr lang="cs-CZ" sz="1400" i="1" dirty="0" err="1"/>
              <a:t>Fayllos</a:t>
            </a:r>
            <a:r>
              <a:rPr lang="cs-CZ" sz="1400" i="1" dirty="0"/>
              <a:t> byl všemi obdivován. Vyhrál totiž třikrát na hrách v Delfách a zajal lodě, které Asie vyslala.“ </a:t>
            </a:r>
            <a:r>
              <a:rPr lang="cs-CZ" sz="1400" dirty="0"/>
              <a:t>(nápis na zachovaném podstavci </a:t>
            </a:r>
            <a:r>
              <a:rPr lang="cs-CZ" sz="1400" dirty="0" err="1"/>
              <a:t>Fayllovy</a:t>
            </a:r>
            <a:r>
              <a:rPr lang="cs-CZ" sz="1400" dirty="0"/>
              <a:t> sochy na athénské Akropoli)</a:t>
            </a:r>
          </a:p>
        </p:txBody>
      </p:sp>
    </p:spTree>
    <p:extLst>
      <p:ext uri="{BB962C8B-B14F-4D97-AF65-F5344CB8AC3E}">
        <p14:creationId xmlns:p14="http://schemas.microsoft.com/office/powerpoint/2010/main" val="1967006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490E6-C236-A76C-905C-1A09A19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pětibojařů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A5F48-876C-4C27-C9DE-D7134226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i="1" dirty="0"/>
              <a:t>„Jestli kdo </a:t>
            </a:r>
            <a:r>
              <a:rPr lang="cs-CZ" b="1" i="1" dirty="0"/>
              <a:t>hbitostí nohou</a:t>
            </a:r>
            <a:r>
              <a:rPr lang="cs-CZ" i="1" dirty="0"/>
              <a:t> z her výhru dokázal získat anebo </a:t>
            </a:r>
            <a:r>
              <a:rPr lang="cs-CZ" b="1" i="1" dirty="0"/>
              <a:t>pětiboj</a:t>
            </a:r>
            <a:r>
              <a:rPr lang="cs-CZ" i="1" dirty="0"/>
              <a:t> tam, kde Diův háj svatý se u </a:t>
            </a:r>
            <a:r>
              <a:rPr lang="cs-CZ" i="1" dirty="0" err="1"/>
              <a:t>Písy</a:t>
            </a:r>
            <a:r>
              <a:rPr lang="cs-CZ" i="1" dirty="0"/>
              <a:t> v Olympii rozrůstá (…) možná, že </a:t>
            </a:r>
            <a:r>
              <a:rPr lang="cs-CZ" b="1" i="1" dirty="0"/>
              <a:t>občanů oči v něm slavného </a:t>
            </a:r>
            <a:r>
              <a:rPr lang="cs-CZ" b="1" i="1" dirty="0" err="1"/>
              <a:t>héroje</a:t>
            </a:r>
            <a:r>
              <a:rPr lang="cs-CZ" b="1" i="1" dirty="0"/>
              <a:t> </a:t>
            </a:r>
            <a:r>
              <a:rPr lang="cs-CZ" i="1" dirty="0"/>
              <a:t>vidí, možná, že při svátcích i </a:t>
            </a:r>
            <a:r>
              <a:rPr lang="cs-CZ" b="1" i="1" dirty="0"/>
              <a:t>čestné místo mu přidělí</a:t>
            </a:r>
            <a:r>
              <a:rPr lang="cs-CZ" i="1" dirty="0"/>
              <a:t> též, snad ho pak </a:t>
            </a:r>
            <a:r>
              <a:rPr lang="cs-CZ" b="1" i="1" dirty="0"/>
              <a:t>na vlastní účet obec dá stravovat</a:t>
            </a:r>
            <a:r>
              <a:rPr lang="cs-CZ" i="1" dirty="0"/>
              <a:t>. (…) </a:t>
            </a:r>
            <a:r>
              <a:rPr lang="cs-CZ" b="1" i="1" dirty="0"/>
              <a:t>Míň však než mně mu to patří</a:t>
            </a:r>
            <a:r>
              <a:rPr lang="cs-CZ" i="1" dirty="0"/>
              <a:t>. (…) Neboť i když má snad obec chlapíka s mistrnou pěstí, jenž </a:t>
            </a:r>
            <a:r>
              <a:rPr lang="cs-CZ" b="1" i="1" dirty="0"/>
              <a:t>zvládne pětiboj </a:t>
            </a:r>
            <a:r>
              <a:rPr lang="cs-CZ" i="1" dirty="0"/>
              <a:t>anebo </a:t>
            </a:r>
            <a:r>
              <a:rPr lang="cs-CZ" b="1" i="1" dirty="0"/>
              <a:t>umí se v zápase rvát</a:t>
            </a:r>
            <a:r>
              <a:rPr lang="cs-CZ" i="1" dirty="0"/>
              <a:t>, či </a:t>
            </a:r>
            <a:r>
              <a:rPr lang="cs-CZ" b="1" i="1" dirty="0"/>
              <a:t>rychlé nohy má </a:t>
            </a:r>
            <a:r>
              <a:rPr lang="cs-CZ" i="1" dirty="0"/>
              <a:t>– čímž nejvíc slávy se získává ze všeho, oč na hrách může zápolit urostlý muž – tím </a:t>
            </a:r>
            <a:r>
              <a:rPr lang="cs-CZ" b="1" i="1" dirty="0"/>
              <a:t>obci nepřidá nic, ani jí nezlepší řády</a:t>
            </a:r>
            <a:r>
              <a:rPr lang="cs-CZ" i="1" dirty="0"/>
              <a:t>.“ </a:t>
            </a:r>
            <a:r>
              <a:rPr lang="cs-CZ" dirty="0"/>
              <a:t>(</a:t>
            </a:r>
            <a:r>
              <a:rPr lang="cs-CZ" dirty="0" err="1"/>
              <a:t>Xenofanés</a:t>
            </a:r>
            <a:r>
              <a:rPr lang="cs-CZ" dirty="0"/>
              <a:t> z </a:t>
            </a:r>
            <a:r>
              <a:rPr lang="cs-CZ" dirty="0" err="1"/>
              <a:t>Kolofónu</a:t>
            </a:r>
            <a:r>
              <a:rPr lang="cs-CZ" dirty="0"/>
              <a:t>, Fragment 2)</a:t>
            </a:r>
          </a:p>
          <a:p>
            <a:pPr marL="0" indent="0">
              <a:buNone/>
            </a:pPr>
            <a:r>
              <a:rPr lang="cs-CZ" i="1" dirty="0"/>
              <a:t>„Ze všech nesčetných </a:t>
            </a:r>
            <a:r>
              <a:rPr lang="cs-CZ" b="1" i="1" dirty="0"/>
              <a:t>zel</a:t>
            </a:r>
            <a:r>
              <a:rPr lang="cs-CZ" i="1" dirty="0"/>
              <a:t>, které zamořují Řecko, </a:t>
            </a:r>
            <a:r>
              <a:rPr lang="cs-CZ" b="1" i="1" dirty="0"/>
              <a:t>není horšího nad atlety</a:t>
            </a:r>
            <a:r>
              <a:rPr lang="cs-CZ" i="1" dirty="0"/>
              <a:t>. Především neučí se správně žít, a jak by také mohli? Jestliže je někdo otrokem své huby jen a slouží břichu, může rozmnožit svůj majetek, jenž zdědil po svém otci? (…) Neboť jaký muž ubránil svou otčinu tím, že získal </a:t>
            </a:r>
            <a:r>
              <a:rPr lang="cs-CZ" b="1" i="1" dirty="0"/>
              <a:t>věnec za skvělé zápasení, rychlý běh, vrh diskem nebo krásnou ránu do čelisti</a:t>
            </a:r>
            <a:r>
              <a:rPr lang="cs-CZ" i="1" dirty="0"/>
              <a:t>? Budou snad muži bojovat s nepřítelem </a:t>
            </a:r>
            <a:r>
              <a:rPr lang="cs-CZ" b="1" i="1" dirty="0"/>
              <a:t>s diskem v ruce</a:t>
            </a:r>
            <a:r>
              <a:rPr lang="cs-CZ" i="1" dirty="0"/>
              <a:t>, či snad vyženou nepřítele z otčiny ranami pěstí do štítů? Nikdo, kdo stojí před železnými zbraněmi, není tak hloupý.“ </a:t>
            </a:r>
            <a:r>
              <a:rPr lang="cs-CZ" dirty="0"/>
              <a:t>(</a:t>
            </a:r>
            <a:r>
              <a:rPr lang="cs-CZ" dirty="0" err="1"/>
              <a:t>Euripidés</a:t>
            </a:r>
            <a:r>
              <a:rPr lang="cs-CZ" dirty="0"/>
              <a:t>, </a:t>
            </a:r>
            <a:r>
              <a:rPr lang="cs-CZ" dirty="0" err="1"/>
              <a:t>Autolykos</a:t>
            </a:r>
            <a:r>
              <a:rPr lang="cs-CZ" dirty="0"/>
              <a:t> – Fragment 282, citován u </a:t>
            </a:r>
            <a:r>
              <a:rPr lang="cs-CZ" dirty="0" err="1"/>
              <a:t>Athénaia</a:t>
            </a:r>
            <a:r>
              <a:rPr lang="cs-CZ" dirty="0"/>
              <a:t> z </a:t>
            </a:r>
            <a:r>
              <a:rPr lang="cs-CZ" dirty="0" err="1"/>
              <a:t>Naukratidy</a:t>
            </a:r>
            <a:r>
              <a:rPr lang="cs-CZ" dirty="0"/>
              <a:t>, </a:t>
            </a:r>
            <a:r>
              <a:rPr lang="cs-CZ" dirty="0" err="1"/>
              <a:t>Deipnosofistai</a:t>
            </a:r>
            <a:r>
              <a:rPr lang="cs-CZ" dirty="0"/>
              <a:t> X,413c)</a:t>
            </a:r>
          </a:p>
        </p:txBody>
      </p:sp>
    </p:spTree>
    <p:extLst>
      <p:ext uri="{BB962C8B-B14F-4D97-AF65-F5344CB8AC3E}">
        <p14:creationId xmlns:p14="http://schemas.microsoft.com/office/powerpoint/2010/main" val="128426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7C8B2-AA68-F2A1-0E78-D47C9415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Podobnost pětibojů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56401E3-D274-320A-0BDC-6260F4EEA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342655"/>
              </p:ext>
            </p:extLst>
          </p:nvPr>
        </p:nvGraphicFramePr>
        <p:xfrm>
          <a:off x="1450975" y="2016125"/>
          <a:ext cx="9604376" cy="3920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8">
                  <a:extLst>
                    <a:ext uri="{9D8B030D-6E8A-4147-A177-3AD203B41FA5}">
                      <a16:colId xmlns:a16="http://schemas.microsoft.com/office/drawing/2014/main" val="1088961589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3939819355"/>
                    </a:ext>
                  </a:extLst>
                </a:gridCol>
              </a:tblGrid>
              <a:tr h="653347">
                <a:tc>
                  <a:txBody>
                    <a:bodyPr/>
                    <a:lstStyle/>
                    <a:p>
                      <a:r>
                        <a:rPr lang="cs-CZ" sz="3600" dirty="0"/>
                        <a:t>Antický pětiboj</a:t>
                      </a:r>
                    </a:p>
                  </a:txBody>
                  <a:tcPr marL="83516" marR="83516"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Moderní pětiboj</a:t>
                      </a:r>
                    </a:p>
                  </a:txBody>
                  <a:tcPr marL="83516" marR="83516"/>
                </a:tc>
                <a:extLst>
                  <a:ext uri="{0D108BD9-81ED-4DB2-BD59-A6C34878D82A}">
                    <a16:rowId xmlns:a16="http://schemas.microsoft.com/office/drawing/2014/main" val="677308533"/>
                  </a:ext>
                </a:extLst>
              </a:tr>
              <a:tr h="653347">
                <a:tc>
                  <a:txBody>
                    <a:bodyPr/>
                    <a:lstStyle/>
                    <a:p>
                      <a:r>
                        <a:rPr lang="cs-CZ" sz="3600" dirty="0"/>
                        <a:t>běh</a:t>
                      </a:r>
                    </a:p>
                  </a:txBody>
                  <a:tcPr marL="83516" marR="83516"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střelba</a:t>
                      </a:r>
                    </a:p>
                  </a:txBody>
                  <a:tcPr marL="83516" marR="83516"/>
                </a:tc>
                <a:extLst>
                  <a:ext uri="{0D108BD9-81ED-4DB2-BD59-A6C34878D82A}">
                    <a16:rowId xmlns:a16="http://schemas.microsoft.com/office/drawing/2014/main" val="1728484034"/>
                  </a:ext>
                </a:extLst>
              </a:tr>
              <a:tr h="653347">
                <a:tc>
                  <a:txBody>
                    <a:bodyPr/>
                    <a:lstStyle/>
                    <a:p>
                      <a:r>
                        <a:rPr lang="cs-CZ" sz="3600" dirty="0"/>
                        <a:t>skok do dálky</a:t>
                      </a:r>
                    </a:p>
                  </a:txBody>
                  <a:tcPr marL="83516" marR="83516"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šerm</a:t>
                      </a:r>
                    </a:p>
                  </a:txBody>
                  <a:tcPr marL="83516" marR="83516"/>
                </a:tc>
                <a:extLst>
                  <a:ext uri="{0D108BD9-81ED-4DB2-BD59-A6C34878D82A}">
                    <a16:rowId xmlns:a16="http://schemas.microsoft.com/office/drawing/2014/main" val="3745574594"/>
                  </a:ext>
                </a:extLst>
              </a:tr>
              <a:tr h="653347">
                <a:tc>
                  <a:txBody>
                    <a:bodyPr/>
                    <a:lstStyle/>
                    <a:p>
                      <a:r>
                        <a:rPr lang="cs-CZ" sz="3600" dirty="0"/>
                        <a:t>hod diskem</a:t>
                      </a:r>
                    </a:p>
                  </a:txBody>
                  <a:tcPr marL="83516" marR="83516"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plavání</a:t>
                      </a:r>
                    </a:p>
                  </a:txBody>
                  <a:tcPr marL="83516" marR="83516"/>
                </a:tc>
                <a:extLst>
                  <a:ext uri="{0D108BD9-81ED-4DB2-BD59-A6C34878D82A}">
                    <a16:rowId xmlns:a16="http://schemas.microsoft.com/office/drawing/2014/main" val="3841999573"/>
                  </a:ext>
                </a:extLst>
              </a:tr>
              <a:tr h="653347">
                <a:tc>
                  <a:txBody>
                    <a:bodyPr/>
                    <a:lstStyle/>
                    <a:p>
                      <a:r>
                        <a:rPr lang="cs-CZ" sz="3600" dirty="0"/>
                        <a:t>hod oštěpem</a:t>
                      </a:r>
                    </a:p>
                  </a:txBody>
                  <a:tcPr marL="83516" marR="83516"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jízda na koni </a:t>
                      </a:r>
                    </a:p>
                  </a:txBody>
                  <a:tcPr marL="83516" marR="83516"/>
                </a:tc>
                <a:extLst>
                  <a:ext uri="{0D108BD9-81ED-4DB2-BD59-A6C34878D82A}">
                    <a16:rowId xmlns:a16="http://schemas.microsoft.com/office/drawing/2014/main" val="1356260104"/>
                  </a:ext>
                </a:extLst>
              </a:tr>
              <a:tr h="653347">
                <a:tc>
                  <a:txBody>
                    <a:bodyPr/>
                    <a:lstStyle/>
                    <a:p>
                      <a:r>
                        <a:rPr lang="cs-CZ" sz="3600" dirty="0"/>
                        <a:t>zápas</a:t>
                      </a:r>
                    </a:p>
                  </a:txBody>
                  <a:tcPr marL="83516" marR="83516"/>
                </a:tc>
                <a:tc>
                  <a:txBody>
                    <a:bodyPr/>
                    <a:lstStyle/>
                    <a:p>
                      <a:r>
                        <a:rPr lang="cs-CZ" sz="3600" dirty="0"/>
                        <a:t>přespolní běh</a:t>
                      </a:r>
                    </a:p>
                  </a:txBody>
                  <a:tcPr marL="83516" marR="83516"/>
                </a:tc>
                <a:extLst>
                  <a:ext uri="{0D108BD9-81ED-4DB2-BD59-A6C34878D82A}">
                    <a16:rowId xmlns:a16="http://schemas.microsoft.com/office/drawing/2014/main" val="2839562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24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75BC2-C415-BA2A-EBA3-4FB304E6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milou pozornost!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03717-6E08-613B-5E8F-A34FE87E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70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772137-930D-5822-4AF1-1BB70F12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informací (literární a archeologické)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5C9B1-1879-766D-6635-260673DF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dirty="0" err="1"/>
              <a:t>Pausaniás</a:t>
            </a:r>
            <a:r>
              <a:rPr lang="cs-CZ" sz="1900" dirty="0"/>
              <a:t> a jeho spis Cesta po Řecku – uvádí především životopisné údaje vítězů olympijských her, jejichž sochy pozoroval v Olympii</a:t>
            </a:r>
          </a:p>
          <a:p>
            <a:r>
              <a:rPr lang="cs-CZ" sz="1900" dirty="0" err="1"/>
              <a:t>Flavios</a:t>
            </a:r>
            <a:r>
              <a:rPr lang="cs-CZ" sz="1900" dirty="0"/>
              <a:t> </a:t>
            </a:r>
            <a:r>
              <a:rPr lang="cs-CZ" sz="1900" dirty="0" err="1"/>
              <a:t>Filostratos</a:t>
            </a:r>
            <a:r>
              <a:rPr lang="cs-CZ" sz="1900" dirty="0"/>
              <a:t> a jeho spisek </a:t>
            </a:r>
            <a:r>
              <a:rPr lang="cs-CZ" sz="1900" dirty="0" err="1"/>
              <a:t>Gymnastikos</a:t>
            </a:r>
            <a:r>
              <a:rPr lang="cs-CZ" sz="1900" dirty="0"/>
              <a:t> – popis jednotlivých disciplín, ideální sportovní životosprávy, tréninků nebo tělesného vzhledu různých sportovců</a:t>
            </a:r>
          </a:p>
          <a:p>
            <a:r>
              <a:rPr lang="cs-CZ" sz="1900" dirty="0"/>
              <a:t>Řada zmínek i u jiných autorů (např. Homér, </a:t>
            </a:r>
            <a:r>
              <a:rPr lang="cs-CZ" sz="1900" dirty="0" err="1"/>
              <a:t>Pindaros</a:t>
            </a:r>
            <a:r>
              <a:rPr lang="cs-CZ" sz="1900" dirty="0"/>
              <a:t>, Platón, </a:t>
            </a:r>
            <a:r>
              <a:rPr lang="cs-CZ" sz="1900" dirty="0" err="1"/>
              <a:t>Aristotelés</a:t>
            </a:r>
            <a:r>
              <a:rPr lang="cs-CZ" sz="1900" dirty="0"/>
              <a:t> atd.)</a:t>
            </a:r>
          </a:p>
          <a:p>
            <a:r>
              <a:rPr lang="cs-CZ" sz="1900" dirty="0"/>
              <a:t>Výtvarná díla – zpodobnění sportovních aktivit na amforách, reliéfech a sochách, oslavné nápisy…</a:t>
            </a:r>
          </a:p>
        </p:txBody>
      </p:sp>
    </p:spTree>
    <p:extLst>
      <p:ext uri="{BB962C8B-B14F-4D97-AF65-F5344CB8AC3E}">
        <p14:creationId xmlns:p14="http://schemas.microsoft.com/office/powerpoint/2010/main" val="398436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D0EC6-70BB-66D9-0B5F-8915E56C0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Pentathlon</a:t>
            </a:r>
            <a:r>
              <a:rPr lang="cs-CZ" dirty="0"/>
              <a:t> v řeckých mýtech a legendách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88C29-C0FC-76E9-B84C-6F1D30BC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/>
              <a:t>„Před dobou </a:t>
            </a:r>
            <a:r>
              <a:rPr lang="cs-CZ" i="1" dirty="0" err="1"/>
              <a:t>Iásona</a:t>
            </a:r>
            <a:r>
              <a:rPr lang="cs-CZ" i="1" dirty="0"/>
              <a:t> a </a:t>
            </a:r>
            <a:r>
              <a:rPr lang="cs-CZ" i="1" dirty="0" err="1"/>
              <a:t>Pélea</a:t>
            </a:r>
            <a:r>
              <a:rPr lang="cs-CZ" i="1" dirty="0"/>
              <a:t> byl vítěz ve skoku korunován samostatně, stejně tak v disku, a i v hodu oštěpem bylo možné zvítězit v době, kdy vyrazilo Argo na plavbu. </a:t>
            </a:r>
            <a:r>
              <a:rPr lang="cs-CZ" b="1" i="1" dirty="0" err="1"/>
              <a:t>Telamón</a:t>
            </a:r>
            <a:r>
              <a:rPr lang="cs-CZ" i="1" dirty="0"/>
              <a:t> byl nejsilnější v </a:t>
            </a:r>
            <a:r>
              <a:rPr lang="cs-CZ" b="1" i="1" dirty="0"/>
              <a:t>hodu diskem</a:t>
            </a:r>
            <a:r>
              <a:rPr lang="cs-CZ" i="1" dirty="0"/>
              <a:t>, </a:t>
            </a:r>
            <a:r>
              <a:rPr lang="cs-CZ" b="1" i="1" dirty="0" err="1"/>
              <a:t>Lynkeus</a:t>
            </a:r>
            <a:r>
              <a:rPr lang="cs-CZ" i="1" dirty="0"/>
              <a:t> v </a:t>
            </a:r>
            <a:r>
              <a:rPr lang="cs-CZ" b="1" i="1" dirty="0"/>
              <a:t>hodu oštěpem</a:t>
            </a:r>
            <a:r>
              <a:rPr lang="cs-CZ" i="1" dirty="0"/>
              <a:t>, ale synové </a:t>
            </a:r>
            <a:r>
              <a:rPr lang="cs-CZ" i="1" dirty="0" err="1"/>
              <a:t>Borea</a:t>
            </a:r>
            <a:r>
              <a:rPr lang="cs-CZ" i="1" dirty="0"/>
              <a:t> byli nejlepší v </a:t>
            </a:r>
            <a:r>
              <a:rPr lang="cs-CZ" b="1" i="1" dirty="0"/>
              <a:t>běhu a ve skoku</a:t>
            </a:r>
            <a:r>
              <a:rPr lang="cs-CZ" i="1" dirty="0"/>
              <a:t>. </a:t>
            </a:r>
            <a:r>
              <a:rPr lang="cs-CZ" b="1" i="1" dirty="0" err="1"/>
              <a:t>Péleus</a:t>
            </a:r>
            <a:r>
              <a:rPr lang="cs-CZ" i="1" dirty="0"/>
              <a:t> byl v těchto disciplínách </a:t>
            </a:r>
            <a:r>
              <a:rPr lang="cs-CZ" b="1" i="1" dirty="0"/>
              <a:t>druhý</a:t>
            </a:r>
            <a:r>
              <a:rPr lang="cs-CZ" i="1" dirty="0"/>
              <a:t>, ale byl </a:t>
            </a:r>
            <a:r>
              <a:rPr lang="cs-CZ" b="1" i="1" dirty="0"/>
              <a:t>ze všech nejsilnější v zápase</a:t>
            </a:r>
            <a:r>
              <a:rPr lang="cs-CZ" i="1" dirty="0"/>
              <a:t>. A tak, když soutěžili na </a:t>
            </a:r>
            <a:r>
              <a:rPr lang="cs-CZ" b="1" i="1" dirty="0" err="1"/>
              <a:t>Lémnu</a:t>
            </a:r>
            <a:r>
              <a:rPr lang="cs-CZ" i="1" dirty="0"/>
              <a:t>, měl </a:t>
            </a:r>
            <a:r>
              <a:rPr lang="cs-CZ" i="1" dirty="0" err="1"/>
              <a:t>Iáson</a:t>
            </a:r>
            <a:r>
              <a:rPr lang="cs-CZ" i="1" dirty="0"/>
              <a:t> pro </a:t>
            </a:r>
            <a:r>
              <a:rPr lang="cs-CZ" i="1" dirty="0" err="1"/>
              <a:t>Péleovu</a:t>
            </a:r>
            <a:r>
              <a:rPr lang="cs-CZ" i="1" dirty="0"/>
              <a:t> potěchu </a:t>
            </a:r>
            <a:r>
              <a:rPr lang="cs-CZ" b="1" i="1" dirty="0"/>
              <a:t>spojit těchto pět disciplín</a:t>
            </a:r>
            <a:r>
              <a:rPr lang="cs-CZ" i="1" dirty="0"/>
              <a:t>, čímž </a:t>
            </a:r>
            <a:r>
              <a:rPr lang="cs-CZ" i="1" dirty="0" err="1"/>
              <a:t>Péleus</a:t>
            </a:r>
            <a:r>
              <a:rPr lang="cs-CZ" i="1" dirty="0"/>
              <a:t> </a:t>
            </a:r>
            <a:r>
              <a:rPr lang="cs-CZ" b="1" i="1" dirty="0"/>
              <a:t>získal vítězství </a:t>
            </a:r>
            <a:r>
              <a:rPr lang="cs-CZ" i="1" dirty="0"/>
              <a:t>v celé soutěži. Tím získal reputaci největšího bojovníka ze svých současníků nejen skrze svou dokonalost v bitvě, ale i skrze svou obratnost v pětiboji. “ </a:t>
            </a:r>
            <a:r>
              <a:rPr lang="cs-CZ" dirty="0"/>
              <a:t>(</a:t>
            </a:r>
            <a:r>
              <a:rPr lang="cs-CZ" dirty="0" err="1"/>
              <a:t>Filostratos</a:t>
            </a:r>
            <a:r>
              <a:rPr lang="cs-CZ" dirty="0"/>
              <a:t>, </a:t>
            </a:r>
            <a:r>
              <a:rPr lang="cs-CZ" dirty="0" err="1"/>
              <a:t>Gymnastikos</a:t>
            </a:r>
            <a:r>
              <a:rPr lang="cs-CZ" dirty="0"/>
              <a:t> 3)</a:t>
            </a:r>
            <a:endParaRPr lang="cs-CZ" i="1" dirty="0"/>
          </a:p>
          <a:p>
            <a:r>
              <a:rPr lang="cs-CZ" dirty="0"/>
              <a:t>Oproti tomu u </a:t>
            </a:r>
            <a:r>
              <a:rPr lang="cs-CZ" dirty="0" err="1"/>
              <a:t>Pindara</a:t>
            </a:r>
            <a:r>
              <a:rPr lang="cs-CZ" dirty="0"/>
              <a:t> (První </a:t>
            </a:r>
            <a:r>
              <a:rPr lang="cs-CZ" dirty="0" err="1"/>
              <a:t>isthmická</a:t>
            </a:r>
            <a:r>
              <a:rPr lang="cs-CZ" dirty="0"/>
              <a:t> óda, 26–27) je jasně řečeno, že v mýtických dobách pětiboj neexistoval a že za každou disciplínu byly udělovány ceny zvlášť</a:t>
            </a:r>
          </a:p>
          <a:p>
            <a:r>
              <a:rPr lang="cs-CZ" dirty="0"/>
              <a:t>Jednotlivé disciplíny pětiboje se v mýtech vyskytují podstatně častěji</a:t>
            </a:r>
          </a:p>
        </p:txBody>
      </p:sp>
    </p:spTree>
    <p:extLst>
      <p:ext uri="{BB962C8B-B14F-4D97-AF65-F5344CB8AC3E}">
        <p14:creationId xmlns:p14="http://schemas.microsoft.com/office/powerpoint/2010/main" val="417649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B2519-2B94-C4B4-C274-F0423B51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Antický pětiboj na starověkých 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BD888-55AD-3F96-D8EC-3E795A13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7091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Poprvé se turnaj v pětiboji na OH konal roku 708 př. n. l. a vítězem se stal spartský atlet </a:t>
            </a:r>
            <a:r>
              <a:rPr lang="cs-CZ" dirty="0" err="1"/>
              <a:t>Lampis</a:t>
            </a:r>
            <a:endParaRPr lang="cs-CZ" dirty="0"/>
          </a:p>
          <a:p>
            <a:r>
              <a:rPr lang="cs-CZ" dirty="0"/>
              <a:t>Pětiboj chlapců si na OH odbyl svou premiéru (a zároveň derniéru) na hrách roku 628 př. n. l. a vítězem se stal spartský hoch </a:t>
            </a:r>
            <a:r>
              <a:rPr lang="cs-CZ" dirty="0" err="1"/>
              <a:t>Eutelidás</a:t>
            </a:r>
            <a:r>
              <a:rPr lang="cs-CZ" dirty="0"/>
              <a:t> (ten na těchto hrách vyhrál i v samostatném turnaji mladých zápasníků), na ostatních panhelénských hrách i v jiných menších soutěžích byl však pětiboj chlapců dobře znám</a:t>
            </a:r>
          </a:p>
          <a:p>
            <a:r>
              <a:rPr lang="cs-CZ" dirty="0"/>
              <a:t>Dnes známe pětibojařské šampiony z bezmála čtyřiceti starověkých olympijských her (zhruba u třiceti z nich můžeme určit i konkrétní rok jejich triumfu), nejúspěšnější byli atleti z </a:t>
            </a:r>
            <a:r>
              <a:rPr lang="cs-CZ" dirty="0" err="1"/>
              <a:t>Élidy</a:t>
            </a:r>
            <a:r>
              <a:rPr lang="cs-CZ" dirty="0"/>
              <a:t> (15x), dále ze Sparty (6x) a </a:t>
            </a:r>
            <a:r>
              <a:rPr lang="cs-CZ" dirty="0" err="1"/>
              <a:t>arkádských</a:t>
            </a:r>
            <a:r>
              <a:rPr lang="cs-CZ" dirty="0"/>
              <a:t> </a:t>
            </a:r>
            <a:r>
              <a:rPr lang="cs-CZ" dirty="0" err="1"/>
              <a:t>Héraií</a:t>
            </a:r>
            <a:r>
              <a:rPr lang="cs-CZ" dirty="0"/>
              <a:t> (3x)</a:t>
            </a:r>
          </a:p>
          <a:p>
            <a:r>
              <a:rPr lang="cs-CZ" dirty="0"/>
              <a:t>Posledním známým olympijským šampionem v pětiboji byl </a:t>
            </a:r>
            <a:r>
              <a:rPr lang="cs-CZ" dirty="0" err="1"/>
              <a:t>Pankratios</a:t>
            </a:r>
            <a:r>
              <a:rPr lang="cs-CZ" dirty="0"/>
              <a:t> z Athén (snad roku 365 n. l.)</a:t>
            </a:r>
          </a:p>
        </p:txBody>
      </p:sp>
    </p:spTree>
    <p:extLst>
      <p:ext uri="{BB962C8B-B14F-4D97-AF65-F5344CB8AC3E}">
        <p14:creationId xmlns:p14="http://schemas.microsoft.com/office/powerpoint/2010/main" val="193168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13FCB-C565-CE72-63B0-BB8C491A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Pořadí disciplín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0A7EF-7C25-0104-F0B0-24F8CFD7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 pořadí jednotlivých disciplín panovaly dlouho spory, je pravděpodobné, že bylo proměnlivé</a:t>
            </a:r>
          </a:p>
          <a:p>
            <a:r>
              <a:rPr lang="cs-CZ" dirty="0"/>
              <a:t>Odjakživa se vědělo akorát to, že poslední disciplínou byl určitě zápas, pořadí ostatních disciplín můžeme maximálně rekonstruovat z nepřímých zmínek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i="1" dirty="0"/>
              <a:t>„</a:t>
            </a:r>
            <a:r>
              <a:rPr lang="cs-CZ" i="1" dirty="0" err="1"/>
              <a:t>Diofón</a:t>
            </a:r>
            <a:r>
              <a:rPr lang="cs-CZ" i="1" dirty="0"/>
              <a:t>, syn </a:t>
            </a:r>
            <a:r>
              <a:rPr lang="cs-CZ" i="1" dirty="0" err="1"/>
              <a:t>Filónův</a:t>
            </a:r>
            <a:r>
              <a:rPr lang="cs-CZ" i="1" dirty="0"/>
              <a:t>, zvítězil na </a:t>
            </a:r>
            <a:r>
              <a:rPr lang="cs-CZ" i="1" dirty="0" err="1"/>
              <a:t>isthmických</a:t>
            </a:r>
            <a:r>
              <a:rPr lang="cs-CZ" i="1" dirty="0"/>
              <a:t> a </a:t>
            </a:r>
            <a:r>
              <a:rPr lang="cs-CZ" i="1" dirty="0" err="1"/>
              <a:t>pýthijských</a:t>
            </a:r>
            <a:r>
              <a:rPr lang="cs-CZ" i="1" dirty="0"/>
              <a:t> hrách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i="1" dirty="0"/>
              <a:t>ve </a:t>
            </a:r>
            <a:r>
              <a:rPr lang="cs-CZ" b="1" i="1" dirty="0"/>
              <a:t>skoku, běhu, disku, oštěpu a zápasu</a:t>
            </a:r>
            <a:r>
              <a:rPr lang="cs-CZ" i="1" dirty="0"/>
              <a:t>“ </a:t>
            </a:r>
            <a:r>
              <a:rPr lang="cs-CZ" dirty="0"/>
              <a:t>(</a:t>
            </a:r>
            <a:r>
              <a:rPr lang="cs-CZ" dirty="0" err="1"/>
              <a:t>Anthologia</a:t>
            </a:r>
            <a:r>
              <a:rPr lang="cs-CZ" dirty="0"/>
              <a:t> </a:t>
            </a:r>
            <a:r>
              <a:rPr lang="cs-CZ" dirty="0" err="1"/>
              <a:t>Graeca</a:t>
            </a:r>
            <a:r>
              <a:rPr lang="cs-CZ" dirty="0"/>
              <a:t> 16,3, autor </a:t>
            </a:r>
            <a:r>
              <a:rPr lang="cs-CZ" dirty="0" err="1"/>
              <a:t>Simonidés</a:t>
            </a:r>
            <a:r>
              <a:rPr lang="cs-CZ" dirty="0"/>
              <a:t> z </a:t>
            </a:r>
            <a:r>
              <a:rPr lang="cs-CZ" dirty="0" err="1"/>
              <a:t>Keu</a:t>
            </a:r>
            <a:r>
              <a:rPr lang="cs-CZ" dirty="0"/>
              <a:t>)</a:t>
            </a:r>
          </a:p>
          <a:p>
            <a:r>
              <a:rPr lang="cs-CZ" dirty="0" err="1"/>
              <a:t>Pindaros</a:t>
            </a:r>
            <a:r>
              <a:rPr lang="cs-CZ" dirty="0"/>
              <a:t> (sedmá </a:t>
            </a:r>
            <a:r>
              <a:rPr lang="cs-CZ" dirty="0" err="1"/>
              <a:t>Nemejská</a:t>
            </a:r>
            <a:r>
              <a:rPr lang="cs-CZ" dirty="0"/>
              <a:t> óda, 70–73) naznačuje, že hod oštěpem předcházel zápasu</a:t>
            </a:r>
          </a:p>
          <a:p>
            <a:pPr>
              <a:lnSpc>
                <a:spcPct val="110000"/>
              </a:lnSpc>
            </a:pPr>
            <a:r>
              <a:rPr lang="cs-CZ" dirty="0" err="1"/>
              <a:t>Bakchylidés</a:t>
            </a:r>
            <a:r>
              <a:rPr lang="cs-CZ" dirty="0"/>
              <a:t> (devátá Óda, 31–38) postupně zmiňuje hod diskem, hod oštěpem a zápas </a:t>
            </a:r>
          </a:p>
          <a:p>
            <a:r>
              <a:rPr lang="cs-CZ" dirty="0"/>
              <a:t>Skok do dálky -&gt; běh -&gt; hod diskem -&gt; hod oštěpem -&gt; zápas – možné pořadí disciplín v první polovině 5. století př. n. l.</a:t>
            </a:r>
          </a:p>
        </p:txBody>
      </p:sp>
    </p:spTree>
    <p:extLst>
      <p:ext uri="{BB962C8B-B14F-4D97-AF65-F5344CB8AC3E}">
        <p14:creationId xmlns:p14="http://schemas.microsoft.com/office/powerpoint/2010/main" val="362291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7817F3-66E2-203E-C224-F5EF2D923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Pořadí disciplín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7D9D0D-F6AF-3692-DDE8-CCA68E2D0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25625"/>
            <a:ext cx="9603276" cy="4384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i="1" dirty="0"/>
              <a:t>„Zjistil jsem, že vidět ve snu pětiboj znamená především buď cestu do ciziny, nebo pohyb z místa na místo, a to kvůli </a:t>
            </a:r>
            <a:r>
              <a:rPr lang="cs-CZ" sz="1800" b="1" i="1" dirty="0"/>
              <a:t>běžecké disciplíně</a:t>
            </a:r>
            <a:r>
              <a:rPr lang="cs-CZ" sz="1800" i="1" dirty="0"/>
              <a:t>, dále pak nějaké pokuty, nevítané výlohy či neočekávané výdaje, a to kvůli metání </a:t>
            </a:r>
            <a:r>
              <a:rPr lang="cs-CZ" sz="1800" b="1" i="1" dirty="0"/>
              <a:t>disku</a:t>
            </a:r>
            <a:r>
              <a:rPr lang="cs-CZ" sz="1800" i="1" dirty="0"/>
              <a:t>, který je z bronzu a je vyhazován z rukou. Často sen naznačuje snícím soužení a starosti, a to skrze </a:t>
            </a:r>
            <a:r>
              <a:rPr lang="cs-CZ" sz="1800" b="1" i="1" dirty="0"/>
              <a:t>skoky při cvičení s činkami</a:t>
            </a:r>
            <a:r>
              <a:rPr lang="cs-CZ" sz="1800" i="1" dirty="0"/>
              <a:t>. Vždyť říkáme, že ti, kdo mají při neočekávaných pohromách starosti, s nimi zápolí. Rovněž znamená spory a rozpory skrze </a:t>
            </a:r>
            <a:r>
              <a:rPr lang="cs-CZ" sz="1800" b="1" i="1" dirty="0"/>
              <a:t>oštěpy</a:t>
            </a:r>
            <a:r>
              <a:rPr lang="cs-CZ" sz="1800" i="1" dirty="0"/>
              <a:t>, svist a rychlost, což vše náleží i k patřičně napjatým slovním projevům. Dále zámožným značí spor s jakýmisi lidmi o pozemek, kdežto chudým nemoc, a to kvůli </a:t>
            </a:r>
            <a:r>
              <a:rPr lang="cs-CZ" sz="1800" b="1" i="1" dirty="0"/>
              <a:t>zápasu</a:t>
            </a:r>
            <a:r>
              <a:rPr lang="cs-CZ" sz="1800" i="1" dirty="0"/>
              <a:t>. To objasní následující výklad.“ </a:t>
            </a:r>
            <a:r>
              <a:rPr lang="cs-CZ" sz="1800" dirty="0"/>
              <a:t>(</a:t>
            </a:r>
            <a:r>
              <a:rPr lang="cs-CZ" sz="1800" dirty="0" err="1"/>
              <a:t>Artemidóros</a:t>
            </a:r>
            <a:r>
              <a:rPr lang="cs-CZ" sz="1800" dirty="0"/>
              <a:t>, Snář 1,57)</a:t>
            </a:r>
          </a:p>
          <a:p>
            <a:pPr marL="0" indent="0">
              <a:buNone/>
            </a:pPr>
            <a:r>
              <a:rPr lang="cs-CZ" sz="1800" i="1" dirty="0"/>
              <a:t>„Nikdo ze závodníků nebyl </a:t>
            </a:r>
            <a:r>
              <a:rPr lang="cs-CZ" sz="1800" b="1" i="1" dirty="0"/>
              <a:t>vržen</a:t>
            </a:r>
            <a:r>
              <a:rPr lang="cs-CZ" sz="1800" i="1" dirty="0"/>
              <a:t> na zem rychleji a nikdo nezaběhl </a:t>
            </a:r>
            <a:r>
              <a:rPr lang="cs-CZ" sz="1800" b="1" i="1" dirty="0"/>
              <a:t>závod</a:t>
            </a:r>
            <a:r>
              <a:rPr lang="cs-CZ" sz="1800" i="1" dirty="0"/>
              <a:t> pomaleji než já. S </a:t>
            </a:r>
            <a:r>
              <a:rPr lang="cs-CZ" sz="1800" b="1" i="1" dirty="0"/>
              <a:t>diskem</a:t>
            </a:r>
            <a:r>
              <a:rPr lang="cs-CZ" sz="1800" i="1" dirty="0"/>
              <a:t> jsem se nepřiblížil ke zbytku závodníků, nedokázal jsem dost zvednout nohy ke </a:t>
            </a:r>
            <a:r>
              <a:rPr lang="cs-CZ" sz="1800" b="1" i="1" dirty="0"/>
              <a:t>skoku</a:t>
            </a:r>
            <a:r>
              <a:rPr lang="cs-CZ" sz="1800" i="1" dirty="0"/>
              <a:t> a i mrzák by </a:t>
            </a:r>
            <a:r>
              <a:rPr lang="cs-CZ" sz="1800" b="1" i="1" dirty="0"/>
              <a:t>hodil oštěpem </a:t>
            </a:r>
            <a:r>
              <a:rPr lang="cs-CZ" sz="1800" i="1" dirty="0"/>
              <a:t>lépe než já. Jsem první, který byl v pětiboji poražen ve všech pěti disciplínách.“ </a:t>
            </a:r>
            <a:r>
              <a:rPr lang="cs-CZ" sz="1800" dirty="0"/>
              <a:t>(</a:t>
            </a:r>
            <a:r>
              <a:rPr lang="cs-CZ" sz="1800" dirty="0" err="1"/>
              <a:t>Anthologia</a:t>
            </a:r>
            <a:r>
              <a:rPr lang="cs-CZ" sz="1800" dirty="0"/>
              <a:t> </a:t>
            </a:r>
            <a:r>
              <a:rPr lang="cs-CZ" sz="1800" dirty="0" err="1"/>
              <a:t>Graeca</a:t>
            </a:r>
            <a:r>
              <a:rPr lang="cs-CZ" sz="1800" dirty="0"/>
              <a:t> 11,84, autorem </a:t>
            </a:r>
            <a:r>
              <a:rPr lang="cs-CZ" sz="1800" dirty="0" err="1"/>
              <a:t>Lukillios</a:t>
            </a:r>
            <a:r>
              <a:rPr lang="cs-CZ" sz="1800" dirty="0"/>
              <a:t>)</a:t>
            </a:r>
          </a:p>
          <a:p>
            <a:r>
              <a:rPr lang="cs-CZ" sz="1800" dirty="0"/>
              <a:t>Běh -&gt; hod diskem -&gt; skok do dálky -&gt; hod oštěpem -&gt; zápas – možné pořadí disciplín v 1. století n.l.</a:t>
            </a:r>
          </a:p>
        </p:txBody>
      </p:sp>
    </p:spTree>
    <p:extLst>
      <p:ext uri="{BB962C8B-B14F-4D97-AF65-F5344CB8AC3E}">
        <p14:creationId xmlns:p14="http://schemas.microsoft.com/office/powerpoint/2010/main" val="37753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32D6E-ECA0-D3B7-1EBD-30CA0107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Skok do dálky (</a:t>
            </a:r>
            <a:r>
              <a:rPr lang="cs-CZ" i="1" dirty="0"/>
              <a:t>halma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13D5E-4039-1049-F621-DB8EEB93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6634981" cy="422785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Nejodlišnější disciplína pětiboje ve srovnání se současností</a:t>
            </a:r>
          </a:p>
          <a:p>
            <a:r>
              <a:rPr lang="cs-CZ" dirty="0"/>
              <a:t>Hlavním rozdílem bylo užívání kamenných skokanských „činek“ (</a:t>
            </a:r>
            <a:r>
              <a:rPr lang="cs-CZ" i="1" dirty="0" err="1"/>
              <a:t>haltéry</a:t>
            </a:r>
            <a:r>
              <a:rPr lang="cs-CZ" dirty="0"/>
              <a:t>), kterých existovaly dva druhy – dlouhé (tvar připomínající telefonní sluchátka) a kulovité (tvar připomínající kapoty na podvozcích letadel), obyčejně vážily okolo dvou kilogramů</a:t>
            </a:r>
          </a:p>
          <a:p>
            <a:r>
              <a:rPr lang="cs-CZ" dirty="0"/>
              <a:t>Protože tyto činky měly zajistit prodloužení letu, velice pravděpodobně se skákalo z místa, atleti si mohli dopomoct hráčem na flétnu, který jim pískáním dával rytmus</a:t>
            </a:r>
          </a:p>
          <a:p>
            <a:r>
              <a:rPr lang="cs-CZ" dirty="0"/>
              <a:t>Vzhledem k některým zachovaným délkám skoku (vesměs okolo šestnácti metrů) atleti zřejmě skákali několikrát za sebou (snad pětkrát)</a:t>
            </a:r>
          </a:p>
        </p:txBody>
      </p:sp>
      <p:pic>
        <p:nvPicPr>
          <p:cNvPr id="7" name="Obrázek 6" descr="Obsah obrázku kylix, nádobí, šálek, umění&#10;&#10;Popis byl vytvořen automaticky">
            <a:extLst>
              <a:ext uri="{FF2B5EF4-FFF2-40B4-BE49-F238E27FC236}">
                <a16:creationId xmlns:a16="http://schemas.microsoft.com/office/drawing/2014/main" id="{F8D28824-7EF0-4113-0B64-AA33A48CF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63" y="2691534"/>
            <a:ext cx="3091591" cy="2205335"/>
          </a:xfrm>
          <a:prstGeom prst="rect">
            <a:avLst/>
          </a:prstGeom>
        </p:spPr>
      </p:pic>
      <p:pic>
        <p:nvPicPr>
          <p:cNvPr id="4" name="Obrázek 3" descr="Obsah obrázku text, kresba, skica, rukopis&#10;&#10;Popis byl vytvořen automaticky">
            <a:extLst>
              <a:ext uri="{FF2B5EF4-FFF2-40B4-BE49-F238E27FC236}">
                <a16:creationId xmlns:a16="http://schemas.microsoft.com/office/drawing/2014/main" id="{C1AC15FE-CD2F-1212-89CD-B6C1C851E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41222" r="26252" b="26816"/>
          <a:stretch/>
        </p:blipFill>
        <p:spPr>
          <a:xfrm>
            <a:off x="7069707" y="268544"/>
            <a:ext cx="3985147" cy="14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1BC9C-BD15-1345-E69A-DEAA0FD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cs-CZ" dirty="0" err="1"/>
              <a:t>Haltéry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DC147-1B77-CA7C-4784-FBC81D7B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9603274" cy="403774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„</a:t>
            </a:r>
            <a:r>
              <a:rPr lang="cs-CZ" i="1" dirty="0" err="1"/>
              <a:t>Haltéry</a:t>
            </a:r>
            <a:r>
              <a:rPr lang="cs-CZ" i="1" dirty="0"/>
              <a:t> jsou vynálezem pětibojařů pro skok, od něhož odvozují svůj název. Protože je skok do dálky považován za nejtěžší disciplínu soutěže, nabádají pravidla skokany, aby </a:t>
            </a:r>
            <a:r>
              <a:rPr lang="cs-CZ" b="1" i="1" dirty="0"/>
              <a:t>skákali za doprovodu hry na flétnu </a:t>
            </a:r>
            <a:r>
              <a:rPr lang="cs-CZ" i="1" dirty="0"/>
              <a:t>a </a:t>
            </a:r>
            <a:r>
              <a:rPr lang="cs-CZ" i="1" dirty="0" err="1"/>
              <a:t>haltéry</a:t>
            </a:r>
            <a:r>
              <a:rPr lang="cs-CZ" i="1" dirty="0"/>
              <a:t> je tak ulehčují. </a:t>
            </a:r>
            <a:r>
              <a:rPr lang="cs-CZ" i="1" dirty="0" err="1"/>
              <a:t>Haltéry</a:t>
            </a:r>
            <a:r>
              <a:rPr lang="cs-CZ" i="1" dirty="0"/>
              <a:t> svou váhou vedou ruce atletů a </a:t>
            </a:r>
            <a:r>
              <a:rPr lang="cs-CZ" b="1" i="1" dirty="0"/>
              <a:t>zabezpečují jim rychlý let a jistý a čistý doskok</a:t>
            </a:r>
            <a:r>
              <a:rPr lang="cs-CZ" i="1" dirty="0"/>
              <a:t>. Pravidla jasně uvádí, jaký význam činky mají, protože </a:t>
            </a:r>
            <a:r>
              <a:rPr lang="cs-CZ" b="1" i="1" dirty="0"/>
              <a:t>skok s nedostatečným otiskem nohy se nepočítá</a:t>
            </a:r>
            <a:r>
              <a:rPr lang="cs-CZ" i="1" dirty="0"/>
              <a:t>. Dlouhé </a:t>
            </a:r>
            <a:r>
              <a:rPr lang="cs-CZ" i="1" dirty="0" err="1"/>
              <a:t>haltéry</a:t>
            </a:r>
            <a:r>
              <a:rPr lang="cs-CZ" i="1" dirty="0"/>
              <a:t> slouží k tréninku ramen a paží, kulovité </a:t>
            </a:r>
            <a:r>
              <a:rPr lang="cs-CZ" i="1" dirty="0" err="1"/>
              <a:t>haltéry</a:t>
            </a:r>
            <a:r>
              <a:rPr lang="cs-CZ" i="1" dirty="0"/>
              <a:t> procvičují i prsty. </a:t>
            </a:r>
            <a:r>
              <a:rPr lang="cs-CZ" i="1" dirty="0" err="1"/>
              <a:t>Haltéry</a:t>
            </a:r>
            <a:r>
              <a:rPr lang="cs-CZ" i="1" dirty="0"/>
              <a:t> by měli používat lehcí i těžcí atleti při všech trénincích, kromě cvičení při odpočinkových dnech.</a:t>
            </a:r>
            <a:r>
              <a:rPr lang="cs-CZ" dirty="0"/>
              <a:t>“ (</a:t>
            </a:r>
            <a:r>
              <a:rPr lang="cs-CZ" dirty="0" err="1"/>
              <a:t>Filostratos</a:t>
            </a:r>
            <a:r>
              <a:rPr lang="cs-CZ" dirty="0"/>
              <a:t>, </a:t>
            </a:r>
            <a:r>
              <a:rPr lang="cs-CZ" dirty="0" err="1"/>
              <a:t>Gymnastikos</a:t>
            </a:r>
            <a:r>
              <a:rPr lang="cs-CZ" dirty="0"/>
              <a:t> 55)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/>
              <a:t>„…</a:t>
            </a:r>
            <a:r>
              <a:rPr lang="cs-CZ" i="1" dirty="0" err="1"/>
              <a:t>haltéry</a:t>
            </a:r>
            <a:r>
              <a:rPr lang="cs-CZ" i="1" dirty="0"/>
              <a:t> pak mají tuto podobu: jsou to </a:t>
            </a:r>
            <a:r>
              <a:rPr lang="cs-CZ" b="1" i="1" dirty="0"/>
              <a:t>polovina prodlouženého kruhu</a:t>
            </a:r>
            <a:r>
              <a:rPr lang="cs-CZ" i="1" dirty="0"/>
              <a:t>, ale nepřesně vykrouženého, zhotoveného tak, že je možno </a:t>
            </a:r>
            <a:r>
              <a:rPr lang="cs-CZ" b="1" i="1" dirty="0"/>
              <a:t>prostrčit prsty jako držadly štítu</a:t>
            </a:r>
            <a:r>
              <a:rPr lang="cs-CZ" dirty="0"/>
              <a:t>.“ (</a:t>
            </a:r>
            <a:r>
              <a:rPr lang="cs-CZ" dirty="0" err="1"/>
              <a:t>Pausanias</a:t>
            </a:r>
            <a:r>
              <a:rPr lang="cs-CZ" dirty="0"/>
              <a:t>, Cesta po Řecku 5,26,3)</a:t>
            </a:r>
          </a:p>
        </p:txBody>
      </p:sp>
    </p:spTree>
    <p:extLst>
      <p:ext uri="{BB962C8B-B14F-4D97-AF65-F5344CB8AC3E}">
        <p14:creationId xmlns:p14="http://schemas.microsoft.com/office/powerpoint/2010/main" val="374138100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915</TotalTime>
  <Words>3464</Words>
  <Application>Microsoft Office PowerPoint</Application>
  <PresentationFormat>Širokoúhlá obrazovka</PresentationFormat>
  <Paragraphs>130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Gill Sans MT</vt:lpstr>
      <vt:lpstr>New Athena Unicode</vt:lpstr>
      <vt:lpstr>Galerie</vt:lpstr>
      <vt:lpstr>Antický pětiboj – sport nejlepších, nejvšestrannějších a nejkrásnějších mužů Hellady</vt:lpstr>
      <vt:lpstr>Antický pětiboj</vt:lpstr>
      <vt:lpstr>Zdroje informací (literární a archeologické)</vt:lpstr>
      <vt:lpstr>Pentathlon v řeckých mýtech a legendách</vt:lpstr>
      <vt:lpstr>Antický pětiboj na starověkých OH</vt:lpstr>
      <vt:lpstr>Pořadí disciplín I.</vt:lpstr>
      <vt:lpstr>Pořadí disciplín II.</vt:lpstr>
      <vt:lpstr>Skok do dálky (halma)</vt:lpstr>
      <vt:lpstr>Haltéry</vt:lpstr>
      <vt:lpstr>Prezentace aplikace PowerPoint</vt:lpstr>
      <vt:lpstr>Běh</vt:lpstr>
      <vt:lpstr>Hod diskem (diskos)</vt:lpstr>
      <vt:lpstr>Technika hodu</vt:lpstr>
      <vt:lpstr>Prezentace aplikace PowerPoint</vt:lpstr>
      <vt:lpstr>Hod oštěpem (akontion/akón) </vt:lpstr>
      <vt:lpstr>Případy úmrtí v hodu oštěpem</vt:lpstr>
      <vt:lpstr>Prezentace aplikace PowerPoint</vt:lpstr>
      <vt:lpstr>Zápas (palé)</vt:lpstr>
      <vt:lpstr>Vybrané zápasnické chvaty</vt:lpstr>
      <vt:lpstr>Figura ideálního pětibojaře</vt:lpstr>
      <vt:lpstr>Zachované sportovní výkony</vt:lpstr>
      <vt:lpstr>Metoda určení vítěze</vt:lpstr>
      <vt:lpstr>Nejúspěšnější olympijští pětibojaři</vt:lpstr>
      <vt:lpstr>Ikkos z Tarentu – Atlet, trenér, vědec, filozof</vt:lpstr>
      <vt:lpstr>Fayllos z Krotónu – pětibojař a válečník</vt:lpstr>
      <vt:lpstr>Kritika pětibojařů</vt:lpstr>
      <vt:lpstr>Podobnost pětibojů</vt:lpstr>
      <vt:lpstr>Děkuji vám za milou pozornost!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Antický pětiboj – sport nejlepších, nejvšestrannějších a nejkrásnějších mužů Hellady</dc:title>
  <dc:creator>Cyril Kubát</dc:creator>
  <cp:lastModifiedBy>Cyril Kubát</cp:lastModifiedBy>
  <cp:revision>33</cp:revision>
  <dcterms:created xsi:type="dcterms:W3CDTF">2024-09-09T16:33:55Z</dcterms:created>
  <dcterms:modified xsi:type="dcterms:W3CDTF">2024-10-31T13:51:34Z</dcterms:modified>
</cp:coreProperties>
</file>