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Lst>
  <p:sldIdLst>
    <p:sldId id="256" r:id="rId5"/>
    <p:sldId id="257" r:id="rId6"/>
    <p:sldId id="273" r:id="rId7"/>
    <p:sldId id="258" r:id="rId8"/>
    <p:sldId id="294" r:id="rId9"/>
    <p:sldId id="261" r:id="rId10"/>
    <p:sldId id="274" r:id="rId11"/>
    <p:sldId id="275" r:id="rId12"/>
    <p:sldId id="276" r:id="rId13"/>
    <p:sldId id="277" r:id="rId14"/>
    <p:sldId id="284" r:id="rId15"/>
    <p:sldId id="279" r:id="rId16"/>
    <p:sldId id="283" r:id="rId17"/>
    <p:sldId id="270" r:id="rId18"/>
    <p:sldId id="285" r:id="rId19"/>
    <p:sldId id="280" r:id="rId20"/>
    <p:sldId id="281" r:id="rId21"/>
    <p:sldId id="282" r:id="rId22"/>
    <p:sldId id="288" r:id="rId23"/>
    <p:sldId id="289" r:id="rId24"/>
    <p:sldId id="287" r:id="rId25"/>
    <p:sldId id="290" r:id="rId26"/>
    <p:sldId id="292" r:id="rId27"/>
    <p:sldId id="293" r:id="rId28"/>
    <p:sldId id="264" r:id="rId29"/>
    <p:sldId id="265" r:id="rId30"/>
    <p:sldId id="267" r:id="rId31"/>
    <p:sldId id="271" r:id="rId32"/>
    <p:sldId id="291" r:id="rId33"/>
    <p:sldId id="286" r:id="rId34"/>
    <p:sldId id="272" r:id="rId35"/>
    <p:sldId id="295" r:id="rId3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řední sty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Světlý styl 1 – zvýraznění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úsik, Ondřej" userId="558567c6-2718-4764-bd56-bc2050fe2e92" providerId="ADAL" clId="{BF456659-7EAE-4267-B360-B095FF9CB63C}"/>
    <pc:docChg chg="delSld">
      <pc:chgData name="Fúsik, Ondřej" userId="558567c6-2718-4764-bd56-bc2050fe2e92" providerId="ADAL" clId="{BF456659-7EAE-4267-B360-B095FF9CB63C}" dt="2023-12-02T11:14:16.270" v="0" actId="47"/>
      <pc:docMkLst>
        <pc:docMk/>
      </pc:docMkLst>
      <pc:sldChg chg="del">
        <pc:chgData name="Fúsik, Ondřej" userId="558567c6-2718-4764-bd56-bc2050fe2e92" providerId="ADAL" clId="{BF456659-7EAE-4267-B360-B095FF9CB63C}" dt="2023-12-02T11:14:16.270" v="0" actId="47"/>
        <pc:sldMkLst>
          <pc:docMk/>
          <pc:sldMk cId="2887965027"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5FD59E-CB6A-401D-A287-1A09BF8BEB9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3BE38C6-0EED-4AA7-9A4A-9FBBD3260922}">
      <dgm:prSet/>
      <dgm:spPr/>
      <dgm:t>
        <a:bodyPr/>
        <a:lstStyle/>
        <a:p>
          <a:r>
            <a:rPr lang="cs-CZ" dirty="0"/>
            <a:t>Brutt-Griffler: Světové angličtiny (</a:t>
          </a:r>
          <a:r>
            <a:rPr lang="cs-CZ" i="1" dirty="0" err="1"/>
            <a:t>Global</a:t>
          </a:r>
          <a:r>
            <a:rPr lang="cs-CZ" i="1" dirty="0"/>
            <a:t> </a:t>
          </a:r>
          <a:r>
            <a:rPr lang="cs-CZ" i="1" dirty="0" err="1"/>
            <a:t>Englishes</a:t>
          </a:r>
          <a:r>
            <a:rPr lang="cs-CZ" i="1" dirty="0"/>
            <a:t>)</a:t>
          </a:r>
        </a:p>
        <a:p>
          <a:r>
            <a:rPr lang="cs-CZ" dirty="0"/>
            <a:t>čtyři hlavní rysy vývoje globálního jazyka:</a:t>
          </a:r>
          <a:endParaRPr lang="en-US" dirty="0"/>
        </a:p>
      </dgm:t>
    </dgm:pt>
    <dgm:pt modelId="{7BC16EB2-544E-4369-BB18-A1A8792CCE8C}" type="parTrans" cxnId="{EAB81D55-FF9E-4B90-A3DB-175ECC8D137B}">
      <dgm:prSet/>
      <dgm:spPr/>
      <dgm:t>
        <a:bodyPr/>
        <a:lstStyle/>
        <a:p>
          <a:endParaRPr lang="en-US"/>
        </a:p>
      </dgm:t>
    </dgm:pt>
    <dgm:pt modelId="{99C4A4A9-8592-418E-84F9-93B006D1C8E8}" type="sibTrans" cxnId="{EAB81D55-FF9E-4B90-A3DB-175ECC8D137B}">
      <dgm:prSet/>
      <dgm:spPr/>
      <dgm:t>
        <a:bodyPr/>
        <a:lstStyle/>
        <a:p>
          <a:endParaRPr lang="en-US"/>
        </a:p>
      </dgm:t>
    </dgm:pt>
    <dgm:pt modelId="{E4CFD57D-E5D0-43C2-A389-30809CD6DDF8}">
      <dgm:prSet/>
      <dgm:spPr/>
      <dgm:t>
        <a:bodyPr/>
        <a:lstStyle/>
        <a:p>
          <a:r>
            <a:rPr lang="cs-CZ" b="1"/>
            <a:t>Ekonomicko-kulturní funkce jazyka </a:t>
          </a:r>
          <a:r>
            <a:rPr lang="cs-CZ"/>
            <a:t>(tj. Světová angličtina je výsledkem vývoje světového trhu a globálních událostí v oblasti vědy, technologie, kultury a médií)</a:t>
          </a:r>
          <a:endParaRPr lang="en-US"/>
        </a:p>
      </dgm:t>
    </dgm:pt>
    <dgm:pt modelId="{80813AC7-0588-4CBF-97C0-5EABFB70CD99}" type="parTrans" cxnId="{6BF5E34A-EC03-4C20-A04E-F0641AF4A1E4}">
      <dgm:prSet/>
      <dgm:spPr/>
      <dgm:t>
        <a:bodyPr/>
        <a:lstStyle/>
        <a:p>
          <a:endParaRPr lang="en-US"/>
        </a:p>
      </dgm:t>
    </dgm:pt>
    <dgm:pt modelId="{A05DF3D5-0C0E-4663-AF3B-3799E860BA7B}" type="sibTrans" cxnId="{6BF5E34A-EC03-4C20-A04E-F0641AF4A1E4}">
      <dgm:prSet/>
      <dgm:spPr/>
      <dgm:t>
        <a:bodyPr/>
        <a:lstStyle/>
        <a:p>
          <a:endParaRPr lang="en-US"/>
        </a:p>
      </dgm:t>
    </dgm:pt>
    <dgm:pt modelId="{31F37B44-0A24-46A2-ABEC-B359AC03915B}">
      <dgm:prSet/>
      <dgm:spPr/>
      <dgm:t>
        <a:bodyPr/>
        <a:lstStyle/>
        <a:p>
          <a:r>
            <a:rPr lang="cs-CZ" b="1"/>
            <a:t>Překonání role elity lingua franca </a:t>
          </a:r>
          <a:r>
            <a:rPr lang="cs-CZ"/>
            <a:t>(tj. Světovou angličtinu se učí lidé na různých úrovních společnosti, nejen socioekonomická elita.)</a:t>
          </a:r>
          <a:endParaRPr lang="en-US"/>
        </a:p>
      </dgm:t>
    </dgm:pt>
    <dgm:pt modelId="{D37D0545-3473-4429-B30B-389AC31091DF}" type="parTrans" cxnId="{DE53B105-9B18-4DB6-80C2-391990D35F43}">
      <dgm:prSet/>
      <dgm:spPr/>
      <dgm:t>
        <a:bodyPr/>
        <a:lstStyle/>
        <a:p>
          <a:endParaRPr lang="en-US"/>
        </a:p>
      </dgm:t>
    </dgm:pt>
    <dgm:pt modelId="{1035ADCF-BB75-4010-8A2C-3EC918E66C9B}" type="sibTrans" cxnId="{DE53B105-9B18-4DB6-80C2-391990D35F43}">
      <dgm:prSet/>
      <dgm:spPr/>
      <dgm:t>
        <a:bodyPr/>
        <a:lstStyle/>
        <a:p>
          <a:endParaRPr lang="en-US"/>
        </a:p>
      </dgm:t>
    </dgm:pt>
    <dgm:pt modelId="{02D6BE56-25AA-4342-B119-D717735D02D7}">
      <dgm:prSet/>
      <dgm:spPr/>
      <dgm:t>
        <a:bodyPr/>
        <a:lstStyle/>
        <a:p>
          <a:r>
            <a:rPr lang="cs-CZ" b="1"/>
            <a:t>Stabilizace bilingvismu prostřednictvím soužití světového jazyka s jinými jazyky v bilingválních/multilingválních kontextech </a:t>
          </a:r>
          <a:r>
            <a:rPr lang="cs-CZ"/>
            <a:t>(tj. Světové angličtiny mají tendenci zavádět se vedle místních jazyků místo jejich nahrazení, a tak přispívají k multilingvismu místo ohrožení.)</a:t>
          </a:r>
          <a:endParaRPr lang="en-US"/>
        </a:p>
      </dgm:t>
    </dgm:pt>
    <dgm:pt modelId="{3FF07915-CBB5-4D1A-A58F-5E98BE3EC0A7}" type="parTrans" cxnId="{E3B39504-957B-4726-8669-5624390B52C8}">
      <dgm:prSet/>
      <dgm:spPr/>
      <dgm:t>
        <a:bodyPr/>
        <a:lstStyle/>
        <a:p>
          <a:endParaRPr lang="en-US"/>
        </a:p>
      </dgm:t>
    </dgm:pt>
    <dgm:pt modelId="{3F988471-3C8E-4770-BDA8-06055D7BAD7B}" type="sibTrans" cxnId="{E3B39504-957B-4726-8669-5624390B52C8}">
      <dgm:prSet/>
      <dgm:spPr/>
      <dgm:t>
        <a:bodyPr/>
        <a:lstStyle/>
        <a:p>
          <a:endParaRPr lang="en-US"/>
        </a:p>
      </dgm:t>
    </dgm:pt>
    <dgm:pt modelId="{76B421A9-67C7-4D1E-A2E9-15F561F3AE44}">
      <dgm:prSet/>
      <dgm:spPr/>
      <dgm:t>
        <a:bodyPr/>
        <a:lstStyle/>
        <a:p>
          <a:r>
            <a:rPr lang="cs-CZ" b="1" dirty="0"/>
            <a:t>Změna jazyka prostřednictvím procesů konvergence světového jazyka a divergence světového jazyka </a:t>
          </a:r>
          <a:r>
            <a:rPr lang="cs-CZ" dirty="0"/>
            <a:t>(tj. Světová angličtina se šíří tím, že ji mnoho lidí učí, nikoliv tím, že mluvčí angličtiny migrují do jiných oblastí; tím pádem se dva procesy odehrávají současně: vznikají nové varianty a jednota ve světovém jazyce se udržuje.)</a:t>
          </a:r>
          <a:endParaRPr lang="en-US" dirty="0"/>
        </a:p>
      </dgm:t>
    </dgm:pt>
    <dgm:pt modelId="{0A0739CD-A925-46F0-9932-D2D0D7403929}" type="parTrans" cxnId="{D2D51125-235D-4088-8FCC-555D48144682}">
      <dgm:prSet/>
      <dgm:spPr/>
      <dgm:t>
        <a:bodyPr/>
        <a:lstStyle/>
        <a:p>
          <a:endParaRPr lang="en-US"/>
        </a:p>
      </dgm:t>
    </dgm:pt>
    <dgm:pt modelId="{55656389-376C-446D-BD96-A2BE13BCD351}" type="sibTrans" cxnId="{D2D51125-235D-4088-8FCC-555D48144682}">
      <dgm:prSet/>
      <dgm:spPr/>
      <dgm:t>
        <a:bodyPr/>
        <a:lstStyle/>
        <a:p>
          <a:endParaRPr lang="en-US"/>
        </a:p>
      </dgm:t>
    </dgm:pt>
    <dgm:pt modelId="{97A97170-CDE4-4F40-BA96-B4909178D7DE}">
      <dgm:prSet/>
      <dgm:spPr/>
      <dgm:t>
        <a:bodyPr/>
        <a:lstStyle/>
        <a:p>
          <a:r>
            <a:rPr lang="cs-CZ" b="1" i="1" dirty="0"/>
            <a:t>Jazykové důkazy - zásadní rozšířit kritéria pro definici lingua franca. </a:t>
          </a:r>
          <a:r>
            <a:rPr lang="cs-CZ" i="1" dirty="0"/>
            <a:t>Klíčovým aspektem </a:t>
          </a:r>
          <a:r>
            <a:rPr lang="cs-CZ" b="1" i="1" dirty="0"/>
            <a:t>lingua franca je jeho hluboký vliv na místní jazyky</a:t>
          </a:r>
          <a:r>
            <a:rPr lang="cs-CZ" i="1" dirty="0"/>
            <a:t>, sahající daleko za slovní zásobu, zahrnující gramatické struktury, idiomy a myšlenky. Proto, pokud chceme použít tato kritéria pro definici lingua franca, mělo by zahrnovat i bod kontaktu mezi lingua franca a rodilými jazyky. </a:t>
          </a:r>
          <a:r>
            <a:rPr lang="cs-CZ" b="1" i="1" dirty="0"/>
            <a:t>Tento kontakt však není jednosměrný</a:t>
          </a:r>
          <a:r>
            <a:rPr lang="cs-CZ" i="1" dirty="0"/>
            <a:t>; i lingua franca absorbuje mnoho nových slov z daných </a:t>
          </a:r>
          <a:r>
            <a:rPr lang="cs-CZ" i="1" dirty="0" err="1"/>
            <a:t>vernakulárních</a:t>
          </a:r>
          <a:r>
            <a:rPr lang="cs-CZ" i="1" dirty="0"/>
            <a:t> jazyků a šíří je dál.</a:t>
          </a:r>
          <a:endParaRPr lang="en-US" i="1" dirty="0"/>
        </a:p>
      </dgm:t>
    </dgm:pt>
    <dgm:pt modelId="{731857A6-0E87-4C34-92CE-EC29A38061AB}" type="parTrans" cxnId="{AEA092CD-0326-48EE-90A0-85426AF8FFF3}">
      <dgm:prSet/>
      <dgm:spPr/>
      <dgm:t>
        <a:bodyPr/>
        <a:lstStyle/>
        <a:p>
          <a:endParaRPr lang="en-US"/>
        </a:p>
      </dgm:t>
    </dgm:pt>
    <dgm:pt modelId="{63163C8A-F3F5-4FBF-B377-DA9B2F276E0C}" type="sibTrans" cxnId="{AEA092CD-0326-48EE-90A0-85426AF8FFF3}">
      <dgm:prSet/>
      <dgm:spPr/>
      <dgm:t>
        <a:bodyPr/>
        <a:lstStyle/>
        <a:p>
          <a:endParaRPr lang="en-US"/>
        </a:p>
      </dgm:t>
    </dgm:pt>
    <dgm:pt modelId="{D45FB7B1-2266-4066-9F16-4E943162153D}" type="pres">
      <dgm:prSet presAssocID="{325FD59E-CB6A-401D-A287-1A09BF8BEB93}" presName="linear" presStyleCnt="0">
        <dgm:presLayoutVars>
          <dgm:animLvl val="lvl"/>
          <dgm:resizeHandles val="exact"/>
        </dgm:presLayoutVars>
      </dgm:prSet>
      <dgm:spPr/>
    </dgm:pt>
    <dgm:pt modelId="{0780E055-B722-45F6-89CB-2935ED052397}" type="pres">
      <dgm:prSet presAssocID="{03BE38C6-0EED-4AA7-9A4A-9FBBD3260922}" presName="parentText" presStyleLbl="node1" presStyleIdx="0" presStyleCnt="1">
        <dgm:presLayoutVars>
          <dgm:chMax val="0"/>
          <dgm:bulletEnabled val="1"/>
        </dgm:presLayoutVars>
      </dgm:prSet>
      <dgm:spPr/>
    </dgm:pt>
    <dgm:pt modelId="{1B430767-CE68-40DD-B75F-ED9993A7212B}" type="pres">
      <dgm:prSet presAssocID="{03BE38C6-0EED-4AA7-9A4A-9FBBD3260922}" presName="childText" presStyleLbl="revTx" presStyleIdx="0" presStyleCnt="1">
        <dgm:presLayoutVars>
          <dgm:bulletEnabled val="1"/>
        </dgm:presLayoutVars>
      </dgm:prSet>
      <dgm:spPr/>
    </dgm:pt>
  </dgm:ptLst>
  <dgm:cxnLst>
    <dgm:cxn modelId="{E3B39504-957B-4726-8669-5624390B52C8}" srcId="{03BE38C6-0EED-4AA7-9A4A-9FBBD3260922}" destId="{02D6BE56-25AA-4342-B119-D717735D02D7}" srcOrd="2" destOrd="0" parTransId="{3FF07915-CBB5-4D1A-A58F-5E98BE3EC0A7}" sibTransId="{3F988471-3C8E-4770-BDA8-06055D7BAD7B}"/>
    <dgm:cxn modelId="{DE53B105-9B18-4DB6-80C2-391990D35F43}" srcId="{03BE38C6-0EED-4AA7-9A4A-9FBBD3260922}" destId="{31F37B44-0A24-46A2-ABEC-B359AC03915B}" srcOrd="1" destOrd="0" parTransId="{D37D0545-3473-4429-B30B-389AC31091DF}" sibTransId="{1035ADCF-BB75-4010-8A2C-3EC918E66C9B}"/>
    <dgm:cxn modelId="{1B8C0122-E9C1-4B1D-A909-4E818419639B}" type="presOf" srcId="{76B421A9-67C7-4D1E-A2E9-15F561F3AE44}" destId="{1B430767-CE68-40DD-B75F-ED9993A7212B}" srcOrd="0" destOrd="3" presId="urn:microsoft.com/office/officeart/2005/8/layout/vList2"/>
    <dgm:cxn modelId="{D2D51125-235D-4088-8FCC-555D48144682}" srcId="{03BE38C6-0EED-4AA7-9A4A-9FBBD3260922}" destId="{76B421A9-67C7-4D1E-A2E9-15F561F3AE44}" srcOrd="3" destOrd="0" parTransId="{0A0739CD-A925-46F0-9932-D2D0D7403929}" sibTransId="{55656389-376C-446D-BD96-A2BE13BCD351}"/>
    <dgm:cxn modelId="{3D267169-C629-4361-A595-BB42430AFCC2}" type="presOf" srcId="{31F37B44-0A24-46A2-ABEC-B359AC03915B}" destId="{1B430767-CE68-40DD-B75F-ED9993A7212B}" srcOrd="0" destOrd="1" presId="urn:microsoft.com/office/officeart/2005/8/layout/vList2"/>
    <dgm:cxn modelId="{6BF5E34A-EC03-4C20-A04E-F0641AF4A1E4}" srcId="{03BE38C6-0EED-4AA7-9A4A-9FBBD3260922}" destId="{E4CFD57D-E5D0-43C2-A389-30809CD6DDF8}" srcOrd="0" destOrd="0" parTransId="{80813AC7-0588-4CBF-97C0-5EABFB70CD99}" sibTransId="{A05DF3D5-0C0E-4663-AF3B-3799E860BA7B}"/>
    <dgm:cxn modelId="{FC061A55-9667-4301-927B-D8554DA92C35}" type="presOf" srcId="{E4CFD57D-E5D0-43C2-A389-30809CD6DDF8}" destId="{1B430767-CE68-40DD-B75F-ED9993A7212B}" srcOrd="0" destOrd="0" presId="urn:microsoft.com/office/officeart/2005/8/layout/vList2"/>
    <dgm:cxn modelId="{EAB81D55-FF9E-4B90-A3DB-175ECC8D137B}" srcId="{325FD59E-CB6A-401D-A287-1A09BF8BEB93}" destId="{03BE38C6-0EED-4AA7-9A4A-9FBBD3260922}" srcOrd="0" destOrd="0" parTransId="{7BC16EB2-544E-4369-BB18-A1A8792CCE8C}" sibTransId="{99C4A4A9-8592-418E-84F9-93B006D1C8E8}"/>
    <dgm:cxn modelId="{8944C679-777F-4D38-BDB3-33F22FD3B770}" type="presOf" srcId="{03BE38C6-0EED-4AA7-9A4A-9FBBD3260922}" destId="{0780E055-B722-45F6-89CB-2935ED052397}" srcOrd="0" destOrd="0" presId="urn:microsoft.com/office/officeart/2005/8/layout/vList2"/>
    <dgm:cxn modelId="{30F3B7A6-4AD3-45E1-9952-AF895294F00F}" type="presOf" srcId="{97A97170-CDE4-4F40-BA96-B4909178D7DE}" destId="{1B430767-CE68-40DD-B75F-ED9993A7212B}" srcOrd="0" destOrd="4" presId="urn:microsoft.com/office/officeart/2005/8/layout/vList2"/>
    <dgm:cxn modelId="{AEA092CD-0326-48EE-90A0-85426AF8FFF3}" srcId="{03BE38C6-0EED-4AA7-9A4A-9FBBD3260922}" destId="{97A97170-CDE4-4F40-BA96-B4909178D7DE}" srcOrd="4" destOrd="0" parTransId="{731857A6-0E87-4C34-92CE-EC29A38061AB}" sibTransId="{63163C8A-F3F5-4FBF-B377-DA9B2F276E0C}"/>
    <dgm:cxn modelId="{AA205BE3-0EF3-4903-8638-2589A744B52B}" type="presOf" srcId="{02D6BE56-25AA-4342-B119-D717735D02D7}" destId="{1B430767-CE68-40DD-B75F-ED9993A7212B}" srcOrd="0" destOrd="2" presId="urn:microsoft.com/office/officeart/2005/8/layout/vList2"/>
    <dgm:cxn modelId="{F83522FE-D855-474C-81D2-0AC296502B80}" type="presOf" srcId="{325FD59E-CB6A-401D-A287-1A09BF8BEB93}" destId="{D45FB7B1-2266-4066-9F16-4E943162153D}" srcOrd="0" destOrd="0" presId="urn:microsoft.com/office/officeart/2005/8/layout/vList2"/>
    <dgm:cxn modelId="{2980B91F-73D8-4DA6-AC51-0AC19E599FB4}" type="presParOf" srcId="{D45FB7B1-2266-4066-9F16-4E943162153D}" destId="{0780E055-B722-45F6-89CB-2935ED052397}" srcOrd="0" destOrd="0" presId="urn:microsoft.com/office/officeart/2005/8/layout/vList2"/>
    <dgm:cxn modelId="{0757C95A-FC08-4E3D-99DE-33B286D01C7C}" type="presParOf" srcId="{D45FB7B1-2266-4066-9F16-4E943162153D}" destId="{1B430767-CE68-40DD-B75F-ED9993A7212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B104C-000C-4FD5-B4F4-8EE8C290EB89}"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921766E4-1266-4599-9E99-F0CA978A212F}">
      <dgm:prSet/>
      <dgm:spPr/>
      <dgm:t>
        <a:bodyPr/>
        <a:lstStyle/>
        <a:p>
          <a:r>
            <a:rPr lang="cs-CZ" b="1"/>
            <a:t>Angličtina jako současná Lingua Franca</a:t>
          </a:r>
          <a:endParaRPr lang="en-US"/>
        </a:p>
      </dgm:t>
    </dgm:pt>
    <dgm:pt modelId="{C49C8769-3BA6-437D-95C8-E5D4B6FF43A2}" type="parTrans" cxnId="{91220DC9-C0D7-4615-A470-3D5E13444150}">
      <dgm:prSet/>
      <dgm:spPr/>
      <dgm:t>
        <a:bodyPr/>
        <a:lstStyle/>
        <a:p>
          <a:endParaRPr lang="en-US"/>
        </a:p>
      </dgm:t>
    </dgm:pt>
    <dgm:pt modelId="{7FE873A9-51A9-43CB-879F-17F8F4FBF74B}" type="sibTrans" cxnId="{91220DC9-C0D7-4615-A470-3D5E13444150}">
      <dgm:prSet/>
      <dgm:spPr/>
      <dgm:t>
        <a:bodyPr/>
        <a:lstStyle/>
        <a:p>
          <a:endParaRPr lang="en-US"/>
        </a:p>
      </dgm:t>
    </dgm:pt>
    <dgm:pt modelId="{383A71B7-51D9-46F0-AD74-8D1E2B406109}">
      <dgm:prSet/>
      <dgm:spPr/>
      <dgm:t>
        <a:bodyPr/>
        <a:lstStyle/>
        <a:p>
          <a:r>
            <a:rPr lang="cs-CZ"/>
            <a:t>Angličtina mluví asi 1,75 miliarda lidí, což je čtvrtina světové populace. Během posledních pěti století se angličtina rozšířila do západní a jižní polokoule, což vedlo k vývoji nových variant jazyka v kolonizovaných oblastech, ale také k masivní ztrátě původních jazyků v Americe a Austrálii.</a:t>
          </a:r>
          <a:endParaRPr lang="en-US"/>
        </a:p>
      </dgm:t>
    </dgm:pt>
    <dgm:pt modelId="{18C02527-73EE-49D9-A5DD-6D8E02ED386F}" type="parTrans" cxnId="{8B315942-37B8-4561-BAA1-DA07CF46E2CD}">
      <dgm:prSet/>
      <dgm:spPr/>
      <dgm:t>
        <a:bodyPr/>
        <a:lstStyle/>
        <a:p>
          <a:endParaRPr lang="en-US"/>
        </a:p>
      </dgm:t>
    </dgm:pt>
    <dgm:pt modelId="{86BA50CA-8629-48AA-9B3D-AC1FAFA48F8B}" type="sibTrans" cxnId="{8B315942-37B8-4561-BAA1-DA07CF46E2CD}">
      <dgm:prSet/>
      <dgm:spPr/>
      <dgm:t>
        <a:bodyPr/>
        <a:lstStyle/>
        <a:p>
          <a:endParaRPr lang="en-US"/>
        </a:p>
      </dgm:t>
    </dgm:pt>
    <dgm:pt modelId="{926A746C-18D3-4856-A790-0A87DB668FB6}">
      <dgm:prSet/>
      <dgm:spPr/>
      <dgm:t>
        <a:bodyPr/>
        <a:lstStyle/>
        <a:p>
          <a:r>
            <a:rPr lang="cs-CZ" b="1"/>
            <a:t>Rozšíření angličtiny ve světě</a:t>
          </a:r>
          <a:endParaRPr lang="en-US"/>
        </a:p>
      </dgm:t>
    </dgm:pt>
    <dgm:pt modelId="{13F22F9E-F698-46B3-AFA4-35E827042756}" type="parTrans" cxnId="{23AC51EF-836D-47F6-BC9D-FF0FE6C818B8}">
      <dgm:prSet/>
      <dgm:spPr/>
      <dgm:t>
        <a:bodyPr/>
        <a:lstStyle/>
        <a:p>
          <a:endParaRPr lang="en-US"/>
        </a:p>
      </dgm:t>
    </dgm:pt>
    <dgm:pt modelId="{C4F7E43E-C243-489B-B9F5-CCB7E6887C8A}" type="sibTrans" cxnId="{23AC51EF-836D-47F6-BC9D-FF0FE6C818B8}">
      <dgm:prSet/>
      <dgm:spPr/>
      <dgm:t>
        <a:bodyPr/>
        <a:lstStyle/>
        <a:p>
          <a:endParaRPr lang="en-US"/>
        </a:p>
      </dgm:t>
    </dgm:pt>
    <dgm:pt modelId="{63888BA2-70DC-496B-8A5B-58FE1F7F3933}">
      <dgm:prSet/>
      <dgm:spPr/>
      <dgm:t>
        <a:bodyPr/>
        <a:lstStyle/>
        <a:p>
          <a:r>
            <a:rPr lang="cs-CZ" dirty="0"/>
            <a:t>Angličtina se rozšířila po celém světě díky globalizaci, kterou urychlily nové technologie. Například Spojené státy (215 milionů), Spojené království (61 milionů), Kanada (18,2 milionu), Austrálie (15,5 milionu), Irsko (3,8 milionu), Jižní Afrika (3,7 milionu) a Nový Zéland (3,0-3,7 milionu) jsou země, kde je angličtina mateřským jazykem.</a:t>
          </a:r>
          <a:endParaRPr lang="en-US" dirty="0"/>
        </a:p>
      </dgm:t>
    </dgm:pt>
    <dgm:pt modelId="{AC76E544-54CF-46E1-80B6-A231C9BE7D23}" type="parTrans" cxnId="{FE2E0685-5686-4F9B-B92B-F1F13063CBDF}">
      <dgm:prSet/>
      <dgm:spPr/>
      <dgm:t>
        <a:bodyPr/>
        <a:lstStyle/>
        <a:p>
          <a:endParaRPr lang="en-US"/>
        </a:p>
      </dgm:t>
    </dgm:pt>
    <dgm:pt modelId="{A43BDFF6-54D6-4962-8879-C8E634A22223}" type="sibTrans" cxnId="{FE2E0685-5686-4F9B-B92B-F1F13063CBDF}">
      <dgm:prSet/>
      <dgm:spPr/>
      <dgm:t>
        <a:bodyPr/>
        <a:lstStyle/>
        <a:p>
          <a:endParaRPr lang="en-US"/>
        </a:p>
      </dgm:t>
    </dgm:pt>
    <dgm:pt modelId="{025EDCA9-D330-4A5E-9AF7-1A8488E68736}">
      <dgm:prSet/>
      <dgm:spPr/>
      <dgm:t>
        <a:bodyPr/>
        <a:lstStyle/>
        <a:p>
          <a:r>
            <a:rPr lang="cs-CZ" b="1"/>
            <a:t>Jak angličtina ovlivňuje a je ovlivněna globální kulturou</a:t>
          </a:r>
          <a:endParaRPr lang="en-US"/>
        </a:p>
      </dgm:t>
    </dgm:pt>
    <dgm:pt modelId="{33C6C731-88DC-49DF-8381-CF4400E9A1CE}" type="parTrans" cxnId="{FEBD0E82-D886-425A-8A1C-3FDB63E5DA40}">
      <dgm:prSet/>
      <dgm:spPr/>
      <dgm:t>
        <a:bodyPr/>
        <a:lstStyle/>
        <a:p>
          <a:endParaRPr lang="en-US"/>
        </a:p>
      </dgm:t>
    </dgm:pt>
    <dgm:pt modelId="{9F1B1767-EBF7-46A6-8606-698F108B7C0C}" type="sibTrans" cxnId="{FEBD0E82-D886-425A-8A1C-3FDB63E5DA40}">
      <dgm:prSet/>
      <dgm:spPr/>
      <dgm:t>
        <a:bodyPr/>
        <a:lstStyle/>
        <a:p>
          <a:endParaRPr lang="en-US"/>
        </a:p>
      </dgm:t>
    </dgm:pt>
    <dgm:pt modelId="{2BAD8539-BE4D-4959-A043-DC7CB1EA88EB}">
      <dgm:prSet/>
      <dgm:spPr/>
      <dgm:t>
        <a:bodyPr/>
        <a:lstStyle/>
        <a:p>
          <a:r>
            <a:rPr lang="cs-CZ" dirty="0"/>
            <a:t>Jazyk je neodmyslitelně kulturní, protože odráží tyto normy a faktory jak jemnými, tak explicitními způsoby. Angličtina může vyvíjet rčení, která odrážejí kulturní normy, slangovou terminologii, která odráží kulturní trendy, nebo dokonce syntax, která odráží kulturní přesvědčení.</a:t>
          </a:r>
          <a:endParaRPr lang="en-US" dirty="0"/>
        </a:p>
      </dgm:t>
    </dgm:pt>
    <dgm:pt modelId="{646FA952-FCFD-41DF-B8BE-71ACA0D43005}" type="parTrans" cxnId="{519882EA-2C55-4A8F-9B37-7305E0750353}">
      <dgm:prSet/>
      <dgm:spPr/>
      <dgm:t>
        <a:bodyPr/>
        <a:lstStyle/>
        <a:p>
          <a:endParaRPr lang="en-US"/>
        </a:p>
      </dgm:t>
    </dgm:pt>
    <dgm:pt modelId="{C096CF49-99D3-4DB0-B3F5-5A593152428F}" type="sibTrans" cxnId="{519882EA-2C55-4A8F-9B37-7305E0750353}">
      <dgm:prSet/>
      <dgm:spPr/>
      <dgm:t>
        <a:bodyPr/>
        <a:lstStyle/>
        <a:p>
          <a:endParaRPr lang="en-US"/>
        </a:p>
      </dgm:t>
    </dgm:pt>
    <dgm:pt modelId="{639DDAE0-503F-43E2-8356-BF185671EB6D}">
      <dgm:prSet/>
      <dgm:spPr/>
      <dgm:t>
        <a:bodyPr/>
        <a:lstStyle/>
        <a:p>
          <a:r>
            <a:rPr lang="cs-CZ" dirty="0"/>
            <a:t>Angličtina, možná více než jakýkoli jiný jazyk, je nenasyceným půjčovatelem. Zatímco mluvčí některých jazyků se snaží vyloučit cizí slova ze svých lexikonů, angličtina je „vždy“ vítala. Více než 300 jazyků je zaznamenáno v OED jako přímé zdroje jeho současné slovní zásoby a místa kontaktu jsou nalezena po celém světě.</a:t>
          </a:r>
          <a:endParaRPr lang="en-US" dirty="0"/>
        </a:p>
      </dgm:t>
    </dgm:pt>
    <dgm:pt modelId="{734EA865-B397-432E-B3A7-ED53298C452A}" type="parTrans" cxnId="{44F7D0FB-0BD5-439E-94CE-1862311024A4}">
      <dgm:prSet/>
      <dgm:spPr/>
      <dgm:t>
        <a:bodyPr/>
        <a:lstStyle/>
        <a:p>
          <a:endParaRPr lang="en-US"/>
        </a:p>
      </dgm:t>
    </dgm:pt>
    <dgm:pt modelId="{B63344FD-0FB9-43A5-9B3D-B7A49E41188E}" type="sibTrans" cxnId="{44F7D0FB-0BD5-439E-94CE-1862311024A4}">
      <dgm:prSet/>
      <dgm:spPr/>
      <dgm:t>
        <a:bodyPr/>
        <a:lstStyle/>
        <a:p>
          <a:endParaRPr lang="en-US"/>
        </a:p>
      </dgm:t>
    </dgm:pt>
    <dgm:pt modelId="{339A783E-5938-4ACD-A28B-8766D21E9CD8}" type="pres">
      <dgm:prSet presAssocID="{DFEB104C-000C-4FD5-B4F4-8EE8C290EB89}" presName="Name0" presStyleCnt="0">
        <dgm:presLayoutVars>
          <dgm:dir/>
          <dgm:animLvl val="lvl"/>
          <dgm:resizeHandles val="exact"/>
        </dgm:presLayoutVars>
      </dgm:prSet>
      <dgm:spPr/>
    </dgm:pt>
    <dgm:pt modelId="{DBC24516-6E93-4819-972B-5A4C8FFF67D4}" type="pres">
      <dgm:prSet presAssocID="{921766E4-1266-4599-9E99-F0CA978A212F}" presName="composite" presStyleCnt="0"/>
      <dgm:spPr/>
    </dgm:pt>
    <dgm:pt modelId="{263935D6-F13A-47F6-A4CF-177A028AC672}" type="pres">
      <dgm:prSet presAssocID="{921766E4-1266-4599-9E99-F0CA978A212F}" presName="parTx" presStyleLbl="alignNode1" presStyleIdx="0" presStyleCnt="3">
        <dgm:presLayoutVars>
          <dgm:chMax val="0"/>
          <dgm:chPref val="0"/>
          <dgm:bulletEnabled val="1"/>
        </dgm:presLayoutVars>
      </dgm:prSet>
      <dgm:spPr/>
    </dgm:pt>
    <dgm:pt modelId="{926B4430-1925-4EBC-96D3-985E67635ACB}" type="pres">
      <dgm:prSet presAssocID="{921766E4-1266-4599-9E99-F0CA978A212F}" presName="desTx" presStyleLbl="alignAccFollowNode1" presStyleIdx="0" presStyleCnt="3">
        <dgm:presLayoutVars>
          <dgm:bulletEnabled val="1"/>
        </dgm:presLayoutVars>
      </dgm:prSet>
      <dgm:spPr/>
    </dgm:pt>
    <dgm:pt modelId="{398B0CDA-D1FD-42CC-8272-E6F453FBF1F9}" type="pres">
      <dgm:prSet presAssocID="{7FE873A9-51A9-43CB-879F-17F8F4FBF74B}" presName="space" presStyleCnt="0"/>
      <dgm:spPr/>
    </dgm:pt>
    <dgm:pt modelId="{ACA0BBFA-A1C4-4201-82C0-E63CA5346A2F}" type="pres">
      <dgm:prSet presAssocID="{926A746C-18D3-4856-A790-0A87DB668FB6}" presName="composite" presStyleCnt="0"/>
      <dgm:spPr/>
    </dgm:pt>
    <dgm:pt modelId="{ABFC980D-FC5C-48B2-9B8E-BA5CE8B60225}" type="pres">
      <dgm:prSet presAssocID="{926A746C-18D3-4856-A790-0A87DB668FB6}" presName="parTx" presStyleLbl="alignNode1" presStyleIdx="1" presStyleCnt="3">
        <dgm:presLayoutVars>
          <dgm:chMax val="0"/>
          <dgm:chPref val="0"/>
          <dgm:bulletEnabled val="1"/>
        </dgm:presLayoutVars>
      </dgm:prSet>
      <dgm:spPr/>
    </dgm:pt>
    <dgm:pt modelId="{5BE9CE6F-59CA-4F15-9715-1ECE46C694E0}" type="pres">
      <dgm:prSet presAssocID="{926A746C-18D3-4856-A790-0A87DB668FB6}" presName="desTx" presStyleLbl="alignAccFollowNode1" presStyleIdx="1" presStyleCnt="3">
        <dgm:presLayoutVars>
          <dgm:bulletEnabled val="1"/>
        </dgm:presLayoutVars>
      </dgm:prSet>
      <dgm:spPr/>
    </dgm:pt>
    <dgm:pt modelId="{CFF33864-1BA6-4013-9188-513226D1355A}" type="pres">
      <dgm:prSet presAssocID="{C4F7E43E-C243-489B-B9F5-CCB7E6887C8A}" presName="space" presStyleCnt="0"/>
      <dgm:spPr/>
    </dgm:pt>
    <dgm:pt modelId="{15D05F39-0C7D-4C76-83AB-34DBBA99A72B}" type="pres">
      <dgm:prSet presAssocID="{025EDCA9-D330-4A5E-9AF7-1A8488E68736}" presName="composite" presStyleCnt="0"/>
      <dgm:spPr/>
    </dgm:pt>
    <dgm:pt modelId="{9BB89BE7-D207-4B98-9383-B1425CDB26C2}" type="pres">
      <dgm:prSet presAssocID="{025EDCA9-D330-4A5E-9AF7-1A8488E68736}" presName="parTx" presStyleLbl="alignNode1" presStyleIdx="2" presStyleCnt="3">
        <dgm:presLayoutVars>
          <dgm:chMax val="0"/>
          <dgm:chPref val="0"/>
          <dgm:bulletEnabled val="1"/>
        </dgm:presLayoutVars>
      </dgm:prSet>
      <dgm:spPr/>
    </dgm:pt>
    <dgm:pt modelId="{17894001-F365-4BA9-9CBC-AD85006D3147}" type="pres">
      <dgm:prSet presAssocID="{025EDCA9-D330-4A5E-9AF7-1A8488E68736}" presName="desTx" presStyleLbl="alignAccFollowNode1" presStyleIdx="2" presStyleCnt="3">
        <dgm:presLayoutVars>
          <dgm:bulletEnabled val="1"/>
        </dgm:presLayoutVars>
      </dgm:prSet>
      <dgm:spPr/>
    </dgm:pt>
  </dgm:ptLst>
  <dgm:cxnLst>
    <dgm:cxn modelId="{379A6F0B-02F9-4479-9FC8-0FBE8D84FED0}" type="presOf" srcId="{2BAD8539-BE4D-4959-A043-DC7CB1EA88EB}" destId="{17894001-F365-4BA9-9CBC-AD85006D3147}" srcOrd="0" destOrd="0" presId="urn:microsoft.com/office/officeart/2005/8/layout/hList1"/>
    <dgm:cxn modelId="{8B315942-37B8-4561-BAA1-DA07CF46E2CD}" srcId="{921766E4-1266-4599-9E99-F0CA978A212F}" destId="{383A71B7-51D9-46F0-AD74-8D1E2B406109}" srcOrd="0" destOrd="0" parTransId="{18C02527-73EE-49D9-A5DD-6D8E02ED386F}" sibTransId="{86BA50CA-8629-48AA-9B3D-AC1FAFA48F8B}"/>
    <dgm:cxn modelId="{FEB29266-A6BC-459F-B8DB-288CBE7EC1AD}" type="presOf" srcId="{63888BA2-70DC-496B-8A5B-58FE1F7F3933}" destId="{5BE9CE6F-59CA-4F15-9715-1ECE46C694E0}" srcOrd="0" destOrd="0" presId="urn:microsoft.com/office/officeart/2005/8/layout/hList1"/>
    <dgm:cxn modelId="{7389C348-7585-4152-8795-7B730FF3832B}" type="presOf" srcId="{383A71B7-51D9-46F0-AD74-8D1E2B406109}" destId="{926B4430-1925-4EBC-96D3-985E67635ACB}" srcOrd="0" destOrd="0" presId="urn:microsoft.com/office/officeart/2005/8/layout/hList1"/>
    <dgm:cxn modelId="{FEBD0E82-D886-425A-8A1C-3FDB63E5DA40}" srcId="{DFEB104C-000C-4FD5-B4F4-8EE8C290EB89}" destId="{025EDCA9-D330-4A5E-9AF7-1A8488E68736}" srcOrd="2" destOrd="0" parTransId="{33C6C731-88DC-49DF-8381-CF4400E9A1CE}" sibTransId="{9F1B1767-EBF7-46A6-8606-698F108B7C0C}"/>
    <dgm:cxn modelId="{FE2E0685-5686-4F9B-B92B-F1F13063CBDF}" srcId="{926A746C-18D3-4856-A790-0A87DB668FB6}" destId="{63888BA2-70DC-496B-8A5B-58FE1F7F3933}" srcOrd="0" destOrd="0" parTransId="{AC76E544-54CF-46E1-80B6-A231C9BE7D23}" sibTransId="{A43BDFF6-54D6-4962-8879-C8E634A22223}"/>
    <dgm:cxn modelId="{DCD9008E-B676-4280-A917-169EC779E966}" type="presOf" srcId="{639DDAE0-503F-43E2-8356-BF185671EB6D}" destId="{17894001-F365-4BA9-9CBC-AD85006D3147}" srcOrd="0" destOrd="1" presId="urn:microsoft.com/office/officeart/2005/8/layout/hList1"/>
    <dgm:cxn modelId="{77EED5B0-E6F9-421E-A74E-94EE8209ED26}" type="presOf" srcId="{025EDCA9-D330-4A5E-9AF7-1A8488E68736}" destId="{9BB89BE7-D207-4B98-9383-B1425CDB26C2}" srcOrd="0" destOrd="0" presId="urn:microsoft.com/office/officeart/2005/8/layout/hList1"/>
    <dgm:cxn modelId="{91220DC9-C0D7-4615-A470-3D5E13444150}" srcId="{DFEB104C-000C-4FD5-B4F4-8EE8C290EB89}" destId="{921766E4-1266-4599-9E99-F0CA978A212F}" srcOrd="0" destOrd="0" parTransId="{C49C8769-3BA6-437D-95C8-E5D4B6FF43A2}" sibTransId="{7FE873A9-51A9-43CB-879F-17F8F4FBF74B}"/>
    <dgm:cxn modelId="{2ED519E0-8D80-4770-A006-5879EEC899F1}" type="presOf" srcId="{926A746C-18D3-4856-A790-0A87DB668FB6}" destId="{ABFC980D-FC5C-48B2-9B8E-BA5CE8B60225}" srcOrd="0" destOrd="0" presId="urn:microsoft.com/office/officeart/2005/8/layout/hList1"/>
    <dgm:cxn modelId="{0BC390E5-B145-4E70-9D6E-E9BABE39AF66}" type="presOf" srcId="{921766E4-1266-4599-9E99-F0CA978A212F}" destId="{263935D6-F13A-47F6-A4CF-177A028AC672}" srcOrd="0" destOrd="0" presId="urn:microsoft.com/office/officeart/2005/8/layout/hList1"/>
    <dgm:cxn modelId="{519882EA-2C55-4A8F-9B37-7305E0750353}" srcId="{025EDCA9-D330-4A5E-9AF7-1A8488E68736}" destId="{2BAD8539-BE4D-4959-A043-DC7CB1EA88EB}" srcOrd="0" destOrd="0" parTransId="{646FA952-FCFD-41DF-B8BE-71ACA0D43005}" sibTransId="{C096CF49-99D3-4DB0-B3F5-5A593152428F}"/>
    <dgm:cxn modelId="{1B94C7EB-4A29-4DE6-9BDE-62E4F526B3DA}" type="presOf" srcId="{DFEB104C-000C-4FD5-B4F4-8EE8C290EB89}" destId="{339A783E-5938-4ACD-A28B-8766D21E9CD8}" srcOrd="0" destOrd="0" presId="urn:microsoft.com/office/officeart/2005/8/layout/hList1"/>
    <dgm:cxn modelId="{23AC51EF-836D-47F6-BC9D-FF0FE6C818B8}" srcId="{DFEB104C-000C-4FD5-B4F4-8EE8C290EB89}" destId="{926A746C-18D3-4856-A790-0A87DB668FB6}" srcOrd="1" destOrd="0" parTransId="{13F22F9E-F698-46B3-AFA4-35E827042756}" sibTransId="{C4F7E43E-C243-489B-B9F5-CCB7E6887C8A}"/>
    <dgm:cxn modelId="{44F7D0FB-0BD5-439E-94CE-1862311024A4}" srcId="{025EDCA9-D330-4A5E-9AF7-1A8488E68736}" destId="{639DDAE0-503F-43E2-8356-BF185671EB6D}" srcOrd="1" destOrd="0" parTransId="{734EA865-B397-432E-B3A7-ED53298C452A}" sibTransId="{B63344FD-0FB9-43A5-9B3D-B7A49E41188E}"/>
    <dgm:cxn modelId="{08E86A07-3A06-4F03-9F19-56C90D5936CE}" type="presParOf" srcId="{339A783E-5938-4ACD-A28B-8766D21E9CD8}" destId="{DBC24516-6E93-4819-972B-5A4C8FFF67D4}" srcOrd="0" destOrd="0" presId="urn:microsoft.com/office/officeart/2005/8/layout/hList1"/>
    <dgm:cxn modelId="{AA454D7A-F3C3-43FB-BAB7-E37E106D2A33}" type="presParOf" srcId="{DBC24516-6E93-4819-972B-5A4C8FFF67D4}" destId="{263935D6-F13A-47F6-A4CF-177A028AC672}" srcOrd="0" destOrd="0" presId="urn:microsoft.com/office/officeart/2005/8/layout/hList1"/>
    <dgm:cxn modelId="{BA32074A-1888-4B38-B648-9AB0FC32DAA4}" type="presParOf" srcId="{DBC24516-6E93-4819-972B-5A4C8FFF67D4}" destId="{926B4430-1925-4EBC-96D3-985E67635ACB}" srcOrd="1" destOrd="0" presId="urn:microsoft.com/office/officeart/2005/8/layout/hList1"/>
    <dgm:cxn modelId="{8B92A674-E43F-4BB8-9A5E-C636BF6359F4}" type="presParOf" srcId="{339A783E-5938-4ACD-A28B-8766D21E9CD8}" destId="{398B0CDA-D1FD-42CC-8272-E6F453FBF1F9}" srcOrd="1" destOrd="0" presId="urn:microsoft.com/office/officeart/2005/8/layout/hList1"/>
    <dgm:cxn modelId="{65CB4199-5CC9-4387-9F96-BA374AAE3924}" type="presParOf" srcId="{339A783E-5938-4ACD-A28B-8766D21E9CD8}" destId="{ACA0BBFA-A1C4-4201-82C0-E63CA5346A2F}" srcOrd="2" destOrd="0" presId="urn:microsoft.com/office/officeart/2005/8/layout/hList1"/>
    <dgm:cxn modelId="{53FCCF2C-C5F8-44BA-B32A-D88BCFBDA4B9}" type="presParOf" srcId="{ACA0BBFA-A1C4-4201-82C0-E63CA5346A2F}" destId="{ABFC980D-FC5C-48B2-9B8E-BA5CE8B60225}" srcOrd="0" destOrd="0" presId="urn:microsoft.com/office/officeart/2005/8/layout/hList1"/>
    <dgm:cxn modelId="{9220C26C-5924-4692-BD06-5A21C81CE9D2}" type="presParOf" srcId="{ACA0BBFA-A1C4-4201-82C0-E63CA5346A2F}" destId="{5BE9CE6F-59CA-4F15-9715-1ECE46C694E0}" srcOrd="1" destOrd="0" presId="urn:microsoft.com/office/officeart/2005/8/layout/hList1"/>
    <dgm:cxn modelId="{78C930CB-933B-4498-BF37-D32ACD142C5D}" type="presParOf" srcId="{339A783E-5938-4ACD-A28B-8766D21E9CD8}" destId="{CFF33864-1BA6-4013-9188-513226D1355A}" srcOrd="3" destOrd="0" presId="urn:microsoft.com/office/officeart/2005/8/layout/hList1"/>
    <dgm:cxn modelId="{D2CF5332-033E-4BF1-9D5E-3E1E8E4DA88F}" type="presParOf" srcId="{339A783E-5938-4ACD-A28B-8766D21E9CD8}" destId="{15D05F39-0C7D-4C76-83AB-34DBBA99A72B}" srcOrd="4" destOrd="0" presId="urn:microsoft.com/office/officeart/2005/8/layout/hList1"/>
    <dgm:cxn modelId="{F2EEB98C-8B02-4B68-93B3-FF23A3888ED3}" type="presParOf" srcId="{15D05F39-0C7D-4C76-83AB-34DBBA99A72B}" destId="{9BB89BE7-D207-4B98-9383-B1425CDB26C2}" srcOrd="0" destOrd="0" presId="urn:microsoft.com/office/officeart/2005/8/layout/hList1"/>
    <dgm:cxn modelId="{35D732F9-CA80-4803-8589-308CDCD2C322}" type="presParOf" srcId="{15D05F39-0C7D-4C76-83AB-34DBBA99A72B}" destId="{17894001-F365-4BA9-9CBC-AD85006D314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616778-D8BB-4E95-BCDB-78BE43107A04}"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BF5702EE-1315-451D-9652-1E5D042014EE}">
      <dgm:prSet/>
      <dgm:spPr/>
      <dgm:t>
        <a:bodyPr/>
        <a:lstStyle/>
        <a:p>
          <a:r>
            <a:rPr lang="cs-CZ" b="1" dirty="0"/>
            <a:t>Koiné řečtina</a:t>
          </a:r>
          <a:r>
            <a:rPr lang="cs-CZ" dirty="0"/>
            <a:t>, známá také jako helénistická řečtina, sehrála klíčovou roli v šíření helénistické kultury. Po dobytích Alexandra Velikého se koiné řečtina rozšířila do Asie Menší, Egypta, Sýrie, Mezopotámie, Persie, Indie a Afghánistánu. Stala se lingua franca, dominantním mezinárodním jazykem civilizovaného světa, a úspěšně konkurovala další lingua franca, aramejštině.</a:t>
          </a:r>
          <a:endParaRPr lang="en-US" dirty="0"/>
        </a:p>
      </dgm:t>
    </dgm:pt>
    <dgm:pt modelId="{388B23C3-D40E-4A50-B765-1290274B8EFC}" type="parTrans" cxnId="{E6C9D57E-E24F-4C91-BEA2-122499DA0283}">
      <dgm:prSet/>
      <dgm:spPr/>
      <dgm:t>
        <a:bodyPr/>
        <a:lstStyle/>
        <a:p>
          <a:endParaRPr lang="en-US"/>
        </a:p>
      </dgm:t>
    </dgm:pt>
    <dgm:pt modelId="{B36F3F01-D7F9-4439-AB56-90DE86EAA5C1}" type="sibTrans" cxnId="{E6C9D57E-E24F-4C91-BEA2-122499DA0283}">
      <dgm:prSet/>
      <dgm:spPr/>
      <dgm:t>
        <a:bodyPr/>
        <a:lstStyle/>
        <a:p>
          <a:endParaRPr lang="en-US"/>
        </a:p>
      </dgm:t>
    </dgm:pt>
    <dgm:pt modelId="{2D892F1D-6955-4BCF-8DFD-5A33CE62EF10}">
      <dgm:prSet/>
      <dgm:spPr/>
      <dgm:t>
        <a:bodyPr/>
        <a:lstStyle/>
        <a:p>
          <a:r>
            <a:rPr lang="cs-CZ"/>
            <a:t>Helénismus představuje fúzi starověkého řeckého světa s tím západní Asie, severovýchodní Afriky a jihozápadní Asie. Tato směs dala vzniknout společnému atickému dialektu založenému na řečtině, známému jako koiné řečtina, který se stal lingua franca po celém antickém světě.</a:t>
          </a:r>
          <a:endParaRPr lang="en-US"/>
        </a:p>
      </dgm:t>
    </dgm:pt>
    <dgm:pt modelId="{C40DC08C-408C-41D2-B1D7-FF2E0479E828}" type="parTrans" cxnId="{73250DE6-F811-421A-BB1A-D839AF2D2388}">
      <dgm:prSet/>
      <dgm:spPr/>
      <dgm:t>
        <a:bodyPr/>
        <a:lstStyle/>
        <a:p>
          <a:endParaRPr lang="en-US"/>
        </a:p>
      </dgm:t>
    </dgm:pt>
    <dgm:pt modelId="{8CF98E4D-864B-4B00-9358-CBA7EBF7C971}" type="sibTrans" cxnId="{73250DE6-F811-421A-BB1A-D839AF2D2388}">
      <dgm:prSet/>
      <dgm:spPr/>
      <dgm:t>
        <a:bodyPr/>
        <a:lstStyle/>
        <a:p>
          <a:endParaRPr lang="en-US"/>
        </a:p>
      </dgm:t>
    </dgm:pt>
    <dgm:pt modelId="{5F1F297B-671C-41F2-BBD8-610BA5B4C315}">
      <dgm:prSet/>
      <dgm:spPr/>
      <dgm:t>
        <a:bodyPr/>
        <a:lstStyle/>
        <a:p>
          <a:r>
            <a:rPr lang="cs-CZ"/>
            <a:t>Helénistické říše přetrvaly Alexandra Velikého a šířily řeckou kulturu po celé Evropě, západní Asii a severní Africe. Helénismus pokračoval ve šíření a ovlivňování následujících států a říší svým sociálním, kulturním, politickým a ekonomickým vlivem. Helénismus představil a šířil řecký jazyk, umění, kulturu, politické myšlenky a filosofii po celém Středomoří a na Blízkém východě.</a:t>
          </a:r>
          <a:endParaRPr lang="en-US"/>
        </a:p>
      </dgm:t>
    </dgm:pt>
    <dgm:pt modelId="{B8AC33D5-987C-4565-93CD-0FDDAA325A5E}" type="parTrans" cxnId="{1D6D24F6-99B6-4FF7-A77A-6E10EB9A91F7}">
      <dgm:prSet/>
      <dgm:spPr/>
      <dgm:t>
        <a:bodyPr/>
        <a:lstStyle/>
        <a:p>
          <a:endParaRPr lang="en-US"/>
        </a:p>
      </dgm:t>
    </dgm:pt>
    <dgm:pt modelId="{3E51DDB7-C2DF-45AD-811E-EA7C5547F43A}" type="sibTrans" cxnId="{1D6D24F6-99B6-4FF7-A77A-6E10EB9A91F7}">
      <dgm:prSet/>
      <dgm:spPr/>
      <dgm:t>
        <a:bodyPr/>
        <a:lstStyle/>
        <a:p>
          <a:endParaRPr lang="en-US"/>
        </a:p>
      </dgm:t>
    </dgm:pt>
    <dgm:pt modelId="{0AC1BFEC-C8C2-41DD-9209-C4A6646A0701}" type="pres">
      <dgm:prSet presAssocID="{56616778-D8BB-4E95-BCDB-78BE43107A04}" presName="outerComposite" presStyleCnt="0">
        <dgm:presLayoutVars>
          <dgm:chMax val="5"/>
          <dgm:dir/>
          <dgm:resizeHandles val="exact"/>
        </dgm:presLayoutVars>
      </dgm:prSet>
      <dgm:spPr/>
    </dgm:pt>
    <dgm:pt modelId="{DD0F7AE4-223B-4DFF-980C-F25B535537CE}" type="pres">
      <dgm:prSet presAssocID="{56616778-D8BB-4E95-BCDB-78BE43107A04}" presName="dummyMaxCanvas" presStyleCnt="0">
        <dgm:presLayoutVars/>
      </dgm:prSet>
      <dgm:spPr/>
    </dgm:pt>
    <dgm:pt modelId="{93908C5E-0BA5-4699-BF1C-4B810914D783}" type="pres">
      <dgm:prSet presAssocID="{56616778-D8BB-4E95-BCDB-78BE43107A04}" presName="ThreeNodes_1" presStyleLbl="node1" presStyleIdx="0" presStyleCnt="3">
        <dgm:presLayoutVars>
          <dgm:bulletEnabled val="1"/>
        </dgm:presLayoutVars>
      </dgm:prSet>
      <dgm:spPr/>
    </dgm:pt>
    <dgm:pt modelId="{F98DDA1B-81F5-4FF1-8592-3FCBF50F961B}" type="pres">
      <dgm:prSet presAssocID="{56616778-D8BB-4E95-BCDB-78BE43107A04}" presName="ThreeNodes_2" presStyleLbl="node1" presStyleIdx="1" presStyleCnt="3">
        <dgm:presLayoutVars>
          <dgm:bulletEnabled val="1"/>
        </dgm:presLayoutVars>
      </dgm:prSet>
      <dgm:spPr/>
    </dgm:pt>
    <dgm:pt modelId="{37F8ABBA-ED61-4D97-A246-1DE5C40D218F}" type="pres">
      <dgm:prSet presAssocID="{56616778-D8BB-4E95-BCDB-78BE43107A04}" presName="ThreeNodes_3" presStyleLbl="node1" presStyleIdx="2" presStyleCnt="3">
        <dgm:presLayoutVars>
          <dgm:bulletEnabled val="1"/>
        </dgm:presLayoutVars>
      </dgm:prSet>
      <dgm:spPr/>
    </dgm:pt>
    <dgm:pt modelId="{9CF7AA12-082B-4C68-AFD1-A9370C7024D5}" type="pres">
      <dgm:prSet presAssocID="{56616778-D8BB-4E95-BCDB-78BE43107A04}" presName="ThreeConn_1-2" presStyleLbl="fgAccFollowNode1" presStyleIdx="0" presStyleCnt="2">
        <dgm:presLayoutVars>
          <dgm:bulletEnabled val="1"/>
        </dgm:presLayoutVars>
      </dgm:prSet>
      <dgm:spPr/>
    </dgm:pt>
    <dgm:pt modelId="{1C9420B5-4CC7-483C-8D47-04ABAF902D39}" type="pres">
      <dgm:prSet presAssocID="{56616778-D8BB-4E95-BCDB-78BE43107A04}" presName="ThreeConn_2-3" presStyleLbl="fgAccFollowNode1" presStyleIdx="1" presStyleCnt="2">
        <dgm:presLayoutVars>
          <dgm:bulletEnabled val="1"/>
        </dgm:presLayoutVars>
      </dgm:prSet>
      <dgm:spPr/>
    </dgm:pt>
    <dgm:pt modelId="{3B8BC5CC-8881-47FB-B339-7593BA1F02F3}" type="pres">
      <dgm:prSet presAssocID="{56616778-D8BB-4E95-BCDB-78BE43107A04}" presName="ThreeNodes_1_text" presStyleLbl="node1" presStyleIdx="2" presStyleCnt="3">
        <dgm:presLayoutVars>
          <dgm:bulletEnabled val="1"/>
        </dgm:presLayoutVars>
      </dgm:prSet>
      <dgm:spPr/>
    </dgm:pt>
    <dgm:pt modelId="{7821B50A-FAF0-421F-8B77-A642DA0D865F}" type="pres">
      <dgm:prSet presAssocID="{56616778-D8BB-4E95-BCDB-78BE43107A04}" presName="ThreeNodes_2_text" presStyleLbl="node1" presStyleIdx="2" presStyleCnt="3">
        <dgm:presLayoutVars>
          <dgm:bulletEnabled val="1"/>
        </dgm:presLayoutVars>
      </dgm:prSet>
      <dgm:spPr/>
    </dgm:pt>
    <dgm:pt modelId="{AF110178-513A-41C2-A04A-6BCEC9460A1C}" type="pres">
      <dgm:prSet presAssocID="{56616778-D8BB-4E95-BCDB-78BE43107A04}" presName="ThreeNodes_3_text" presStyleLbl="node1" presStyleIdx="2" presStyleCnt="3">
        <dgm:presLayoutVars>
          <dgm:bulletEnabled val="1"/>
        </dgm:presLayoutVars>
      </dgm:prSet>
      <dgm:spPr/>
    </dgm:pt>
  </dgm:ptLst>
  <dgm:cxnLst>
    <dgm:cxn modelId="{F2579805-DE58-4EF9-84E3-EB99A74CCE09}" type="presOf" srcId="{8CF98E4D-864B-4B00-9358-CBA7EBF7C971}" destId="{1C9420B5-4CC7-483C-8D47-04ABAF902D39}" srcOrd="0" destOrd="0" presId="urn:microsoft.com/office/officeart/2005/8/layout/vProcess5"/>
    <dgm:cxn modelId="{205B5309-A909-4DE9-A895-131A3243A52A}" type="presOf" srcId="{56616778-D8BB-4E95-BCDB-78BE43107A04}" destId="{0AC1BFEC-C8C2-41DD-9209-C4A6646A0701}" srcOrd="0" destOrd="0" presId="urn:microsoft.com/office/officeart/2005/8/layout/vProcess5"/>
    <dgm:cxn modelId="{2B868D2D-C7D3-4F34-A9BD-85C74B239006}" type="presOf" srcId="{2D892F1D-6955-4BCF-8DFD-5A33CE62EF10}" destId="{7821B50A-FAF0-421F-8B77-A642DA0D865F}" srcOrd="1" destOrd="0" presId="urn:microsoft.com/office/officeart/2005/8/layout/vProcess5"/>
    <dgm:cxn modelId="{64283363-C15C-4023-9D7A-1CE0C9213248}" type="presOf" srcId="{BF5702EE-1315-451D-9652-1E5D042014EE}" destId="{3B8BC5CC-8881-47FB-B339-7593BA1F02F3}" srcOrd="1" destOrd="0" presId="urn:microsoft.com/office/officeart/2005/8/layout/vProcess5"/>
    <dgm:cxn modelId="{C87AF053-FD8B-476B-81AC-CBE8FCBD5885}" type="presOf" srcId="{5F1F297B-671C-41F2-BBD8-610BA5B4C315}" destId="{AF110178-513A-41C2-A04A-6BCEC9460A1C}" srcOrd="1" destOrd="0" presId="urn:microsoft.com/office/officeart/2005/8/layout/vProcess5"/>
    <dgm:cxn modelId="{FBBD8776-1210-485E-97A1-85229AB295EE}" type="presOf" srcId="{B36F3F01-D7F9-4439-AB56-90DE86EAA5C1}" destId="{9CF7AA12-082B-4C68-AFD1-A9370C7024D5}" srcOrd="0" destOrd="0" presId="urn:microsoft.com/office/officeart/2005/8/layout/vProcess5"/>
    <dgm:cxn modelId="{B35B9A5A-DC62-4B5F-BA03-21C1F22AFB1A}" type="presOf" srcId="{BF5702EE-1315-451D-9652-1E5D042014EE}" destId="{93908C5E-0BA5-4699-BF1C-4B810914D783}" srcOrd="0" destOrd="0" presId="urn:microsoft.com/office/officeart/2005/8/layout/vProcess5"/>
    <dgm:cxn modelId="{E6C9D57E-E24F-4C91-BEA2-122499DA0283}" srcId="{56616778-D8BB-4E95-BCDB-78BE43107A04}" destId="{BF5702EE-1315-451D-9652-1E5D042014EE}" srcOrd="0" destOrd="0" parTransId="{388B23C3-D40E-4A50-B765-1290274B8EFC}" sibTransId="{B36F3F01-D7F9-4439-AB56-90DE86EAA5C1}"/>
    <dgm:cxn modelId="{197DD3B1-9A10-45CD-A75E-1ED7196D1CDC}" type="presOf" srcId="{2D892F1D-6955-4BCF-8DFD-5A33CE62EF10}" destId="{F98DDA1B-81F5-4FF1-8592-3FCBF50F961B}" srcOrd="0" destOrd="0" presId="urn:microsoft.com/office/officeart/2005/8/layout/vProcess5"/>
    <dgm:cxn modelId="{40F48BBC-C7AE-4E40-A83C-45C0EBA9ABC2}" type="presOf" srcId="{5F1F297B-671C-41F2-BBD8-610BA5B4C315}" destId="{37F8ABBA-ED61-4D97-A246-1DE5C40D218F}" srcOrd="0" destOrd="0" presId="urn:microsoft.com/office/officeart/2005/8/layout/vProcess5"/>
    <dgm:cxn modelId="{73250DE6-F811-421A-BB1A-D839AF2D2388}" srcId="{56616778-D8BB-4E95-BCDB-78BE43107A04}" destId="{2D892F1D-6955-4BCF-8DFD-5A33CE62EF10}" srcOrd="1" destOrd="0" parTransId="{C40DC08C-408C-41D2-B1D7-FF2E0479E828}" sibTransId="{8CF98E4D-864B-4B00-9358-CBA7EBF7C971}"/>
    <dgm:cxn modelId="{1D6D24F6-99B6-4FF7-A77A-6E10EB9A91F7}" srcId="{56616778-D8BB-4E95-BCDB-78BE43107A04}" destId="{5F1F297B-671C-41F2-BBD8-610BA5B4C315}" srcOrd="2" destOrd="0" parTransId="{B8AC33D5-987C-4565-93CD-0FDDAA325A5E}" sibTransId="{3E51DDB7-C2DF-45AD-811E-EA7C5547F43A}"/>
    <dgm:cxn modelId="{67602630-7C4B-49CD-A81F-F98C60E1830B}" type="presParOf" srcId="{0AC1BFEC-C8C2-41DD-9209-C4A6646A0701}" destId="{DD0F7AE4-223B-4DFF-980C-F25B535537CE}" srcOrd="0" destOrd="0" presId="urn:microsoft.com/office/officeart/2005/8/layout/vProcess5"/>
    <dgm:cxn modelId="{02EFFF2C-6CFC-4BA2-822D-E4FDD38B4AF2}" type="presParOf" srcId="{0AC1BFEC-C8C2-41DD-9209-C4A6646A0701}" destId="{93908C5E-0BA5-4699-BF1C-4B810914D783}" srcOrd="1" destOrd="0" presId="urn:microsoft.com/office/officeart/2005/8/layout/vProcess5"/>
    <dgm:cxn modelId="{39476320-9890-4265-ABCD-BA71FA0D850C}" type="presParOf" srcId="{0AC1BFEC-C8C2-41DD-9209-C4A6646A0701}" destId="{F98DDA1B-81F5-4FF1-8592-3FCBF50F961B}" srcOrd="2" destOrd="0" presId="urn:microsoft.com/office/officeart/2005/8/layout/vProcess5"/>
    <dgm:cxn modelId="{299ADF1B-42CD-4E60-84EC-3308B421070C}" type="presParOf" srcId="{0AC1BFEC-C8C2-41DD-9209-C4A6646A0701}" destId="{37F8ABBA-ED61-4D97-A246-1DE5C40D218F}" srcOrd="3" destOrd="0" presId="urn:microsoft.com/office/officeart/2005/8/layout/vProcess5"/>
    <dgm:cxn modelId="{1FA34D1B-86D9-4CA1-8694-76EEBF83BAF7}" type="presParOf" srcId="{0AC1BFEC-C8C2-41DD-9209-C4A6646A0701}" destId="{9CF7AA12-082B-4C68-AFD1-A9370C7024D5}" srcOrd="4" destOrd="0" presId="urn:microsoft.com/office/officeart/2005/8/layout/vProcess5"/>
    <dgm:cxn modelId="{2044130B-14D8-4923-B310-5E2E8B7B409A}" type="presParOf" srcId="{0AC1BFEC-C8C2-41DD-9209-C4A6646A0701}" destId="{1C9420B5-4CC7-483C-8D47-04ABAF902D39}" srcOrd="5" destOrd="0" presId="urn:microsoft.com/office/officeart/2005/8/layout/vProcess5"/>
    <dgm:cxn modelId="{9C0418DD-D670-4274-AF4B-DFD6B5AB09EB}" type="presParOf" srcId="{0AC1BFEC-C8C2-41DD-9209-C4A6646A0701}" destId="{3B8BC5CC-8881-47FB-B339-7593BA1F02F3}" srcOrd="6" destOrd="0" presId="urn:microsoft.com/office/officeart/2005/8/layout/vProcess5"/>
    <dgm:cxn modelId="{8D3D592D-16B3-420A-B779-E164581B5E22}" type="presParOf" srcId="{0AC1BFEC-C8C2-41DD-9209-C4A6646A0701}" destId="{7821B50A-FAF0-421F-8B77-A642DA0D865F}" srcOrd="7" destOrd="0" presId="urn:microsoft.com/office/officeart/2005/8/layout/vProcess5"/>
    <dgm:cxn modelId="{98FCB836-62F9-484D-A89A-E42BA90F0938}" type="presParOf" srcId="{0AC1BFEC-C8C2-41DD-9209-C4A6646A0701}" destId="{AF110178-513A-41C2-A04A-6BCEC9460A1C}"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5FD59E-CB6A-401D-A287-1A09BF8BEB9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3BE38C6-0EED-4AA7-9A4A-9FBBD3260922}">
      <dgm:prSet/>
      <dgm:spPr/>
      <dgm:t>
        <a:bodyPr/>
        <a:lstStyle/>
        <a:p>
          <a:r>
            <a:rPr lang="cs-CZ" dirty="0" err="1"/>
            <a:t>Brutt-Griffler</a:t>
          </a:r>
          <a:r>
            <a:rPr lang="cs-CZ" dirty="0"/>
            <a:t>: Světové angličtiny (</a:t>
          </a:r>
          <a:r>
            <a:rPr lang="cs-CZ" i="1" dirty="0" err="1"/>
            <a:t>Global</a:t>
          </a:r>
          <a:r>
            <a:rPr lang="cs-CZ" i="1" dirty="0"/>
            <a:t> </a:t>
          </a:r>
          <a:r>
            <a:rPr lang="cs-CZ" i="1" dirty="0" err="1"/>
            <a:t>Englishes</a:t>
          </a:r>
          <a:r>
            <a:rPr lang="cs-CZ" i="1" dirty="0"/>
            <a:t>)</a:t>
          </a:r>
        </a:p>
        <a:p>
          <a:r>
            <a:rPr lang="cs-CZ" dirty="0"/>
            <a:t>čtyři hlavní rysy vývoje globálního jazyka:</a:t>
          </a:r>
          <a:endParaRPr lang="en-US" dirty="0"/>
        </a:p>
      </dgm:t>
    </dgm:pt>
    <dgm:pt modelId="{7BC16EB2-544E-4369-BB18-A1A8792CCE8C}" type="parTrans" cxnId="{EAB81D55-FF9E-4B90-A3DB-175ECC8D137B}">
      <dgm:prSet/>
      <dgm:spPr/>
      <dgm:t>
        <a:bodyPr/>
        <a:lstStyle/>
        <a:p>
          <a:endParaRPr lang="en-US"/>
        </a:p>
      </dgm:t>
    </dgm:pt>
    <dgm:pt modelId="{99C4A4A9-8592-418E-84F9-93B006D1C8E8}" type="sibTrans" cxnId="{EAB81D55-FF9E-4B90-A3DB-175ECC8D137B}">
      <dgm:prSet/>
      <dgm:spPr/>
      <dgm:t>
        <a:bodyPr/>
        <a:lstStyle/>
        <a:p>
          <a:endParaRPr lang="en-US"/>
        </a:p>
      </dgm:t>
    </dgm:pt>
    <dgm:pt modelId="{E4CFD57D-E5D0-43C2-A389-30809CD6DDF8}">
      <dgm:prSet/>
      <dgm:spPr/>
      <dgm:t>
        <a:bodyPr/>
        <a:lstStyle/>
        <a:p>
          <a:r>
            <a:rPr lang="cs-CZ" b="1"/>
            <a:t>Ekonomicko-kulturní funkce jazyka </a:t>
          </a:r>
          <a:r>
            <a:rPr lang="cs-CZ"/>
            <a:t>(tj. Světová angličtina je výsledkem vývoje světového trhu a globálních událostí v oblasti vědy, technologie, kultury a médií)</a:t>
          </a:r>
          <a:endParaRPr lang="en-US"/>
        </a:p>
      </dgm:t>
    </dgm:pt>
    <dgm:pt modelId="{80813AC7-0588-4CBF-97C0-5EABFB70CD99}" type="parTrans" cxnId="{6BF5E34A-EC03-4C20-A04E-F0641AF4A1E4}">
      <dgm:prSet/>
      <dgm:spPr/>
      <dgm:t>
        <a:bodyPr/>
        <a:lstStyle/>
        <a:p>
          <a:endParaRPr lang="en-US"/>
        </a:p>
      </dgm:t>
    </dgm:pt>
    <dgm:pt modelId="{A05DF3D5-0C0E-4663-AF3B-3799E860BA7B}" type="sibTrans" cxnId="{6BF5E34A-EC03-4C20-A04E-F0641AF4A1E4}">
      <dgm:prSet/>
      <dgm:spPr/>
      <dgm:t>
        <a:bodyPr/>
        <a:lstStyle/>
        <a:p>
          <a:endParaRPr lang="en-US"/>
        </a:p>
      </dgm:t>
    </dgm:pt>
    <dgm:pt modelId="{31F37B44-0A24-46A2-ABEC-B359AC03915B}">
      <dgm:prSet/>
      <dgm:spPr/>
      <dgm:t>
        <a:bodyPr/>
        <a:lstStyle/>
        <a:p>
          <a:r>
            <a:rPr lang="cs-CZ" b="1"/>
            <a:t>Překonání role elity lingua franca </a:t>
          </a:r>
          <a:r>
            <a:rPr lang="cs-CZ"/>
            <a:t>(tj. Světovou angličtinu se učí lidé na různých úrovních společnosti, nejen socioekonomická elita.)</a:t>
          </a:r>
          <a:endParaRPr lang="en-US"/>
        </a:p>
      </dgm:t>
    </dgm:pt>
    <dgm:pt modelId="{D37D0545-3473-4429-B30B-389AC31091DF}" type="parTrans" cxnId="{DE53B105-9B18-4DB6-80C2-391990D35F43}">
      <dgm:prSet/>
      <dgm:spPr/>
      <dgm:t>
        <a:bodyPr/>
        <a:lstStyle/>
        <a:p>
          <a:endParaRPr lang="en-US"/>
        </a:p>
      </dgm:t>
    </dgm:pt>
    <dgm:pt modelId="{1035ADCF-BB75-4010-8A2C-3EC918E66C9B}" type="sibTrans" cxnId="{DE53B105-9B18-4DB6-80C2-391990D35F43}">
      <dgm:prSet/>
      <dgm:spPr/>
      <dgm:t>
        <a:bodyPr/>
        <a:lstStyle/>
        <a:p>
          <a:endParaRPr lang="en-US"/>
        </a:p>
      </dgm:t>
    </dgm:pt>
    <dgm:pt modelId="{02D6BE56-25AA-4342-B119-D717735D02D7}">
      <dgm:prSet/>
      <dgm:spPr/>
      <dgm:t>
        <a:bodyPr/>
        <a:lstStyle/>
        <a:p>
          <a:r>
            <a:rPr lang="cs-CZ" b="1"/>
            <a:t>Stabilizace bilingvismu prostřednictvím soužití světového jazyka s jinými jazyky v bilingválních/multilingválních kontextech </a:t>
          </a:r>
          <a:r>
            <a:rPr lang="cs-CZ"/>
            <a:t>(tj. Světové angličtiny mají tendenci zavádět se vedle místních jazyků místo jejich nahrazení, a tak přispívají k multilingvismu místo ohrožení.)</a:t>
          </a:r>
          <a:endParaRPr lang="en-US"/>
        </a:p>
      </dgm:t>
    </dgm:pt>
    <dgm:pt modelId="{3FF07915-CBB5-4D1A-A58F-5E98BE3EC0A7}" type="parTrans" cxnId="{E3B39504-957B-4726-8669-5624390B52C8}">
      <dgm:prSet/>
      <dgm:spPr/>
      <dgm:t>
        <a:bodyPr/>
        <a:lstStyle/>
        <a:p>
          <a:endParaRPr lang="en-US"/>
        </a:p>
      </dgm:t>
    </dgm:pt>
    <dgm:pt modelId="{3F988471-3C8E-4770-BDA8-06055D7BAD7B}" type="sibTrans" cxnId="{E3B39504-957B-4726-8669-5624390B52C8}">
      <dgm:prSet/>
      <dgm:spPr/>
      <dgm:t>
        <a:bodyPr/>
        <a:lstStyle/>
        <a:p>
          <a:endParaRPr lang="en-US"/>
        </a:p>
      </dgm:t>
    </dgm:pt>
    <dgm:pt modelId="{76B421A9-67C7-4D1E-A2E9-15F561F3AE44}">
      <dgm:prSet/>
      <dgm:spPr/>
      <dgm:t>
        <a:bodyPr/>
        <a:lstStyle/>
        <a:p>
          <a:r>
            <a:rPr lang="cs-CZ" b="1"/>
            <a:t>Změna jazyka prostřednictvím procesů konvergence světového jazyka a divergence světového jazyka </a:t>
          </a:r>
          <a:r>
            <a:rPr lang="cs-CZ"/>
            <a:t>(tj. Světová angličtina se šíří tím, že ji mnoho lidí učí, nikoliv tím, že mluvčí angličtiny migrují do jiných oblastí; tím pádem se dva procesy odehrávají současně: vznikají nové varianty a jednota ve světovém jazyce se udržuje.)</a:t>
          </a:r>
          <a:endParaRPr lang="en-US"/>
        </a:p>
      </dgm:t>
    </dgm:pt>
    <dgm:pt modelId="{0A0739CD-A925-46F0-9932-D2D0D7403929}" type="parTrans" cxnId="{D2D51125-235D-4088-8FCC-555D48144682}">
      <dgm:prSet/>
      <dgm:spPr/>
      <dgm:t>
        <a:bodyPr/>
        <a:lstStyle/>
        <a:p>
          <a:endParaRPr lang="en-US"/>
        </a:p>
      </dgm:t>
    </dgm:pt>
    <dgm:pt modelId="{55656389-376C-446D-BD96-A2BE13BCD351}" type="sibTrans" cxnId="{D2D51125-235D-4088-8FCC-555D48144682}">
      <dgm:prSet/>
      <dgm:spPr/>
      <dgm:t>
        <a:bodyPr/>
        <a:lstStyle/>
        <a:p>
          <a:endParaRPr lang="en-US"/>
        </a:p>
      </dgm:t>
    </dgm:pt>
    <dgm:pt modelId="{97A97170-CDE4-4F40-BA96-B4909178D7DE}">
      <dgm:prSet/>
      <dgm:spPr/>
      <dgm:t>
        <a:bodyPr/>
        <a:lstStyle/>
        <a:p>
          <a:r>
            <a:rPr lang="cs-CZ" b="1"/>
            <a:t>Jazykové důkazy - zásadní rozšířit kritéria pro definici lingua franca. </a:t>
          </a:r>
          <a:r>
            <a:rPr lang="cs-CZ"/>
            <a:t>Klíčovým aspektem </a:t>
          </a:r>
          <a:r>
            <a:rPr lang="cs-CZ" b="1"/>
            <a:t>lingua franca je jeho hluboký vliv na místní jazyky</a:t>
          </a:r>
          <a:r>
            <a:rPr lang="cs-CZ"/>
            <a:t>, sahající daleko za slovní zásobu, zahrnující gramatické struktury, idiomaty a myšlenky. Proto, pokud chceme použít tato kritéria pro definici lingua franca, mělo by zahrnovat i bod kontaktu mezi lingua franca a rodilými jazyky. Tento kontakt však není jednosměrný; i lingua franca absorbuje mnoho nových slov.</a:t>
          </a:r>
          <a:endParaRPr lang="en-US"/>
        </a:p>
      </dgm:t>
    </dgm:pt>
    <dgm:pt modelId="{731857A6-0E87-4C34-92CE-EC29A38061AB}" type="parTrans" cxnId="{AEA092CD-0326-48EE-90A0-85426AF8FFF3}">
      <dgm:prSet/>
      <dgm:spPr/>
      <dgm:t>
        <a:bodyPr/>
        <a:lstStyle/>
        <a:p>
          <a:endParaRPr lang="en-US"/>
        </a:p>
      </dgm:t>
    </dgm:pt>
    <dgm:pt modelId="{63163C8A-F3F5-4FBF-B377-DA9B2F276E0C}" type="sibTrans" cxnId="{AEA092CD-0326-48EE-90A0-85426AF8FFF3}">
      <dgm:prSet/>
      <dgm:spPr/>
      <dgm:t>
        <a:bodyPr/>
        <a:lstStyle/>
        <a:p>
          <a:endParaRPr lang="en-US"/>
        </a:p>
      </dgm:t>
    </dgm:pt>
    <dgm:pt modelId="{D45FB7B1-2266-4066-9F16-4E943162153D}" type="pres">
      <dgm:prSet presAssocID="{325FD59E-CB6A-401D-A287-1A09BF8BEB93}" presName="linear" presStyleCnt="0">
        <dgm:presLayoutVars>
          <dgm:animLvl val="lvl"/>
          <dgm:resizeHandles val="exact"/>
        </dgm:presLayoutVars>
      </dgm:prSet>
      <dgm:spPr/>
    </dgm:pt>
    <dgm:pt modelId="{0780E055-B722-45F6-89CB-2935ED052397}" type="pres">
      <dgm:prSet presAssocID="{03BE38C6-0EED-4AA7-9A4A-9FBBD3260922}" presName="parentText" presStyleLbl="node1" presStyleIdx="0" presStyleCnt="1">
        <dgm:presLayoutVars>
          <dgm:chMax val="0"/>
          <dgm:bulletEnabled val="1"/>
        </dgm:presLayoutVars>
      </dgm:prSet>
      <dgm:spPr/>
    </dgm:pt>
    <dgm:pt modelId="{1B430767-CE68-40DD-B75F-ED9993A7212B}" type="pres">
      <dgm:prSet presAssocID="{03BE38C6-0EED-4AA7-9A4A-9FBBD3260922}" presName="childText" presStyleLbl="revTx" presStyleIdx="0" presStyleCnt="1">
        <dgm:presLayoutVars>
          <dgm:bulletEnabled val="1"/>
        </dgm:presLayoutVars>
      </dgm:prSet>
      <dgm:spPr/>
    </dgm:pt>
  </dgm:ptLst>
  <dgm:cxnLst>
    <dgm:cxn modelId="{E3B39504-957B-4726-8669-5624390B52C8}" srcId="{03BE38C6-0EED-4AA7-9A4A-9FBBD3260922}" destId="{02D6BE56-25AA-4342-B119-D717735D02D7}" srcOrd="2" destOrd="0" parTransId="{3FF07915-CBB5-4D1A-A58F-5E98BE3EC0A7}" sibTransId="{3F988471-3C8E-4770-BDA8-06055D7BAD7B}"/>
    <dgm:cxn modelId="{DE53B105-9B18-4DB6-80C2-391990D35F43}" srcId="{03BE38C6-0EED-4AA7-9A4A-9FBBD3260922}" destId="{31F37B44-0A24-46A2-ABEC-B359AC03915B}" srcOrd="1" destOrd="0" parTransId="{D37D0545-3473-4429-B30B-389AC31091DF}" sibTransId="{1035ADCF-BB75-4010-8A2C-3EC918E66C9B}"/>
    <dgm:cxn modelId="{1B8C0122-E9C1-4B1D-A909-4E818419639B}" type="presOf" srcId="{76B421A9-67C7-4D1E-A2E9-15F561F3AE44}" destId="{1B430767-CE68-40DD-B75F-ED9993A7212B}" srcOrd="0" destOrd="3" presId="urn:microsoft.com/office/officeart/2005/8/layout/vList2"/>
    <dgm:cxn modelId="{D2D51125-235D-4088-8FCC-555D48144682}" srcId="{03BE38C6-0EED-4AA7-9A4A-9FBBD3260922}" destId="{76B421A9-67C7-4D1E-A2E9-15F561F3AE44}" srcOrd="3" destOrd="0" parTransId="{0A0739CD-A925-46F0-9932-D2D0D7403929}" sibTransId="{55656389-376C-446D-BD96-A2BE13BCD351}"/>
    <dgm:cxn modelId="{3D267169-C629-4361-A595-BB42430AFCC2}" type="presOf" srcId="{31F37B44-0A24-46A2-ABEC-B359AC03915B}" destId="{1B430767-CE68-40DD-B75F-ED9993A7212B}" srcOrd="0" destOrd="1" presId="urn:microsoft.com/office/officeart/2005/8/layout/vList2"/>
    <dgm:cxn modelId="{6BF5E34A-EC03-4C20-A04E-F0641AF4A1E4}" srcId="{03BE38C6-0EED-4AA7-9A4A-9FBBD3260922}" destId="{E4CFD57D-E5D0-43C2-A389-30809CD6DDF8}" srcOrd="0" destOrd="0" parTransId="{80813AC7-0588-4CBF-97C0-5EABFB70CD99}" sibTransId="{A05DF3D5-0C0E-4663-AF3B-3799E860BA7B}"/>
    <dgm:cxn modelId="{FC061A55-9667-4301-927B-D8554DA92C35}" type="presOf" srcId="{E4CFD57D-E5D0-43C2-A389-30809CD6DDF8}" destId="{1B430767-CE68-40DD-B75F-ED9993A7212B}" srcOrd="0" destOrd="0" presId="urn:microsoft.com/office/officeart/2005/8/layout/vList2"/>
    <dgm:cxn modelId="{EAB81D55-FF9E-4B90-A3DB-175ECC8D137B}" srcId="{325FD59E-CB6A-401D-A287-1A09BF8BEB93}" destId="{03BE38C6-0EED-4AA7-9A4A-9FBBD3260922}" srcOrd="0" destOrd="0" parTransId="{7BC16EB2-544E-4369-BB18-A1A8792CCE8C}" sibTransId="{99C4A4A9-8592-418E-84F9-93B006D1C8E8}"/>
    <dgm:cxn modelId="{8944C679-777F-4D38-BDB3-33F22FD3B770}" type="presOf" srcId="{03BE38C6-0EED-4AA7-9A4A-9FBBD3260922}" destId="{0780E055-B722-45F6-89CB-2935ED052397}" srcOrd="0" destOrd="0" presId="urn:microsoft.com/office/officeart/2005/8/layout/vList2"/>
    <dgm:cxn modelId="{30F3B7A6-4AD3-45E1-9952-AF895294F00F}" type="presOf" srcId="{97A97170-CDE4-4F40-BA96-B4909178D7DE}" destId="{1B430767-CE68-40DD-B75F-ED9993A7212B}" srcOrd="0" destOrd="4" presId="urn:microsoft.com/office/officeart/2005/8/layout/vList2"/>
    <dgm:cxn modelId="{AEA092CD-0326-48EE-90A0-85426AF8FFF3}" srcId="{03BE38C6-0EED-4AA7-9A4A-9FBBD3260922}" destId="{97A97170-CDE4-4F40-BA96-B4909178D7DE}" srcOrd="4" destOrd="0" parTransId="{731857A6-0E87-4C34-92CE-EC29A38061AB}" sibTransId="{63163C8A-F3F5-4FBF-B377-DA9B2F276E0C}"/>
    <dgm:cxn modelId="{AA205BE3-0EF3-4903-8638-2589A744B52B}" type="presOf" srcId="{02D6BE56-25AA-4342-B119-D717735D02D7}" destId="{1B430767-CE68-40DD-B75F-ED9993A7212B}" srcOrd="0" destOrd="2" presId="urn:microsoft.com/office/officeart/2005/8/layout/vList2"/>
    <dgm:cxn modelId="{F83522FE-D855-474C-81D2-0AC296502B80}" type="presOf" srcId="{325FD59E-CB6A-401D-A287-1A09BF8BEB93}" destId="{D45FB7B1-2266-4066-9F16-4E943162153D}" srcOrd="0" destOrd="0" presId="urn:microsoft.com/office/officeart/2005/8/layout/vList2"/>
    <dgm:cxn modelId="{2980B91F-73D8-4DA6-AC51-0AC19E599FB4}" type="presParOf" srcId="{D45FB7B1-2266-4066-9F16-4E943162153D}" destId="{0780E055-B722-45F6-89CB-2935ED052397}" srcOrd="0" destOrd="0" presId="urn:microsoft.com/office/officeart/2005/8/layout/vList2"/>
    <dgm:cxn modelId="{0757C95A-FC08-4E3D-99DE-33B286D01C7C}" type="presParOf" srcId="{D45FB7B1-2266-4066-9F16-4E943162153D}" destId="{1B430767-CE68-40DD-B75F-ED9993A7212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0E055-B722-45F6-89CB-2935ED052397}">
      <dsp:nvSpPr>
        <dsp:cNvPr id="0" name=""/>
        <dsp:cNvSpPr/>
      </dsp:nvSpPr>
      <dsp:spPr>
        <a:xfrm>
          <a:off x="0" y="44851"/>
          <a:ext cx="7424423" cy="982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t>Brutt-Griffler: Světové angličtiny (</a:t>
          </a:r>
          <a:r>
            <a:rPr lang="cs-CZ" sz="2100" i="1" kern="1200" dirty="0" err="1"/>
            <a:t>Global</a:t>
          </a:r>
          <a:r>
            <a:rPr lang="cs-CZ" sz="2100" i="1" kern="1200" dirty="0"/>
            <a:t> </a:t>
          </a:r>
          <a:r>
            <a:rPr lang="cs-CZ" sz="2100" i="1" kern="1200" dirty="0" err="1"/>
            <a:t>Englishes</a:t>
          </a:r>
          <a:r>
            <a:rPr lang="cs-CZ" sz="2100" i="1" kern="1200" dirty="0"/>
            <a:t>)</a:t>
          </a:r>
        </a:p>
        <a:p>
          <a:pPr marL="0" lvl="0" indent="0" algn="l" defTabSz="933450">
            <a:lnSpc>
              <a:spcPct val="90000"/>
            </a:lnSpc>
            <a:spcBef>
              <a:spcPct val="0"/>
            </a:spcBef>
            <a:spcAft>
              <a:spcPct val="35000"/>
            </a:spcAft>
            <a:buNone/>
          </a:pPr>
          <a:r>
            <a:rPr lang="cs-CZ" sz="2100" kern="1200" dirty="0"/>
            <a:t>čtyři hlavní rysy vývoje globálního jazyka:</a:t>
          </a:r>
          <a:endParaRPr lang="en-US" sz="2100" kern="1200" dirty="0"/>
        </a:p>
      </dsp:txBody>
      <dsp:txXfrm>
        <a:off x="47976" y="92827"/>
        <a:ext cx="7328471" cy="886847"/>
      </dsp:txXfrm>
    </dsp:sp>
    <dsp:sp modelId="{1B430767-CE68-40DD-B75F-ED9993A7212B}">
      <dsp:nvSpPr>
        <dsp:cNvPr id="0" name=""/>
        <dsp:cNvSpPr/>
      </dsp:nvSpPr>
      <dsp:spPr>
        <a:xfrm>
          <a:off x="0" y="1027651"/>
          <a:ext cx="7424423" cy="4173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72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cs-CZ" sz="1600" b="1" kern="1200"/>
            <a:t>Ekonomicko-kulturní funkce jazyka </a:t>
          </a:r>
          <a:r>
            <a:rPr lang="cs-CZ" sz="1600" kern="1200"/>
            <a:t>(tj. Světová angličtina je výsledkem vývoje světového trhu a globálních událostí v oblasti vědy, technologie, kultury a médií)</a:t>
          </a:r>
          <a:endParaRPr lang="en-US" sz="1600" kern="1200"/>
        </a:p>
        <a:p>
          <a:pPr marL="171450" lvl="1" indent="-171450" algn="l" defTabSz="711200">
            <a:lnSpc>
              <a:spcPct val="90000"/>
            </a:lnSpc>
            <a:spcBef>
              <a:spcPct val="0"/>
            </a:spcBef>
            <a:spcAft>
              <a:spcPct val="20000"/>
            </a:spcAft>
            <a:buChar char="•"/>
          </a:pPr>
          <a:r>
            <a:rPr lang="cs-CZ" sz="1600" b="1" kern="1200"/>
            <a:t>Překonání role elity lingua franca </a:t>
          </a:r>
          <a:r>
            <a:rPr lang="cs-CZ" sz="1600" kern="1200"/>
            <a:t>(tj. Světovou angličtinu se učí lidé na různých úrovních společnosti, nejen socioekonomická elita.)</a:t>
          </a:r>
          <a:endParaRPr lang="en-US" sz="1600" kern="1200"/>
        </a:p>
        <a:p>
          <a:pPr marL="171450" lvl="1" indent="-171450" algn="l" defTabSz="711200">
            <a:lnSpc>
              <a:spcPct val="90000"/>
            </a:lnSpc>
            <a:spcBef>
              <a:spcPct val="0"/>
            </a:spcBef>
            <a:spcAft>
              <a:spcPct val="20000"/>
            </a:spcAft>
            <a:buChar char="•"/>
          </a:pPr>
          <a:r>
            <a:rPr lang="cs-CZ" sz="1600" b="1" kern="1200"/>
            <a:t>Stabilizace bilingvismu prostřednictvím soužití světového jazyka s jinými jazyky v bilingválních/multilingválních kontextech </a:t>
          </a:r>
          <a:r>
            <a:rPr lang="cs-CZ" sz="1600" kern="1200"/>
            <a:t>(tj. Světové angličtiny mají tendenci zavádět se vedle místních jazyků místo jejich nahrazení, a tak přispívají k multilingvismu místo ohrožení.)</a:t>
          </a:r>
          <a:endParaRPr lang="en-US" sz="1600" kern="1200"/>
        </a:p>
        <a:p>
          <a:pPr marL="171450" lvl="1" indent="-171450" algn="l" defTabSz="711200">
            <a:lnSpc>
              <a:spcPct val="90000"/>
            </a:lnSpc>
            <a:spcBef>
              <a:spcPct val="0"/>
            </a:spcBef>
            <a:spcAft>
              <a:spcPct val="20000"/>
            </a:spcAft>
            <a:buChar char="•"/>
          </a:pPr>
          <a:r>
            <a:rPr lang="cs-CZ" sz="1600" b="1" kern="1200" dirty="0"/>
            <a:t>Změna jazyka prostřednictvím procesů konvergence světového jazyka a divergence světového jazyka </a:t>
          </a:r>
          <a:r>
            <a:rPr lang="cs-CZ" sz="1600" kern="1200" dirty="0"/>
            <a:t>(tj. Světová angličtina se šíří tím, že ji mnoho lidí učí, nikoliv tím, že mluvčí angličtiny migrují do jiných oblastí; tím pádem se dva procesy odehrávají současně: vznikají nové varianty a jednota ve světovém jazyce se udržuje.)</a:t>
          </a:r>
          <a:endParaRPr lang="en-US" sz="1600" kern="1200" dirty="0"/>
        </a:p>
        <a:p>
          <a:pPr marL="171450" lvl="1" indent="-171450" algn="l" defTabSz="711200">
            <a:lnSpc>
              <a:spcPct val="90000"/>
            </a:lnSpc>
            <a:spcBef>
              <a:spcPct val="0"/>
            </a:spcBef>
            <a:spcAft>
              <a:spcPct val="20000"/>
            </a:spcAft>
            <a:buChar char="•"/>
          </a:pPr>
          <a:r>
            <a:rPr lang="cs-CZ" sz="1600" b="1" i="1" kern="1200" dirty="0"/>
            <a:t>Jazykové důkazy - zásadní rozšířit kritéria pro definici lingua franca. </a:t>
          </a:r>
          <a:r>
            <a:rPr lang="cs-CZ" sz="1600" i="1" kern="1200" dirty="0"/>
            <a:t>Klíčovým aspektem </a:t>
          </a:r>
          <a:r>
            <a:rPr lang="cs-CZ" sz="1600" b="1" i="1" kern="1200" dirty="0"/>
            <a:t>lingua franca je jeho hluboký vliv na místní jazyky</a:t>
          </a:r>
          <a:r>
            <a:rPr lang="cs-CZ" sz="1600" i="1" kern="1200" dirty="0"/>
            <a:t>, sahající daleko za slovní zásobu, zahrnující gramatické struktury, idiomy a myšlenky. Proto, pokud chceme použít tato kritéria pro definici lingua franca, mělo by zahrnovat i bod kontaktu mezi lingua franca a rodilými jazyky. </a:t>
          </a:r>
          <a:r>
            <a:rPr lang="cs-CZ" sz="1600" b="1" i="1" kern="1200" dirty="0"/>
            <a:t>Tento kontakt však není jednosměrný</a:t>
          </a:r>
          <a:r>
            <a:rPr lang="cs-CZ" sz="1600" i="1" kern="1200" dirty="0"/>
            <a:t>; i lingua franca absorbuje mnoho nových slov z daných </a:t>
          </a:r>
          <a:r>
            <a:rPr lang="cs-CZ" sz="1600" i="1" kern="1200" dirty="0" err="1"/>
            <a:t>vernakulárních</a:t>
          </a:r>
          <a:r>
            <a:rPr lang="cs-CZ" sz="1600" i="1" kern="1200" dirty="0"/>
            <a:t> jazyků a šíří je dál.</a:t>
          </a:r>
          <a:endParaRPr lang="en-US" sz="1600" i="1" kern="1200" dirty="0"/>
        </a:p>
      </dsp:txBody>
      <dsp:txXfrm>
        <a:off x="0" y="1027651"/>
        <a:ext cx="7424423" cy="4173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935D6-F13A-47F6-A4CF-177A028AC672}">
      <dsp:nvSpPr>
        <dsp:cNvPr id="0" name=""/>
        <dsp:cNvSpPr/>
      </dsp:nvSpPr>
      <dsp:spPr>
        <a:xfrm>
          <a:off x="2320" y="67449"/>
          <a:ext cx="2262128" cy="51293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cs-CZ" sz="1400" b="1" kern="1200"/>
            <a:t>Angličtina jako současná Lingua Franca</a:t>
          </a:r>
          <a:endParaRPr lang="en-US" sz="1400" kern="1200"/>
        </a:p>
      </dsp:txBody>
      <dsp:txXfrm>
        <a:off x="2320" y="67449"/>
        <a:ext cx="2262128" cy="512936"/>
      </dsp:txXfrm>
    </dsp:sp>
    <dsp:sp modelId="{926B4430-1925-4EBC-96D3-985E67635ACB}">
      <dsp:nvSpPr>
        <dsp:cNvPr id="0" name=""/>
        <dsp:cNvSpPr/>
      </dsp:nvSpPr>
      <dsp:spPr>
        <a:xfrm>
          <a:off x="2320" y="580385"/>
          <a:ext cx="2262128" cy="459778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cs-CZ" sz="1400" kern="1200"/>
            <a:t>Angličtina mluví asi 1,75 miliarda lidí, což je čtvrtina světové populace. Během posledních pěti století se angličtina rozšířila do západní a jižní polokoule, což vedlo k vývoji nových variant jazyka v kolonizovaných oblastech, ale také k masivní ztrátě původních jazyků v Americe a Austrálii.</a:t>
          </a:r>
          <a:endParaRPr lang="en-US" sz="1400" kern="1200"/>
        </a:p>
      </dsp:txBody>
      <dsp:txXfrm>
        <a:off x="2320" y="580385"/>
        <a:ext cx="2262128" cy="4597789"/>
      </dsp:txXfrm>
    </dsp:sp>
    <dsp:sp modelId="{ABFC980D-FC5C-48B2-9B8E-BA5CE8B60225}">
      <dsp:nvSpPr>
        <dsp:cNvPr id="0" name=""/>
        <dsp:cNvSpPr/>
      </dsp:nvSpPr>
      <dsp:spPr>
        <a:xfrm>
          <a:off x="2581147" y="67449"/>
          <a:ext cx="2262128" cy="512936"/>
        </a:xfrm>
        <a:prstGeom prst="rect">
          <a:avLst/>
        </a:prstGeom>
        <a:solidFill>
          <a:schemeClr val="accent2">
            <a:hueOff val="-9442759"/>
            <a:satOff val="18175"/>
            <a:lumOff val="-12549"/>
            <a:alphaOff val="0"/>
          </a:schemeClr>
        </a:solidFill>
        <a:ln w="12700" cap="flat" cmpd="sng" algn="ctr">
          <a:solidFill>
            <a:schemeClr val="accent2">
              <a:hueOff val="-9442759"/>
              <a:satOff val="18175"/>
              <a:lumOff val="-1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cs-CZ" sz="1400" b="1" kern="1200"/>
            <a:t>Rozšíření angličtiny ve světě</a:t>
          </a:r>
          <a:endParaRPr lang="en-US" sz="1400" kern="1200"/>
        </a:p>
      </dsp:txBody>
      <dsp:txXfrm>
        <a:off x="2581147" y="67449"/>
        <a:ext cx="2262128" cy="512936"/>
      </dsp:txXfrm>
    </dsp:sp>
    <dsp:sp modelId="{5BE9CE6F-59CA-4F15-9715-1ECE46C694E0}">
      <dsp:nvSpPr>
        <dsp:cNvPr id="0" name=""/>
        <dsp:cNvSpPr/>
      </dsp:nvSpPr>
      <dsp:spPr>
        <a:xfrm>
          <a:off x="2581147" y="580385"/>
          <a:ext cx="2262128" cy="4597789"/>
        </a:xfrm>
        <a:prstGeom prst="rect">
          <a:avLst/>
        </a:prstGeom>
        <a:solidFill>
          <a:schemeClr val="accent2">
            <a:tint val="40000"/>
            <a:alpha val="90000"/>
            <a:hueOff val="-9716092"/>
            <a:satOff val="4828"/>
            <a:lumOff val="-2260"/>
            <a:alphaOff val="0"/>
          </a:schemeClr>
        </a:solidFill>
        <a:ln w="12700" cap="flat" cmpd="sng" algn="ctr">
          <a:solidFill>
            <a:schemeClr val="accent2">
              <a:tint val="40000"/>
              <a:alpha val="90000"/>
              <a:hueOff val="-9716092"/>
              <a:satOff val="4828"/>
              <a:lumOff val="-22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cs-CZ" sz="1400" kern="1200" dirty="0"/>
            <a:t>Angličtina se rozšířila po celém světě díky globalizaci, kterou urychlily nové technologie. Například Spojené státy (215 milionů), Spojené království (61 milionů), Kanada (18,2 milionu), Austrálie (15,5 milionu), Irsko (3,8 milionu), Jižní Afrika (3,7 milionu) a Nový Zéland (3,0-3,7 milionu) jsou země, kde je angličtina mateřským jazykem.</a:t>
          </a:r>
          <a:endParaRPr lang="en-US" sz="1400" kern="1200" dirty="0"/>
        </a:p>
      </dsp:txBody>
      <dsp:txXfrm>
        <a:off x="2581147" y="580385"/>
        <a:ext cx="2262128" cy="4597789"/>
      </dsp:txXfrm>
    </dsp:sp>
    <dsp:sp modelId="{9BB89BE7-D207-4B98-9383-B1425CDB26C2}">
      <dsp:nvSpPr>
        <dsp:cNvPr id="0" name=""/>
        <dsp:cNvSpPr/>
      </dsp:nvSpPr>
      <dsp:spPr>
        <a:xfrm>
          <a:off x="5159973" y="67449"/>
          <a:ext cx="2262128" cy="512936"/>
        </a:xfrm>
        <a:prstGeom prst="rect">
          <a:avLst/>
        </a:prstGeom>
        <a:solidFill>
          <a:schemeClr val="accent2">
            <a:hueOff val="-18885518"/>
            <a:satOff val="36351"/>
            <a:lumOff val="-25099"/>
            <a:alphaOff val="0"/>
          </a:schemeClr>
        </a:solidFill>
        <a:ln w="12700" cap="flat" cmpd="sng" algn="ctr">
          <a:solidFill>
            <a:schemeClr val="accent2">
              <a:hueOff val="-18885518"/>
              <a:satOff val="36351"/>
              <a:lumOff val="-250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cs-CZ" sz="1400" b="1" kern="1200"/>
            <a:t>Jak angličtina ovlivňuje a je ovlivněna globální kulturou</a:t>
          </a:r>
          <a:endParaRPr lang="en-US" sz="1400" kern="1200"/>
        </a:p>
      </dsp:txBody>
      <dsp:txXfrm>
        <a:off x="5159973" y="67449"/>
        <a:ext cx="2262128" cy="512936"/>
      </dsp:txXfrm>
    </dsp:sp>
    <dsp:sp modelId="{17894001-F365-4BA9-9CBC-AD85006D3147}">
      <dsp:nvSpPr>
        <dsp:cNvPr id="0" name=""/>
        <dsp:cNvSpPr/>
      </dsp:nvSpPr>
      <dsp:spPr>
        <a:xfrm>
          <a:off x="5159973" y="580385"/>
          <a:ext cx="2262128" cy="4597789"/>
        </a:xfrm>
        <a:prstGeom prst="rect">
          <a:avLst/>
        </a:prstGeom>
        <a:solidFill>
          <a:schemeClr val="accent2">
            <a:tint val="40000"/>
            <a:alpha val="90000"/>
            <a:hueOff val="-19432183"/>
            <a:satOff val="9656"/>
            <a:lumOff val="-4519"/>
            <a:alphaOff val="0"/>
          </a:schemeClr>
        </a:solidFill>
        <a:ln w="12700" cap="flat" cmpd="sng" algn="ctr">
          <a:solidFill>
            <a:schemeClr val="accent2">
              <a:tint val="40000"/>
              <a:alpha val="90000"/>
              <a:hueOff val="-19432183"/>
              <a:satOff val="9656"/>
              <a:lumOff val="-45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cs-CZ" sz="1400" kern="1200" dirty="0"/>
            <a:t>Jazyk je neodmyslitelně kulturní, protože odráží tyto normy a faktory jak jemnými, tak explicitními způsoby. Angličtina může vyvíjet rčení, která odrážejí kulturní normy, slangovou terminologii, která odráží kulturní trendy, nebo dokonce syntax, která odráží kulturní přesvědčení.</a:t>
          </a:r>
          <a:endParaRPr lang="en-US" sz="1400" kern="1200" dirty="0"/>
        </a:p>
        <a:p>
          <a:pPr marL="114300" lvl="1" indent="-114300" algn="l" defTabSz="622300">
            <a:lnSpc>
              <a:spcPct val="90000"/>
            </a:lnSpc>
            <a:spcBef>
              <a:spcPct val="0"/>
            </a:spcBef>
            <a:spcAft>
              <a:spcPct val="15000"/>
            </a:spcAft>
            <a:buChar char="•"/>
          </a:pPr>
          <a:r>
            <a:rPr lang="cs-CZ" sz="1400" kern="1200" dirty="0"/>
            <a:t>Angličtina, možná více než jakýkoli jiný jazyk, je nenasyceným půjčovatelem. Zatímco mluvčí některých jazyků se snaží vyloučit cizí slova ze svých lexikonů, angličtina je „vždy“ vítala. Více než 300 jazyků je zaznamenáno v OED jako přímé zdroje jeho současné slovní zásoby a místa kontaktu jsou nalezena po celém světě.</a:t>
          </a:r>
          <a:endParaRPr lang="en-US" sz="1400" kern="1200" dirty="0"/>
        </a:p>
      </dsp:txBody>
      <dsp:txXfrm>
        <a:off x="5159973" y="580385"/>
        <a:ext cx="2262128" cy="45977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08C5E-0BA5-4699-BF1C-4B810914D783}">
      <dsp:nvSpPr>
        <dsp:cNvPr id="0" name=""/>
        <dsp:cNvSpPr/>
      </dsp:nvSpPr>
      <dsp:spPr>
        <a:xfrm>
          <a:off x="0" y="0"/>
          <a:ext cx="6310759" cy="157368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b="1" kern="1200" dirty="0"/>
            <a:t>Koiné řečtina</a:t>
          </a:r>
          <a:r>
            <a:rPr lang="cs-CZ" sz="1500" kern="1200" dirty="0"/>
            <a:t>, známá také jako helénistická řečtina, sehrála klíčovou roli v šíření helénistické kultury. Po dobytích Alexandra Velikého se koiné řečtina rozšířila do Asie Menší, Egypta, Sýrie, Mezopotámie, Persie, Indie a Afghánistánu. Stala se lingua franca, dominantním mezinárodním jazykem civilizovaného světa, a úspěšně konkurovala další lingua franca, aramejštině.</a:t>
          </a:r>
          <a:endParaRPr lang="en-US" sz="1500" kern="1200" dirty="0"/>
        </a:p>
      </dsp:txBody>
      <dsp:txXfrm>
        <a:off x="46092" y="46092"/>
        <a:ext cx="4612627" cy="1481503"/>
      </dsp:txXfrm>
    </dsp:sp>
    <dsp:sp modelId="{F98DDA1B-81F5-4FF1-8592-3FCBF50F961B}">
      <dsp:nvSpPr>
        <dsp:cNvPr id="0" name=""/>
        <dsp:cNvSpPr/>
      </dsp:nvSpPr>
      <dsp:spPr>
        <a:xfrm>
          <a:off x="556831" y="1835968"/>
          <a:ext cx="6310759" cy="1573687"/>
        </a:xfrm>
        <a:prstGeom prst="roundRect">
          <a:avLst>
            <a:gd name="adj" fmla="val 10000"/>
          </a:avLst>
        </a:prstGeom>
        <a:solidFill>
          <a:schemeClr val="accent2">
            <a:hueOff val="-9442759"/>
            <a:satOff val="18175"/>
            <a:lumOff val="-1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t>Helénismus představuje fúzi starověkého řeckého světa s tím západní Asie, severovýchodní Afriky a jihozápadní Asie. Tato směs dala vzniknout společnému atickému dialektu založenému na řečtině, známému jako koiné řečtina, který se stal lingua franca po celém antickém světě.</a:t>
          </a:r>
          <a:endParaRPr lang="en-US" sz="1500" kern="1200"/>
        </a:p>
      </dsp:txBody>
      <dsp:txXfrm>
        <a:off x="602923" y="1882060"/>
        <a:ext cx="4638847" cy="1481503"/>
      </dsp:txXfrm>
    </dsp:sp>
    <dsp:sp modelId="{37F8ABBA-ED61-4D97-A246-1DE5C40D218F}">
      <dsp:nvSpPr>
        <dsp:cNvPr id="0" name=""/>
        <dsp:cNvSpPr/>
      </dsp:nvSpPr>
      <dsp:spPr>
        <a:xfrm>
          <a:off x="1113663" y="3671936"/>
          <a:ext cx="6310759" cy="1573687"/>
        </a:xfrm>
        <a:prstGeom prst="roundRect">
          <a:avLst>
            <a:gd name="adj" fmla="val 10000"/>
          </a:avLst>
        </a:prstGeom>
        <a:solidFill>
          <a:schemeClr val="accent2">
            <a:hueOff val="-18885518"/>
            <a:satOff val="36351"/>
            <a:lumOff val="-250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cs-CZ" sz="1500" kern="1200"/>
            <a:t>Helénistické říše přetrvaly Alexandra Velikého a šířily řeckou kulturu po celé Evropě, západní Asii a severní Africe. Helénismus pokračoval ve šíření a ovlivňování následujících států a říší svým sociálním, kulturním, politickým a ekonomickým vlivem. Helénismus představil a šířil řecký jazyk, umění, kulturu, politické myšlenky a filosofii po celém Středomoří a na Blízkém východě.</a:t>
          </a:r>
          <a:endParaRPr lang="en-US" sz="1500" kern="1200"/>
        </a:p>
      </dsp:txBody>
      <dsp:txXfrm>
        <a:off x="1159755" y="3718028"/>
        <a:ext cx="4638847" cy="1481503"/>
      </dsp:txXfrm>
    </dsp:sp>
    <dsp:sp modelId="{9CF7AA12-082B-4C68-AFD1-A9370C7024D5}">
      <dsp:nvSpPr>
        <dsp:cNvPr id="0" name=""/>
        <dsp:cNvSpPr/>
      </dsp:nvSpPr>
      <dsp:spPr>
        <a:xfrm>
          <a:off x="5287862" y="1193379"/>
          <a:ext cx="1022896" cy="102289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18014" y="1193379"/>
        <a:ext cx="562592" cy="769729"/>
      </dsp:txXfrm>
    </dsp:sp>
    <dsp:sp modelId="{1C9420B5-4CC7-483C-8D47-04ABAF902D39}">
      <dsp:nvSpPr>
        <dsp:cNvPr id="0" name=""/>
        <dsp:cNvSpPr/>
      </dsp:nvSpPr>
      <dsp:spPr>
        <a:xfrm>
          <a:off x="5844694" y="3018856"/>
          <a:ext cx="1022896" cy="1022896"/>
        </a:xfrm>
        <a:prstGeom prst="downArrow">
          <a:avLst>
            <a:gd name="adj1" fmla="val 55000"/>
            <a:gd name="adj2" fmla="val 45000"/>
          </a:avLst>
        </a:prstGeom>
        <a:solidFill>
          <a:schemeClr val="accent2">
            <a:tint val="40000"/>
            <a:alpha val="90000"/>
            <a:hueOff val="-19432183"/>
            <a:satOff val="9656"/>
            <a:lumOff val="-4519"/>
            <a:alphaOff val="0"/>
          </a:schemeClr>
        </a:solidFill>
        <a:ln w="12700" cap="flat" cmpd="sng" algn="ctr">
          <a:solidFill>
            <a:schemeClr val="accent2">
              <a:tint val="40000"/>
              <a:alpha val="90000"/>
              <a:hueOff val="-19432183"/>
              <a:satOff val="9656"/>
              <a:lumOff val="-45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074846" y="3018856"/>
        <a:ext cx="562592" cy="7697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0E055-B722-45F6-89CB-2935ED052397}">
      <dsp:nvSpPr>
        <dsp:cNvPr id="0" name=""/>
        <dsp:cNvSpPr/>
      </dsp:nvSpPr>
      <dsp:spPr>
        <a:xfrm>
          <a:off x="0" y="175262"/>
          <a:ext cx="7424423" cy="982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err="1"/>
            <a:t>Brutt-Griffler</a:t>
          </a:r>
          <a:r>
            <a:rPr lang="cs-CZ" sz="2100" kern="1200" dirty="0"/>
            <a:t>: Světové angličtiny (</a:t>
          </a:r>
          <a:r>
            <a:rPr lang="cs-CZ" sz="2100" i="1" kern="1200" dirty="0" err="1"/>
            <a:t>Global</a:t>
          </a:r>
          <a:r>
            <a:rPr lang="cs-CZ" sz="2100" i="1" kern="1200" dirty="0"/>
            <a:t> </a:t>
          </a:r>
          <a:r>
            <a:rPr lang="cs-CZ" sz="2100" i="1" kern="1200" dirty="0" err="1"/>
            <a:t>Englishes</a:t>
          </a:r>
          <a:r>
            <a:rPr lang="cs-CZ" sz="2100" i="1" kern="1200" dirty="0"/>
            <a:t>)</a:t>
          </a:r>
        </a:p>
        <a:p>
          <a:pPr marL="0" lvl="0" indent="0" algn="l" defTabSz="933450">
            <a:lnSpc>
              <a:spcPct val="90000"/>
            </a:lnSpc>
            <a:spcBef>
              <a:spcPct val="0"/>
            </a:spcBef>
            <a:spcAft>
              <a:spcPct val="35000"/>
            </a:spcAft>
            <a:buNone/>
          </a:pPr>
          <a:r>
            <a:rPr lang="cs-CZ" sz="2100" kern="1200" dirty="0"/>
            <a:t>čtyři hlavní rysy vývoje globálního jazyka:</a:t>
          </a:r>
          <a:endParaRPr lang="en-US" sz="2100" kern="1200" dirty="0"/>
        </a:p>
      </dsp:txBody>
      <dsp:txXfrm>
        <a:off x="47976" y="223238"/>
        <a:ext cx="7328471" cy="886847"/>
      </dsp:txXfrm>
    </dsp:sp>
    <dsp:sp modelId="{1B430767-CE68-40DD-B75F-ED9993A7212B}">
      <dsp:nvSpPr>
        <dsp:cNvPr id="0" name=""/>
        <dsp:cNvSpPr/>
      </dsp:nvSpPr>
      <dsp:spPr>
        <a:xfrm>
          <a:off x="0" y="1158062"/>
          <a:ext cx="7424423" cy="39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72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cs-CZ" sz="1600" b="1" kern="1200"/>
            <a:t>Ekonomicko-kulturní funkce jazyka </a:t>
          </a:r>
          <a:r>
            <a:rPr lang="cs-CZ" sz="1600" kern="1200"/>
            <a:t>(tj. Světová angličtina je výsledkem vývoje světového trhu a globálních událostí v oblasti vědy, technologie, kultury a médií)</a:t>
          </a:r>
          <a:endParaRPr lang="en-US" sz="1600" kern="1200"/>
        </a:p>
        <a:p>
          <a:pPr marL="171450" lvl="1" indent="-171450" algn="l" defTabSz="711200">
            <a:lnSpc>
              <a:spcPct val="90000"/>
            </a:lnSpc>
            <a:spcBef>
              <a:spcPct val="0"/>
            </a:spcBef>
            <a:spcAft>
              <a:spcPct val="20000"/>
            </a:spcAft>
            <a:buChar char="•"/>
          </a:pPr>
          <a:r>
            <a:rPr lang="cs-CZ" sz="1600" b="1" kern="1200"/>
            <a:t>Překonání role elity lingua franca </a:t>
          </a:r>
          <a:r>
            <a:rPr lang="cs-CZ" sz="1600" kern="1200"/>
            <a:t>(tj. Světovou angličtinu se učí lidé na různých úrovních společnosti, nejen socioekonomická elita.)</a:t>
          </a:r>
          <a:endParaRPr lang="en-US" sz="1600" kern="1200"/>
        </a:p>
        <a:p>
          <a:pPr marL="171450" lvl="1" indent="-171450" algn="l" defTabSz="711200">
            <a:lnSpc>
              <a:spcPct val="90000"/>
            </a:lnSpc>
            <a:spcBef>
              <a:spcPct val="0"/>
            </a:spcBef>
            <a:spcAft>
              <a:spcPct val="20000"/>
            </a:spcAft>
            <a:buChar char="•"/>
          </a:pPr>
          <a:r>
            <a:rPr lang="cs-CZ" sz="1600" b="1" kern="1200"/>
            <a:t>Stabilizace bilingvismu prostřednictvím soužití světového jazyka s jinými jazyky v bilingválních/multilingválních kontextech </a:t>
          </a:r>
          <a:r>
            <a:rPr lang="cs-CZ" sz="1600" kern="1200"/>
            <a:t>(tj. Světové angličtiny mají tendenci zavádět se vedle místních jazyků místo jejich nahrazení, a tak přispívají k multilingvismu místo ohrožení.)</a:t>
          </a:r>
          <a:endParaRPr lang="en-US" sz="1600" kern="1200"/>
        </a:p>
        <a:p>
          <a:pPr marL="171450" lvl="1" indent="-171450" algn="l" defTabSz="711200">
            <a:lnSpc>
              <a:spcPct val="90000"/>
            </a:lnSpc>
            <a:spcBef>
              <a:spcPct val="0"/>
            </a:spcBef>
            <a:spcAft>
              <a:spcPct val="20000"/>
            </a:spcAft>
            <a:buChar char="•"/>
          </a:pPr>
          <a:r>
            <a:rPr lang="cs-CZ" sz="1600" b="1" kern="1200"/>
            <a:t>Změna jazyka prostřednictvím procesů konvergence světového jazyka a divergence světového jazyka </a:t>
          </a:r>
          <a:r>
            <a:rPr lang="cs-CZ" sz="1600" kern="1200"/>
            <a:t>(tj. Světová angličtina se šíří tím, že ji mnoho lidí učí, nikoliv tím, že mluvčí angličtiny migrují do jiných oblastí; tím pádem se dva procesy odehrávají současně: vznikají nové varianty a jednota ve světovém jazyce se udržuje.)</a:t>
          </a:r>
          <a:endParaRPr lang="en-US" sz="1600" kern="1200"/>
        </a:p>
        <a:p>
          <a:pPr marL="171450" lvl="1" indent="-171450" algn="l" defTabSz="711200">
            <a:lnSpc>
              <a:spcPct val="90000"/>
            </a:lnSpc>
            <a:spcBef>
              <a:spcPct val="0"/>
            </a:spcBef>
            <a:spcAft>
              <a:spcPct val="20000"/>
            </a:spcAft>
            <a:buChar char="•"/>
          </a:pPr>
          <a:r>
            <a:rPr lang="cs-CZ" sz="1600" b="1" kern="1200"/>
            <a:t>Jazykové důkazy - zásadní rozšířit kritéria pro definici lingua franca. </a:t>
          </a:r>
          <a:r>
            <a:rPr lang="cs-CZ" sz="1600" kern="1200"/>
            <a:t>Klíčovým aspektem </a:t>
          </a:r>
          <a:r>
            <a:rPr lang="cs-CZ" sz="1600" b="1" kern="1200"/>
            <a:t>lingua franca je jeho hluboký vliv na místní jazyky</a:t>
          </a:r>
          <a:r>
            <a:rPr lang="cs-CZ" sz="1600" kern="1200"/>
            <a:t>, sahající daleko za slovní zásobu, zahrnující gramatické struktury, idiomaty a myšlenky. Proto, pokud chceme použít tato kritéria pro definici lingua franca, mělo by zahrnovat i bod kontaktu mezi lingua franca a rodilými jazyky. Tento kontakt však není jednosměrný; i lingua franca absorbuje mnoho nových slov.</a:t>
          </a:r>
          <a:endParaRPr lang="en-US" sz="1600" kern="1200"/>
        </a:p>
      </dsp:txBody>
      <dsp:txXfrm>
        <a:off x="0" y="1158062"/>
        <a:ext cx="7424423" cy="39122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55223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166626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2995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1436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289627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4098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3994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997508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7940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240967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12/2/2023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946980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12/2/2023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14407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en.wikipedia.org/wiki/British_Empire#/media/File:The_British_Empire_5.pn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5">
            <a:extLst>
              <a:ext uri="{FF2B5EF4-FFF2-40B4-BE49-F238E27FC236}">
                <a16:creationId xmlns:a16="http://schemas.microsoft.com/office/drawing/2014/main" id="{0B7D8F3B-0BB9-23EF-85F1-597F2278D8AD}"/>
              </a:ext>
            </a:extLst>
          </p:cNvPr>
          <p:cNvPicPr>
            <a:picLocks noChangeAspect="1"/>
          </p:cNvPicPr>
          <p:nvPr/>
        </p:nvPicPr>
        <p:blipFill rotWithShape="1">
          <a:blip r:embed="rId2">
            <a:extLst>
              <a:ext uri="{28A0092B-C50C-407E-A947-70E740481C1C}">
                <a14:useLocalDpi xmlns:a14="http://schemas.microsoft.com/office/drawing/2010/main" val="0"/>
              </a:ext>
            </a:extLst>
          </a:blip>
          <a:srcRect l="14993" r="14993"/>
          <a:stretch/>
        </p:blipFill>
        <p:spPr>
          <a:xfrm>
            <a:off x="7770325" y="-35164"/>
            <a:ext cx="6633551" cy="6869847"/>
          </a:xfrm>
          <a:prstGeom prst="rect">
            <a:avLst/>
          </a:prstGeom>
        </p:spPr>
      </p:pic>
      <p:sp>
        <p:nvSpPr>
          <p:cNvPr id="6" name="Kosoúhelník 5">
            <a:extLst>
              <a:ext uri="{FF2B5EF4-FFF2-40B4-BE49-F238E27FC236}">
                <a16:creationId xmlns:a16="http://schemas.microsoft.com/office/drawing/2014/main" id="{E7D53318-3393-EB13-86EB-89D0F0042246}"/>
              </a:ext>
            </a:extLst>
          </p:cNvPr>
          <p:cNvSpPr/>
          <p:nvPr/>
        </p:nvSpPr>
        <p:spPr>
          <a:xfrm>
            <a:off x="1979849" y="-4312"/>
            <a:ext cx="7893167" cy="6857997"/>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C5B4ED22-2C9E-4CD1-9F0D-3A19EBC00D0D}"/>
              </a:ext>
            </a:extLst>
          </p:cNvPr>
          <p:cNvSpPr>
            <a:spLocks noGrp="1"/>
          </p:cNvSpPr>
          <p:nvPr>
            <p:ph type="ctrTitle"/>
          </p:nvPr>
        </p:nvSpPr>
        <p:spPr>
          <a:xfrm>
            <a:off x="1104899" y="2301947"/>
            <a:ext cx="6805105" cy="3593746"/>
          </a:xfrm>
        </p:spPr>
        <p:txBody>
          <a:bodyPr>
            <a:normAutofit/>
          </a:bodyPr>
          <a:lstStyle/>
          <a:p>
            <a:pPr algn="l">
              <a:lnSpc>
                <a:spcPct val="100000"/>
              </a:lnSpc>
            </a:pPr>
            <a:r>
              <a:rPr lang="cs-CZ" sz="4000" b="1" dirty="0">
                <a:solidFill>
                  <a:schemeClr val="accent5">
                    <a:lumMod val="50000"/>
                  </a:schemeClr>
                </a:solidFill>
                <a:latin typeface="Calibri"/>
                <a:ea typeface="Calibri" panose="020F0502020204030204" pitchFamily="34" charset="0"/>
                <a:cs typeface="Times New Roman"/>
              </a:rPr>
              <a:t>lingua franca:</a:t>
            </a:r>
            <a:br>
              <a:rPr lang="cs-CZ" sz="8800" b="1" dirty="0">
                <a:latin typeface="Calibri"/>
                <a:ea typeface="Calibri" panose="020F0502020204030204" pitchFamily="34" charset="0"/>
                <a:cs typeface="Times New Roman"/>
              </a:rPr>
            </a:br>
            <a:r>
              <a:rPr lang="cs-CZ" sz="2600" b="1" dirty="0">
                <a:latin typeface="Calibri"/>
                <a:ea typeface="Calibri" panose="020F0502020204030204" pitchFamily="34" charset="0"/>
                <a:cs typeface="Times New Roman"/>
              </a:rPr>
              <a:t>mosty mezi kulturami</a:t>
            </a:r>
            <a:br>
              <a:rPr lang="en-GB" sz="3100" b="1" dirty="0">
                <a:latin typeface="Calibri" panose="020F0502020204030204" pitchFamily="34" charset="0"/>
                <a:ea typeface="Calibri" panose="020F0502020204030204" pitchFamily="34" charset="0"/>
                <a:cs typeface="Times New Roman" panose="02020603050405020304" pitchFamily="18" charset="0"/>
              </a:rPr>
            </a:br>
            <a:br>
              <a:rPr lang="cs-CZ" sz="2000" b="1" i="0" dirty="0">
                <a:latin typeface="Calibri"/>
                <a:ea typeface="Calibri" panose="020F0502020204030204" pitchFamily="34" charset="0"/>
                <a:cs typeface="Times New Roman"/>
              </a:rPr>
            </a:br>
            <a:endParaRPr lang="en-GB" sz="2000" i="0" dirty="0">
              <a:latin typeface="Walbaum Display Light"/>
              <a:cs typeface="Times New Roman"/>
            </a:endParaRPr>
          </a:p>
        </p:txBody>
      </p:sp>
      <p:sp>
        <p:nvSpPr>
          <p:cNvPr id="3" name="Podnadpis 2">
            <a:extLst>
              <a:ext uri="{FF2B5EF4-FFF2-40B4-BE49-F238E27FC236}">
                <a16:creationId xmlns:a16="http://schemas.microsoft.com/office/drawing/2014/main" id="{622AD3CD-BAB1-42A0-AB7A-90411F448D21}"/>
              </a:ext>
            </a:extLst>
          </p:cNvPr>
          <p:cNvSpPr>
            <a:spLocks noGrp="1"/>
          </p:cNvSpPr>
          <p:nvPr>
            <p:ph type="subTitle" idx="1"/>
          </p:nvPr>
        </p:nvSpPr>
        <p:spPr>
          <a:xfrm>
            <a:off x="1030816" y="651440"/>
            <a:ext cx="5916873" cy="1066522"/>
          </a:xfrm>
        </p:spPr>
        <p:txBody>
          <a:bodyPr vert="horz" lIns="91440" tIns="45720" rIns="91440" bIns="45720" rtlCol="0" anchor="t">
            <a:normAutofit/>
          </a:bodyPr>
          <a:lstStyle/>
          <a:p>
            <a:pPr algn="l"/>
            <a:r>
              <a:rPr lang="cs-CZ" b="1" dirty="0"/>
              <a:t>Ondřej Fúsik</a:t>
            </a:r>
          </a:p>
          <a:p>
            <a:pPr algn="l">
              <a:lnSpc>
                <a:spcPct val="100000"/>
              </a:lnSpc>
              <a:spcBef>
                <a:spcPts val="0"/>
              </a:spcBef>
            </a:pPr>
            <a:r>
              <a:rPr lang="cs-CZ" sz="1000" dirty="0"/>
              <a:t>Ústav anglického jazyk a didaktiky angličtiny</a:t>
            </a:r>
          </a:p>
          <a:p>
            <a:pPr algn="l">
              <a:lnSpc>
                <a:spcPct val="100000"/>
              </a:lnSpc>
              <a:spcBef>
                <a:spcPts val="0"/>
              </a:spcBef>
            </a:pPr>
            <a:r>
              <a:rPr lang="cs-CZ" sz="1000" b="1" dirty="0"/>
              <a:t>Filosofická fakulta university </a:t>
            </a:r>
            <a:r>
              <a:rPr lang="cs-CZ" sz="1000" dirty="0"/>
              <a:t>K</a:t>
            </a:r>
            <a:r>
              <a:rPr lang="cs-CZ" sz="1000" b="1" dirty="0"/>
              <a:t>arlovy</a:t>
            </a:r>
          </a:p>
        </p:txBody>
      </p:sp>
      <p:cxnSp>
        <p:nvCxnSpPr>
          <p:cNvPr id="77" name="Straight Connector 76">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EE10AC2-20ED-4628-9A8E-14F8437B5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Obrázek 4">
            <a:extLst>
              <a:ext uri="{FF2B5EF4-FFF2-40B4-BE49-F238E27FC236}">
                <a16:creationId xmlns:a16="http://schemas.microsoft.com/office/drawing/2014/main" id="{175FB5DB-BBC6-4BAD-BAC8-2B522867C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 y="5948858"/>
            <a:ext cx="2857500" cy="885825"/>
          </a:xfrm>
          <a:prstGeom prst="rect">
            <a:avLst/>
          </a:prstGeom>
        </p:spPr>
      </p:pic>
      <p:sp>
        <p:nvSpPr>
          <p:cNvPr id="7" name="TextovéPole 6">
            <a:extLst>
              <a:ext uri="{FF2B5EF4-FFF2-40B4-BE49-F238E27FC236}">
                <a16:creationId xmlns:a16="http://schemas.microsoft.com/office/drawing/2014/main" id="{8030378F-CB2D-94FE-6755-25FAEDD9150B}"/>
              </a:ext>
            </a:extLst>
          </p:cNvPr>
          <p:cNvSpPr txBox="1"/>
          <p:nvPr/>
        </p:nvSpPr>
        <p:spPr>
          <a:xfrm>
            <a:off x="5504507" y="6355533"/>
            <a:ext cx="2616451" cy="400110"/>
          </a:xfrm>
          <a:prstGeom prst="rect">
            <a:avLst/>
          </a:prstGeom>
          <a:noFill/>
        </p:spPr>
        <p:txBody>
          <a:bodyPr wrap="square" rtlCol="0">
            <a:spAutoFit/>
          </a:bodyPr>
          <a:lstStyle/>
          <a:p>
            <a:r>
              <a:rPr lang="cs-CZ" sz="1000" dirty="0"/>
              <a:t>https://commons.wikimedia.org/wiki/File:Tapa_Shotor_seated_Buddha_(Niche_V1).jpg</a:t>
            </a:r>
          </a:p>
        </p:txBody>
      </p:sp>
    </p:spTree>
    <p:extLst>
      <p:ext uri="{BB962C8B-B14F-4D97-AF65-F5344CB8AC3E}">
        <p14:creationId xmlns:p14="http://schemas.microsoft.com/office/powerpoint/2010/main" val="398330311"/>
      </p:ext>
    </p:extLst>
  </p:cSld>
  <p:clrMapOvr>
    <a:masterClrMapping/>
  </p:clrMapOvr>
  <mc:AlternateContent xmlns:mc="http://schemas.openxmlformats.org/markup-compatibility/2006" xmlns:p14="http://schemas.microsoft.com/office/powerpoint/2010/main">
    <mc:Choice Requires="p14">
      <p:transition p14:dur="10" advTm="21441"/>
    </mc:Choice>
    <mc:Fallback xmlns="">
      <p:transition advTm="21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par>
                                <p:cTn id="18" presetID="10" presetClass="entr" presetSubtype="0" fill="hold" grpId="0" nodeType="withEffect">
                                  <p:stCondLst>
                                    <p:cond delay="1000"/>
                                  </p:stCondLst>
                                  <p:iterate>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CA7A60-8DF8-4B78-BFE3-B372B90A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69A5737-8D36-4BF8-AC7D-2AA2B6B63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8"/>
            <a:ext cx="3818316" cy="690030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3818316"/>
              <a:gd name="connsiteY0" fmla="*/ 0 h 6863976"/>
              <a:gd name="connsiteX1" fmla="*/ 3818316 w 3818316"/>
              <a:gd name="connsiteY1" fmla="*/ 0 h 6863976"/>
              <a:gd name="connsiteX2" fmla="*/ 2493114 w 3818316"/>
              <a:gd name="connsiteY2" fmla="*/ 6863976 h 6863976"/>
              <a:gd name="connsiteX3" fmla="*/ 0 w 3818316"/>
              <a:gd name="connsiteY3" fmla="*/ 6863976 h 6863976"/>
              <a:gd name="connsiteX4" fmla="*/ 0 w 3818316"/>
              <a:gd name="connsiteY4" fmla="*/ 0 h 6863976"/>
              <a:gd name="connsiteX0" fmla="*/ 0 w 3818316"/>
              <a:gd name="connsiteY0" fmla="*/ 0 h 6863976"/>
              <a:gd name="connsiteX1" fmla="*/ 3818316 w 3818316"/>
              <a:gd name="connsiteY1" fmla="*/ 0 h 6863976"/>
              <a:gd name="connsiteX2" fmla="*/ 2252194 w 3818316"/>
              <a:gd name="connsiteY2" fmla="*/ 6853025 h 6863976"/>
              <a:gd name="connsiteX3" fmla="*/ 0 w 3818316"/>
              <a:gd name="connsiteY3" fmla="*/ 6863976 h 6863976"/>
              <a:gd name="connsiteX4" fmla="*/ 0 w 3818316"/>
              <a:gd name="connsiteY4" fmla="*/ 0 h 686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316" h="6863976">
                <a:moveTo>
                  <a:pt x="0" y="0"/>
                </a:moveTo>
                <a:lnTo>
                  <a:pt x="3818316" y="0"/>
                </a:lnTo>
                <a:lnTo>
                  <a:pt x="2252194" y="6853025"/>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1CB84705-7E37-35EB-BCC4-80FD3F95F730}"/>
              </a:ext>
            </a:extLst>
          </p:cNvPr>
          <p:cNvSpPr>
            <a:spLocks noGrp="1"/>
          </p:cNvSpPr>
          <p:nvPr>
            <p:ph type="title"/>
          </p:nvPr>
        </p:nvSpPr>
        <p:spPr>
          <a:xfrm>
            <a:off x="711810" y="714374"/>
            <a:ext cx="2472454" cy="1857375"/>
          </a:xfrm>
        </p:spPr>
        <p:txBody>
          <a:bodyPr anchor="t">
            <a:normAutofit/>
          </a:bodyPr>
          <a:lstStyle/>
          <a:p>
            <a:r>
              <a:rPr lang="cs-CZ" sz="2000" dirty="0">
                <a:latin typeface="Cambria" panose="02040503050406030204" pitchFamily="18" charset="0"/>
                <a:ea typeface="Cambria" panose="02040503050406030204" pitchFamily="18" charset="0"/>
              </a:rPr>
              <a:t>Řečtina jako lingua franca</a:t>
            </a:r>
          </a:p>
        </p:txBody>
      </p:sp>
      <p:cxnSp>
        <p:nvCxnSpPr>
          <p:cNvPr id="13" name="Straight Connector 12">
            <a:extLst>
              <a:ext uri="{FF2B5EF4-FFF2-40B4-BE49-F238E27FC236}">
                <a16:creationId xmlns:a16="http://schemas.microsoft.com/office/drawing/2014/main" id="{72ECE8B0-6962-4F5B-830A-E8F8F9726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759626"/>
            <a:ext cx="3484282" cy="40953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AF673E-0279-495F-A8A9-F84D0AB5A4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259294"/>
            <a:ext cx="4748213" cy="159571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Zástupný obsah 2">
            <a:extLst>
              <a:ext uri="{FF2B5EF4-FFF2-40B4-BE49-F238E27FC236}">
                <a16:creationId xmlns:a16="http://schemas.microsoft.com/office/drawing/2014/main" id="{DBEE5353-DD26-A620-78AA-E0AF6D1E4572}"/>
              </a:ext>
            </a:extLst>
          </p:cNvPr>
          <p:cNvGraphicFramePr>
            <a:graphicFrameLocks noGrp="1"/>
          </p:cNvGraphicFramePr>
          <p:nvPr>
            <p:ph idx="1"/>
            <p:extLst>
              <p:ext uri="{D42A27DB-BD31-4B8C-83A1-F6EECF244321}">
                <p14:modId xmlns:p14="http://schemas.microsoft.com/office/powerpoint/2010/main" val="3870905902"/>
              </p:ext>
            </p:extLst>
          </p:nvPr>
        </p:nvGraphicFramePr>
        <p:xfrm>
          <a:off x="4106586" y="788465"/>
          <a:ext cx="7424423" cy="5245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8981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CA7A60-8DF8-4B78-BFE3-B372B90A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69A5737-8D36-4BF8-AC7D-2AA2B6B63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8"/>
            <a:ext cx="3818316" cy="690030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3818316"/>
              <a:gd name="connsiteY0" fmla="*/ 0 h 6863976"/>
              <a:gd name="connsiteX1" fmla="*/ 3818316 w 3818316"/>
              <a:gd name="connsiteY1" fmla="*/ 0 h 6863976"/>
              <a:gd name="connsiteX2" fmla="*/ 2493114 w 3818316"/>
              <a:gd name="connsiteY2" fmla="*/ 6863976 h 6863976"/>
              <a:gd name="connsiteX3" fmla="*/ 0 w 3818316"/>
              <a:gd name="connsiteY3" fmla="*/ 6863976 h 6863976"/>
              <a:gd name="connsiteX4" fmla="*/ 0 w 3818316"/>
              <a:gd name="connsiteY4" fmla="*/ 0 h 6863976"/>
              <a:gd name="connsiteX0" fmla="*/ 0 w 3818316"/>
              <a:gd name="connsiteY0" fmla="*/ 0 h 6863976"/>
              <a:gd name="connsiteX1" fmla="*/ 3818316 w 3818316"/>
              <a:gd name="connsiteY1" fmla="*/ 0 h 6863976"/>
              <a:gd name="connsiteX2" fmla="*/ 2252194 w 3818316"/>
              <a:gd name="connsiteY2" fmla="*/ 6853025 h 6863976"/>
              <a:gd name="connsiteX3" fmla="*/ 0 w 3818316"/>
              <a:gd name="connsiteY3" fmla="*/ 6863976 h 6863976"/>
              <a:gd name="connsiteX4" fmla="*/ 0 w 3818316"/>
              <a:gd name="connsiteY4" fmla="*/ 0 h 686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316" h="6863976">
                <a:moveTo>
                  <a:pt x="0" y="0"/>
                </a:moveTo>
                <a:lnTo>
                  <a:pt x="3818316" y="0"/>
                </a:lnTo>
                <a:lnTo>
                  <a:pt x="2252194" y="6853025"/>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53DF9F8F-AC50-6BD1-7495-E051EC1AD39D}"/>
              </a:ext>
            </a:extLst>
          </p:cNvPr>
          <p:cNvSpPr>
            <a:spLocks noGrp="1"/>
          </p:cNvSpPr>
          <p:nvPr>
            <p:ph type="title"/>
          </p:nvPr>
        </p:nvSpPr>
        <p:spPr>
          <a:xfrm>
            <a:off x="711810" y="714374"/>
            <a:ext cx="2472454" cy="1857375"/>
          </a:xfrm>
        </p:spPr>
        <p:txBody>
          <a:bodyPr anchor="t">
            <a:normAutofit/>
          </a:bodyPr>
          <a:lstStyle/>
          <a:p>
            <a:r>
              <a:rPr lang="cs-CZ" sz="2000" b="1"/>
              <a:t>Globální jazyk:</a:t>
            </a:r>
          </a:p>
        </p:txBody>
      </p:sp>
      <p:cxnSp>
        <p:nvCxnSpPr>
          <p:cNvPr id="13" name="Straight Connector 12">
            <a:extLst>
              <a:ext uri="{FF2B5EF4-FFF2-40B4-BE49-F238E27FC236}">
                <a16:creationId xmlns:a16="http://schemas.microsoft.com/office/drawing/2014/main" id="{72ECE8B0-6962-4F5B-830A-E8F8F9726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759626"/>
            <a:ext cx="3484282" cy="40953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AF673E-0279-495F-A8A9-F84D0AB5A4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259294"/>
            <a:ext cx="4748213" cy="159571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Zástupný obsah 2">
            <a:extLst>
              <a:ext uri="{FF2B5EF4-FFF2-40B4-BE49-F238E27FC236}">
                <a16:creationId xmlns:a16="http://schemas.microsoft.com/office/drawing/2014/main" id="{804F71E5-F97E-AEC7-E88C-54F27EC8C868}"/>
              </a:ext>
            </a:extLst>
          </p:cNvPr>
          <p:cNvGraphicFramePr>
            <a:graphicFrameLocks noGrp="1"/>
          </p:cNvGraphicFramePr>
          <p:nvPr>
            <p:ph idx="1"/>
            <p:extLst>
              <p:ext uri="{D42A27DB-BD31-4B8C-83A1-F6EECF244321}">
                <p14:modId xmlns:p14="http://schemas.microsoft.com/office/powerpoint/2010/main" val="715829717"/>
              </p:ext>
            </p:extLst>
          </p:nvPr>
        </p:nvGraphicFramePr>
        <p:xfrm>
          <a:off x="4106586" y="788465"/>
          <a:ext cx="7424423" cy="5245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7186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6" name="Rectangle 1055">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bsah obrázku Darth vader, Fiktivní postava, mys, Plášť&#10;&#10;Popis byl vytvořen automaticky">
            <a:extLst>
              <a:ext uri="{FF2B5EF4-FFF2-40B4-BE49-F238E27FC236}">
                <a16:creationId xmlns:a16="http://schemas.microsoft.com/office/drawing/2014/main" id="{FA7D89BC-33BF-6C36-9194-AA2F590E248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312" r="2" b="2"/>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FCA267BE-A557-E5B8-834D-25E7110EAEF5}"/>
              </a:ext>
            </a:extLst>
          </p:cNvPr>
          <p:cNvSpPr>
            <a:spLocks noGrp="1"/>
          </p:cNvSpPr>
          <p:nvPr>
            <p:ph type="title"/>
          </p:nvPr>
        </p:nvSpPr>
        <p:spPr>
          <a:xfrm>
            <a:off x="518460" y="2314922"/>
            <a:ext cx="6132605" cy="1738422"/>
          </a:xfrm>
        </p:spPr>
        <p:txBody>
          <a:bodyPr vert="horz" lIns="91440" tIns="45720" rIns="91440" bIns="45720" rtlCol="0" anchor="ctr">
            <a:normAutofit/>
          </a:bodyPr>
          <a:lstStyle/>
          <a:p>
            <a:r>
              <a:rPr lang="cs-CZ" dirty="0">
                <a:latin typeface="Cambria" panose="02040503050406030204" pitchFamily="18" charset="0"/>
                <a:ea typeface="Cambria" panose="02040503050406030204" pitchFamily="18" charset="0"/>
              </a:rPr>
              <a:t>Za vším hledej impérium</a:t>
            </a:r>
          </a:p>
        </p:txBody>
      </p:sp>
      <p:cxnSp>
        <p:nvCxnSpPr>
          <p:cNvPr id="1058" name="Straight Connector 1057">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AD1CB124-CF34-6451-F0D5-24843D29BBDE}"/>
              </a:ext>
            </a:extLst>
          </p:cNvPr>
          <p:cNvSpPr txBox="1"/>
          <p:nvPr/>
        </p:nvSpPr>
        <p:spPr>
          <a:xfrm>
            <a:off x="876302" y="6519457"/>
            <a:ext cx="5487146" cy="210527"/>
          </a:xfrm>
          <a:prstGeom prst="rect">
            <a:avLst/>
          </a:prstGeom>
        </p:spPr>
        <p:txBody>
          <a:bodyPr vert="horz" lIns="91440" tIns="45720" rIns="91440" bIns="45720" rtlCol="0">
            <a:normAutofit lnSpcReduction="10000"/>
          </a:bodyPr>
          <a:lstStyle/>
          <a:p>
            <a:pPr indent="-228600">
              <a:spcAft>
                <a:spcPts val="600"/>
              </a:spcAft>
              <a:buSzPct val="80000"/>
              <a:buFont typeface="Arial" panose="020B0604020202020204" pitchFamily="34" charset="0"/>
              <a:buChar char="•"/>
            </a:pPr>
            <a:r>
              <a:rPr lang="en-US" sz="800" dirty="0">
                <a:solidFill>
                  <a:schemeClr val="tx2"/>
                </a:solidFill>
              </a:rPr>
              <a:t>https://www.deviantart.com/hyb1rd-1982/art/Darth-Vader-587388366</a:t>
            </a:r>
          </a:p>
        </p:txBody>
      </p:sp>
    </p:spTree>
    <p:extLst>
      <p:ext uri="{BB962C8B-B14F-4D97-AF65-F5344CB8AC3E}">
        <p14:creationId xmlns:p14="http://schemas.microsoft.com/office/powerpoint/2010/main" val="144462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AC3F5AB-055E-653E-E58B-C4CDB4DBBC0B}"/>
              </a:ext>
            </a:extLst>
          </p:cNvPr>
          <p:cNvSpPr>
            <a:spLocks noGrp="1"/>
          </p:cNvSpPr>
          <p:nvPr>
            <p:ph type="title"/>
          </p:nvPr>
        </p:nvSpPr>
        <p:spPr>
          <a:xfrm>
            <a:off x="5146159" y="685800"/>
            <a:ext cx="6238688" cy="1382233"/>
          </a:xfrm>
        </p:spPr>
        <p:txBody>
          <a:bodyPr>
            <a:normAutofit/>
          </a:bodyPr>
          <a:lstStyle/>
          <a:p>
            <a:r>
              <a:rPr lang="cs-CZ" sz="2800" dirty="0">
                <a:latin typeface="Cambria" panose="02040503050406030204" pitchFamily="18" charset="0"/>
                <a:ea typeface="Cambria" panose="02040503050406030204" pitchFamily="18" charset="0"/>
              </a:rPr>
              <a:t>Říše Alexandra velikého</a:t>
            </a:r>
          </a:p>
        </p:txBody>
      </p:sp>
      <p:pic>
        <p:nvPicPr>
          <p:cNvPr id="5" name="Picture 2" descr="undefined">
            <a:extLst>
              <a:ext uri="{FF2B5EF4-FFF2-40B4-BE49-F238E27FC236}">
                <a16:creationId xmlns:a16="http://schemas.microsoft.com/office/drawing/2014/main" id="{21554610-3F5A-387F-1323-E1EC412D56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762"/>
          <a:stretch/>
        </p:blipFill>
        <p:spPr bwMode="auto">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6" name="Picture 4" descr="undefined">
            <a:extLst>
              <a:ext uri="{FF2B5EF4-FFF2-40B4-BE49-F238E27FC236}">
                <a16:creationId xmlns:a16="http://schemas.microsoft.com/office/drawing/2014/main" id="{FAD516EA-743F-0229-B284-6E84CAEAC52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46675" y="2813633"/>
            <a:ext cx="6238875" cy="299920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2A0872A-27A1-CDB8-5506-D03F4414EF22}"/>
              </a:ext>
            </a:extLst>
          </p:cNvPr>
          <p:cNvSpPr txBox="1"/>
          <p:nvPr/>
        </p:nvSpPr>
        <p:spPr>
          <a:xfrm>
            <a:off x="3780710" y="6642554"/>
            <a:ext cx="3797560" cy="215444"/>
          </a:xfrm>
          <a:prstGeom prst="rect">
            <a:avLst/>
          </a:prstGeom>
          <a:noFill/>
        </p:spPr>
        <p:txBody>
          <a:bodyPr wrap="square" rtlCol="0">
            <a:spAutoFit/>
          </a:bodyPr>
          <a:lstStyle/>
          <a:p>
            <a:r>
              <a:rPr lang="cs-CZ" sz="800" dirty="0"/>
              <a:t>https://commons.wikimedia.org/wiki/File:Diadochen1.png</a:t>
            </a:r>
          </a:p>
        </p:txBody>
      </p:sp>
      <p:sp>
        <p:nvSpPr>
          <p:cNvPr id="9" name="TextovéPole 8">
            <a:extLst>
              <a:ext uri="{FF2B5EF4-FFF2-40B4-BE49-F238E27FC236}">
                <a16:creationId xmlns:a16="http://schemas.microsoft.com/office/drawing/2014/main" id="{0A8B2D93-3DC5-85D0-B5E7-5ACBC9987E25}"/>
              </a:ext>
            </a:extLst>
          </p:cNvPr>
          <p:cNvSpPr txBox="1"/>
          <p:nvPr/>
        </p:nvSpPr>
        <p:spPr>
          <a:xfrm>
            <a:off x="3780710" y="6359056"/>
            <a:ext cx="6541393" cy="338554"/>
          </a:xfrm>
          <a:prstGeom prst="rect">
            <a:avLst/>
          </a:prstGeom>
          <a:noFill/>
        </p:spPr>
        <p:txBody>
          <a:bodyPr wrap="square" rtlCol="0">
            <a:spAutoFit/>
          </a:bodyPr>
          <a:lstStyle/>
          <a:p>
            <a:r>
              <a:rPr lang="cs-CZ" sz="800" dirty="0"/>
              <a:t>https://cs.wikipedia.org/wiki/Alexandr_Velik%C3%BD#/media/Soubor:Alexander_and_Bucephalus_-_Battle_of_Issus_mosaic_-_Museo_Archeologico_Nazionale_-_Naples_BW.jpg</a:t>
            </a:r>
          </a:p>
        </p:txBody>
      </p:sp>
    </p:spTree>
    <p:extLst>
      <p:ext uri="{BB962C8B-B14F-4D97-AF65-F5344CB8AC3E}">
        <p14:creationId xmlns:p14="http://schemas.microsoft.com/office/powerpoint/2010/main" val="3667356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8590DAC5-BA81-4AF8-B0CA-D66712B30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Rectangle 10248">
            <a:extLst>
              <a:ext uri="{FF2B5EF4-FFF2-40B4-BE49-F238E27FC236}">
                <a16:creationId xmlns:a16="http://schemas.microsoft.com/office/drawing/2014/main" id="{3BAB7E7E-14BD-4509-AD05-57C2EF74C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748B2B1-EC5F-4A72-70EF-820249EFF065}"/>
              </a:ext>
            </a:extLst>
          </p:cNvPr>
          <p:cNvSpPr>
            <a:spLocks noGrp="1"/>
          </p:cNvSpPr>
          <p:nvPr>
            <p:ph type="title"/>
          </p:nvPr>
        </p:nvSpPr>
        <p:spPr>
          <a:xfrm>
            <a:off x="5693734" y="557304"/>
            <a:ext cx="5355265" cy="1625731"/>
          </a:xfrm>
        </p:spPr>
        <p:txBody>
          <a:bodyPr vert="horz" lIns="91440" tIns="45720" rIns="91440" bIns="45720" rtlCol="0" anchor="ctr">
            <a:normAutofit/>
          </a:bodyPr>
          <a:lstStyle/>
          <a:p>
            <a:r>
              <a:rPr lang="cs-CZ" sz="3600" dirty="0" err="1">
                <a:latin typeface="Cambria" panose="02040503050406030204" pitchFamily="18" charset="0"/>
                <a:ea typeface="Cambria" panose="02040503050406030204" pitchFamily="18" charset="0"/>
              </a:rPr>
              <a:t>Indo</a:t>
            </a:r>
            <a:r>
              <a:rPr lang="cs-CZ" sz="3600" dirty="0">
                <a:latin typeface="Cambria" panose="02040503050406030204" pitchFamily="18" charset="0"/>
                <a:ea typeface="Cambria" panose="02040503050406030204" pitchFamily="18" charset="0"/>
              </a:rPr>
              <a:t>-řecké království</a:t>
            </a:r>
          </a:p>
        </p:txBody>
      </p:sp>
      <p:pic>
        <p:nvPicPr>
          <p:cNvPr id="3074" name="Picture 2" descr="undefined">
            <a:extLst>
              <a:ext uri="{FF2B5EF4-FFF2-40B4-BE49-F238E27FC236}">
                <a16:creationId xmlns:a16="http://schemas.microsoft.com/office/drawing/2014/main" id="{A1DD9902-D235-4D6C-B00A-0DC04BA359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12" r="1" b="45554"/>
          <a:stretch/>
        </p:blipFill>
        <p:spPr bwMode="auto">
          <a:xfrm>
            <a:off x="6" y="10"/>
            <a:ext cx="4742121" cy="3434306"/>
          </a:xfrm>
          <a:custGeom>
            <a:avLst/>
            <a:gdLst/>
            <a:ahLst/>
            <a:cxnLst/>
            <a:rect l="l" t="t" r="r" b="b"/>
            <a:pathLst>
              <a:path w="4742121" h="3429000">
                <a:moveTo>
                  <a:pt x="0" y="0"/>
                </a:moveTo>
                <a:lnTo>
                  <a:pt x="4306186" y="0"/>
                </a:lnTo>
                <a:lnTo>
                  <a:pt x="4742121"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pic>
        <p:nvPicPr>
          <p:cNvPr id="10242" name="Picture 2" descr="undefined">
            <a:extLst>
              <a:ext uri="{FF2B5EF4-FFF2-40B4-BE49-F238E27FC236}">
                <a16:creationId xmlns:a16="http://schemas.microsoft.com/office/drawing/2014/main" id="{9947F8C9-CC75-C10D-1F4B-80DBF406EBB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845" r="-4" b="-3"/>
          <a:stretch/>
        </p:blipFill>
        <p:spPr bwMode="auto">
          <a:xfrm>
            <a:off x="-5" y="3429000"/>
            <a:ext cx="5178056" cy="3429000"/>
          </a:xfrm>
          <a:custGeom>
            <a:avLst/>
            <a:gdLst/>
            <a:ahLst/>
            <a:cxnLst/>
            <a:rect l="l" t="t" r="r" b="b"/>
            <a:pathLst>
              <a:path w="5178056" h="3429000">
                <a:moveTo>
                  <a:pt x="0" y="0"/>
                </a:moveTo>
                <a:lnTo>
                  <a:pt x="4742121" y="0"/>
                </a:lnTo>
                <a:lnTo>
                  <a:pt x="5178056"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4C6429F-ED52-6547-4B55-BACB1115B354}"/>
              </a:ext>
            </a:extLst>
          </p:cNvPr>
          <p:cNvSpPr txBox="1"/>
          <p:nvPr/>
        </p:nvSpPr>
        <p:spPr>
          <a:xfrm>
            <a:off x="5866546" y="6339795"/>
            <a:ext cx="3178629" cy="534378"/>
          </a:xfrm>
          <a:prstGeom prst="rect">
            <a:avLst/>
          </a:prstGeom>
        </p:spPr>
        <p:txBody>
          <a:bodyPr vert="horz" lIns="91440" tIns="45720" rIns="91440" bIns="45720" rtlCol="0" anchor="ctr">
            <a:normAutofit fontScale="55000" lnSpcReduction="20000"/>
          </a:bodyPr>
          <a:lstStyle/>
          <a:p>
            <a:pPr>
              <a:spcAft>
                <a:spcPts val="600"/>
              </a:spcAft>
              <a:buSzPct val="80000"/>
            </a:pPr>
            <a:endParaRPr lang="cs-CZ" sz="800" dirty="0">
              <a:solidFill>
                <a:schemeClr val="tx2"/>
              </a:solidFill>
            </a:endParaRPr>
          </a:p>
          <a:p>
            <a:pPr>
              <a:spcAft>
                <a:spcPts val="600"/>
              </a:spcAft>
              <a:buSzPct val="80000"/>
            </a:pPr>
            <a:r>
              <a:rPr lang="en-US" sz="800" dirty="0">
                <a:solidFill>
                  <a:schemeClr val="tx2"/>
                </a:solidFill>
              </a:rPr>
              <a:t>https://en.wikipedia.org/wiki/Indo-Greek_art#/media/File:StupaCircumDevotees.jpg</a:t>
            </a:r>
            <a:endParaRPr lang="cs-CZ" sz="800" dirty="0">
              <a:solidFill>
                <a:schemeClr val="tx2"/>
              </a:solidFill>
            </a:endParaRPr>
          </a:p>
          <a:p>
            <a:pPr>
              <a:spcAft>
                <a:spcPts val="600"/>
              </a:spcAft>
              <a:buSzPct val="80000"/>
            </a:pPr>
            <a:r>
              <a:rPr lang="en-US" sz="800" dirty="0"/>
              <a:t>Gandhara Buddha (</a:t>
            </a:r>
            <a:r>
              <a:rPr lang="en-US" sz="800" dirty="0" err="1"/>
              <a:t>tnm</a:t>
            </a:r>
            <a:r>
              <a:rPr lang="en-US" sz="800" dirty="0"/>
              <a:t>) - Hellenistic influence on Indian art – Wikipedia</a:t>
            </a:r>
            <a:endParaRPr lang="cs-CZ" sz="800" dirty="0"/>
          </a:p>
          <a:p>
            <a:pPr>
              <a:spcAft>
                <a:spcPts val="600"/>
              </a:spcAft>
              <a:buSzPct val="80000"/>
            </a:pPr>
            <a:r>
              <a:rPr lang="en-US" sz="800" dirty="0">
                <a:solidFill>
                  <a:schemeClr val="tx2"/>
                </a:solidFill>
              </a:rPr>
              <a:t>https://en.wikipedia.org/wiki/Indo-Greek_Kingdom#/media/File:Map_of_the_Indo-Greeks.png</a:t>
            </a:r>
          </a:p>
        </p:txBody>
      </p:sp>
      <p:cxnSp>
        <p:nvCxnSpPr>
          <p:cNvPr id="10251" name="Straight Connector 10250">
            <a:extLst>
              <a:ext uri="{FF2B5EF4-FFF2-40B4-BE49-F238E27FC236}">
                <a16:creationId xmlns:a16="http://schemas.microsoft.com/office/drawing/2014/main" id="{4836AB60-5854-4E5A-BBFD-9E71A8600C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3076" name="Picture 4" descr="undefined">
            <a:extLst>
              <a:ext uri="{FF2B5EF4-FFF2-40B4-BE49-F238E27FC236}">
                <a16:creationId xmlns:a16="http://schemas.microsoft.com/office/drawing/2014/main" id="{D97B845E-2EEE-F502-CF9C-2F85FBABD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016" y="2300985"/>
            <a:ext cx="4496705" cy="416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06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5" name="Rectangle 5128">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7" name="Rectangle 5130">
            <a:extLst>
              <a:ext uri="{FF2B5EF4-FFF2-40B4-BE49-F238E27FC236}">
                <a16:creationId xmlns:a16="http://schemas.microsoft.com/office/drawing/2014/main" id="{DC829807-7791-462F-8C59-969B0EC71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45D1CD2-5882-9B54-BE07-96A0EDBF3C15}"/>
              </a:ext>
            </a:extLst>
          </p:cNvPr>
          <p:cNvSpPr>
            <a:spLocks noGrp="1"/>
          </p:cNvSpPr>
          <p:nvPr>
            <p:ph type="title"/>
          </p:nvPr>
        </p:nvSpPr>
        <p:spPr>
          <a:xfrm>
            <a:off x="5230906" y="533401"/>
            <a:ext cx="6427694" cy="1111254"/>
          </a:xfrm>
        </p:spPr>
        <p:txBody>
          <a:bodyPr>
            <a:normAutofit/>
          </a:bodyPr>
          <a:lstStyle/>
          <a:p>
            <a:pPr algn="r"/>
            <a:r>
              <a:rPr lang="cs-CZ" sz="3600" dirty="0">
                <a:latin typeface="Cambria" panose="02040503050406030204" pitchFamily="18" charset="0"/>
                <a:ea typeface="Cambria" panose="02040503050406030204" pitchFamily="18" charset="0"/>
              </a:rPr>
              <a:t>Ptolemaiovské království</a:t>
            </a:r>
          </a:p>
        </p:txBody>
      </p:sp>
      <p:pic>
        <p:nvPicPr>
          <p:cNvPr id="5122" name="Picture 2" descr="undefined">
            <a:extLst>
              <a:ext uri="{FF2B5EF4-FFF2-40B4-BE49-F238E27FC236}">
                <a16:creationId xmlns:a16="http://schemas.microsoft.com/office/drawing/2014/main" id="{E4D5EDC2-15EF-D81D-EBCD-A5D9B8D954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6" r="1615"/>
          <a:stretch/>
        </p:blipFill>
        <p:spPr bwMode="auto">
          <a:xfrm>
            <a:off x="20" y="2"/>
            <a:ext cx="5049819" cy="6857998"/>
          </a:xfrm>
          <a:custGeom>
            <a:avLst/>
            <a:gdLst/>
            <a:ahLst/>
            <a:cxnLst/>
            <a:rect l="l" t="t" r="r" b="b"/>
            <a:pathLst>
              <a:path w="5049839" h="6857998">
                <a:moveTo>
                  <a:pt x="0" y="0"/>
                </a:moveTo>
                <a:lnTo>
                  <a:pt x="5049839" y="1331"/>
                </a:lnTo>
                <a:lnTo>
                  <a:pt x="3110749" y="6857998"/>
                </a:lnTo>
                <a:lnTo>
                  <a:pt x="0" y="6857998"/>
                </a:lnTo>
                <a:close/>
              </a:path>
            </a:pathLst>
          </a:custGeom>
          <a:noFill/>
          <a:extLst>
            <a:ext uri="{909E8E84-426E-40DD-AFC4-6F175D3DCCD1}">
              <a14:hiddenFill xmlns:a14="http://schemas.microsoft.com/office/drawing/2010/main">
                <a:solidFill>
                  <a:srgbClr val="FFFFFF"/>
                </a:solidFill>
              </a14:hiddenFill>
            </a:ext>
          </a:extLst>
        </p:spPr>
      </p:pic>
      <p:cxnSp>
        <p:nvCxnSpPr>
          <p:cNvPr id="5130" name="Straight Connector 5132">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845859" y="0"/>
            <a:ext cx="699247" cy="68573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132" name="Straight Connector 5134">
            <a:extLst>
              <a:ext uri="{FF2B5EF4-FFF2-40B4-BE49-F238E27FC236}">
                <a16:creationId xmlns:a16="http://schemas.microsoft.com/office/drawing/2014/main" id="{DC2312DA-BDBD-40EE-84AB-53293C1CD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10" y="5788959"/>
            <a:ext cx="7396312" cy="106904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Picture 6" descr="alt text 1">
            <a:extLst>
              <a:ext uri="{FF2B5EF4-FFF2-40B4-BE49-F238E27FC236}">
                <a16:creationId xmlns:a16="http://schemas.microsoft.com/office/drawing/2014/main" id="{EA6D989C-639A-DCC4-4B8C-AD426B47DB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62554" y="1754188"/>
            <a:ext cx="3656329" cy="4570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D2D8F24-D364-5F94-DBCC-BBB400636011}"/>
              </a:ext>
            </a:extLst>
          </p:cNvPr>
          <p:cNvSpPr txBox="1"/>
          <p:nvPr/>
        </p:nvSpPr>
        <p:spPr>
          <a:xfrm>
            <a:off x="3508310" y="6324600"/>
            <a:ext cx="3828792" cy="584775"/>
          </a:xfrm>
          <a:prstGeom prst="rect">
            <a:avLst/>
          </a:prstGeom>
          <a:noFill/>
        </p:spPr>
        <p:txBody>
          <a:bodyPr wrap="square" rtlCol="0">
            <a:spAutoFit/>
          </a:bodyPr>
          <a:lstStyle/>
          <a:p>
            <a:r>
              <a:rPr lang="cs-CZ" sz="800" dirty="0"/>
              <a:t>https://en.wikipedia.org/wiki/Ptolemaic_Kingdom#/media/File:Head_Attributed_to_Arsinoe_II_MET_DT10849.jpg</a:t>
            </a:r>
          </a:p>
          <a:p>
            <a:r>
              <a:rPr lang="cs-CZ" sz="800" dirty="0"/>
              <a:t>https://en.wikipedia.org/wiki/Ptolemaic_Kingdom#/media/File:Ring_with_engraved_portrait_of_Ptolemy_VI_Philometor_(3rd%E2%80%932nd_century_BCE)_-_2009.jpg</a:t>
            </a:r>
          </a:p>
        </p:txBody>
      </p:sp>
    </p:spTree>
    <p:extLst>
      <p:ext uri="{BB962C8B-B14F-4D97-AF65-F5344CB8AC3E}">
        <p14:creationId xmlns:p14="http://schemas.microsoft.com/office/powerpoint/2010/main" val="2708112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F5A91B9-5AB9-242F-B23D-A878ABB62F19}"/>
              </a:ext>
            </a:extLst>
          </p:cNvPr>
          <p:cNvSpPr>
            <a:spLocks noGrp="1"/>
          </p:cNvSpPr>
          <p:nvPr>
            <p:ph type="title"/>
          </p:nvPr>
        </p:nvSpPr>
        <p:spPr>
          <a:xfrm>
            <a:off x="5146159" y="685800"/>
            <a:ext cx="6238688" cy="1382233"/>
          </a:xfrm>
        </p:spPr>
        <p:txBody>
          <a:bodyPr vert="horz" lIns="91440" tIns="45720" rIns="91440" bIns="45720" rtlCol="0">
            <a:normAutofit/>
          </a:bodyPr>
          <a:lstStyle/>
          <a:p>
            <a:r>
              <a:rPr lang="cs-CZ" dirty="0">
                <a:latin typeface="Cambria" panose="02040503050406030204" pitchFamily="18" charset="0"/>
                <a:ea typeface="Cambria" panose="02040503050406030204" pitchFamily="18" charset="0"/>
              </a:rPr>
              <a:t>Římské impérium</a:t>
            </a:r>
          </a:p>
        </p:txBody>
      </p:sp>
      <p:pic>
        <p:nvPicPr>
          <p:cNvPr id="6150" name="Picture 6">
            <a:extLst>
              <a:ext uri="{FF2B5EF4-FFF2-40B4-BE49-F238E27FC236}">
                <a16:creationId xmlns:a16="http://schemas.microsoft.com/office/drawing/2014/main" id="{7B4974A9-75F0-ECE8-3FFA-733893793C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30" r="12705" b="1"/>
          <a:stretch/>
        </p:blipFill>
        <p:spPr bwMode="auto">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a:noFill/>
          <a:extLst>
            <a:ext uri="{909E8E84-426E-40DD-AFC4-6F175D3DCCD1}">
              <a14:hiddenFill xmlns:a14="http://schemas.microsoft.com/office/drawing/2010/main">
                <a:solidFill>
                  <a:srgbClr val="FFFFFF"/>
                </a:solidFill>
              </a14:hiddenFill>
            </a:ext>
          </a:extLst>
        </p:spPr>
      </p:pic>
      <p:cxnSp>
        <p:nvCxnSpPr>
          <p:cNvPr id="6157" name="Straight Connector 6156">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A93AD7BA-4AAC-4C33-1CD0-51A0A05DB366}"/>
              </a:ext>
            </a:extLst>
          </p:cNvPr>
          <p:cNvSpPr txBox="1"/>
          <p:nvPr/>
        </p:nvSpPr>
        <p:spPr>
          <a:xfrm>
            <a:off x="4114800" y="6251510"/>
            <a:ext cx="3788229" cy="230832"/>
          </a:xfrm>
          <a:prstGeom prst="rect">
            <a:avLst/>
          </a:prstGeom>
          <a:noFill/>
        </p:spPr>
        <p:txBody>
          <a:bodyPr wrap="square" rtlCol="0">
            <a:spAutoFit/>
          </a:bodyPr>
          <a:lstStyle/>
          <a:p>
            <a:r>
              <a:rPr lang="cs-CZ" sz="900" dirty="0"/>
              <a:t>https://en.wikipedia.org/wiki/Roman_Empire#/media/File:Giovane_con_rotolo.JPG</a:t>
            </a:r>
          </a:p>
        </p:txBody>
      </p:sp>
      <p:pic>
        <p:nvPicPr>
          <p:cNvPr id="6152" name="Picture 8" descr="Mapa">
            <a:extLst>
              <a:ext uri="{FF2B5EF4-FFF2-40B4-BE49-F238E27FC236}">
                <a16:creationId xmlns:a16="http://schemas.microsoft.com/office/drawing/2014/main" id="{E2286436-9E5E-9CFC-5086-40B5725623B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02134" y="1952625"/>
            <a:ext cx="6317809" cy="402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95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635D910-C53F-8A87-1F53-097C6C0CEE96}"/>
              </a:ext>
            </a:extLst>
          </p:cNvPr>
          <p:cNvSpPr>
            <a:spLocks noGrp="1"/>
          </p:cNvSpPr>
          <p:nvPr>
            <p:ph type="title"/>
          </p:nvPr>
        </p:nvSpPr>
        <p:spPr>
          <a:xfrm>
            <a:off x="5146159" y="685800"/>
            <a:ext cx="6238688" cy="1382233"/>
          </a:xfrm>
        </p:spPr>
        <p:txBody>
          <a:bodyPr>
            <a:normAutofit/>
          </a:bodyPr>
          <a:lstStyle/>
          <a:p>
            <a:r>
              <a:rPr lang="cs-CZ" dirty="0">
                <a:latin typeface="Cambria" panose="02040503050406030204" pitchFamily="18" charset="0"/>
                <a:ea typeface="Cambria" panose="02040503050406030204" pitchFamily="18" charset="0"/>
              </a:rPr>
              <a:t>Byzantská říše</a:t>
            </a:r>
          </a:p>
        </p:txBody>
      </p:sp>
      <p:pic>
        <p:nvPicPr>
          <p:cNvPr id="7170" name="Picture 2" descr="Mozaika Krista a císaře v chrámu Hagia Sofia">
            <a:extLst>
              <a:ext uri="{FF2B5EF4-FFF2-40B4-BE49-F238E27FC236}">
                <a16:creationId xmlns:a16="http://schemas.microsoft.com/office/drawing/2014/main" id="{040D985B-5804-E97E-B2E0-459771F8DC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88" r="23268" b="2"/>
          <a:stretch/>
        </p:blipFill>
        <p:spPr bwMode="auto">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a:noFill/>
          <a:extLst>
            <a:ext uri="{909E8E84-426E-40DD-AFC4-6F175D3DCCD1}">
              <a14:hiddenFill xmlns:a14="http://schemas.microsoft.com/office/drawing/2010/main">
                <a:solidFill>
                  <a:srgbClr val="FFFFFF"/>
                </a:solidFill>
              </a14:hiddenFill>
            </a:ext>
          </a:extLst>
        </p:spPr>
      </p:pic>
      <p:cxnSp>
        <p:nvCxnSpPr>
          <p:cNvPr id="7177" name="Straight Connector 7176">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7" name="Zástupný obsah 4" descr="Obsah obrázku mapa, text, atlas">
            <a:extLst>
              <a:ext uri="{FF2B5EF4-FFF2-40B4-BE49-F238E27FC236}">
                <a16:creationId xmlns:a16="http://schemas.microsoft.com/office/drawing/2014/main" id="{C6B07240-9D99-1CA0-CE4D-17E0C5D1F7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46675" y="2558554"/>
            <a:ext cx="6238875" cy="3509367"/>
          </a:xfrm>
          <a:prstGeom prst="rect">
            <a:avLst/>
          </a:prstGeom>
        </p:spPr>
      </p:pic>
      <p:sp>
        <p:nvSpPr>
          <p:cNvPr id="8" name="TextovéPole 7">
            <a:extLst>
              <a:ext uri="{FF2B5EF4-FFF2-40B4-BE49-F238E27FC236}">
                <a16:creationId xmlns:a16="http://schemas.microsoft.com/office/drawing/2014/main" id="{2A8A69AA-AC69-2480-A574-7CFF06C15EB4}"/>
              </a:ext>
            </a:extLst>
          </p:cNvPr>
          <p:cNvSpPr txBox="1"/>
          <p:nvPr/>
        </p:nvSpPr>
        <p:spPr>
          <a:xfrm>
            <a:off x="3877056" y="6216952"/>
            <a:ext cx="3817334" cy="584775"/>
          </a:xfrm>
          <a:prstGeom prst="rect">
            <a:avLst/>
          </a:prstGeom>
          <a:noFill/>
        </p:spPr>
        <p:txBody>
          <a:bodyPr wrap="square" rtlCol="0">
            <a:spAutoFit/>
          </a:bodyPr>
          <a:lstStyle/>
          <a:p>
            <a:r>
              <a:rPr lang="cs-CZ" sz="800" dirty="0"/>
              <a:t>https://cs.wikipedia.org/wiki/Byzantsk%C3%A1_%C5%99%C3%AD%C5%A1e#/media/Soubor:Empress_Zoe_mosaic_Hagia_Sophia.jpg</a:t>
            </a:r>
          </a:p>
          <a:p>
            <a:r>
              <a:rPr lang="cs-CZ" sz="800" dirty="0"/>
              <a:t>https://cs.wikipedia.org/wiki/Byzantsk%C3%A1_%C5%99%C3%AD%C5%A1e#/media/Soubor:4KBYZ.gif</a:t>
            </a:r>
          </a:p>
        </p:txBody>
      </p:sp>
    </p:spTree>
    <p:extLst>
      <p:ext uri="{BB962C8B-B14F-4D97-AF65-F5344CB8AC3E}">
        <p14:creationId xmlns:p14="http://schemas.microsoft.com/office/powerpoint/2010/main" val="3916121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ndefined">
            <a:extLst>
              <a:ext uri="{FF2B5EF4-FFF2-40B4-BE49-F238E27FC236}">
                <a16:creationId xmlns:a16="http://schemas.microsoft.com/office/drawing/2014/main" id="{272C6E27-FA4B-8074-AEB3-99504355A3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73" r="34247"/>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82F0710E-FF01-8794-7893-7325052223FD}"/>
              </a:ext>
            </a:extLst>
          </p:cNvPr>
          <p:cNvSpPr>
            <a:spLocks noGrp="1"/>
          </p:cNvSpPr>
          <p:nvPr>
            <p:ph type="title"/>
          </p:nvPr>
        </p:nvSpPr>
        <p:spPr>
          <a:xfrm>
            <a:off x="1104901" y="467834"/>
            <a:ext cx="6132605" cy="1738422"/>
          </a:xfrm>
        </p:spPr>
        <p:txBody>
          <a:bodyPr>
            <a:normAutofit/>
          </a:bodyPr>
          <a:lstStyle/>
          <a:p>
            <a:r>
              <a:rPr lang="cs-CZ" dirty="0">
                <a:latin typeface="Cambria" panose="02040503050406030204" pitchFamily="18" charset="0"/>
                <a:ea typeface="Cambria" panose="02040503050406030204" pitchFamily="18" charset="0"/>
              </a:rPr>
              <a:t>Britské impérium</a:t>
            </a:r>
          </a:p>
        </p:txBody>
      </p:sp>
      <p:cxnSp>
        <p:nvCxnSpPr>
          <p:cNvPr id="2057" name="Straight Connector 2056">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descr="undefined">
            <a:extLst>
              <a:ext uri="{FF2B5EF4-FFF2-40B4-BE49-F238E27FC236}">
                <a16:creationId xmlns:a16="http://schemas.microsoft.com/office/drawing/2014/main" id="{F889B4E3-C885-7687-4D4D-7843E6A3C6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04900" y="2871152"/>
            <a:ext cx="5486400" cy="2788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6EB58C2-FC0C-77CD-1927-A4BCAFBDA1EF}"/>
              </a:ext>
            </a:extLst>
          </p:cNvPr>
          <p:cNvSpPr txBox="1"/>
          <p:nvPr/>
        </p:nvSpPr>
        <p:spPr>
          <a:xfrm>
            <a:off x="8556558" y="6359963"/>
            <a:ext cx="4715765" cy="338554"/>
          </a:xfrm>
          <a:prstGeom prst="rect">
            <a:avLst/>
          </a:prstGeom>
          <a:noFill/>
        </p:spPr>
        <p:txBody>
          <a:bodyPr wrap="square" rtlCol="0">
            <a:spAutoFit/>
          </a:bodyPr>
          <a:lstStyle/>
          <a:p>
            <a:r>
              <a:rPr lang="cs-CZ" sz="800" dirty="0">
                <a:hlinkClick r:id="rId4"/>
              </a:rPr>
              <a:t>https://en.wikipedia.org/wiki/British_Empire#/media/File:The_British_Empire_5.png</a:t>
            </a:r>
            <a:endParaRPr lang="cs-CZ" sz="800" dirty="0"/>
          </a:p>
          <a:p>
            <a:r>
              <a:rPr lang="cs-CZ" sz="800" dirty="0"/>
              <a:t>https://en.wikipedia.org/wiki/British_Empire#/media/File:British_Empire_flag_RMG_L0088.tiff</a:t>
            </a:r>
          </a:p>
        </p:txBody>
      </p:sp>
    </p:spTree>
    <p:extLst>
      <p:ext uri="{BB962C8B-B14F-4D97-AF65-F5344CB8AC3E}">
        <p14:creationId xmlns:p14="http://schemas.microsoft.com/office/powerpoint/2010/main" val="389187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1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1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1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1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2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22">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4">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D52CB77-596A-5497-D4D8-A5D94D948195}"/>
              </a:ext>
            </a:extLst>
          </p:cNvPr>
          <p:cNvSpPr>
            <a:spLocks noGrp="1"/>
          </p:cNvSpPr>
          <p:nvPr>
            <p:ph type="title"/>
          </p:nvPr>
        </p:nvSpPr>
        <p:spPr>
          <a:xfrm>
            <a:off x="1129553" y="511309"/>
            <a:ext cx="9577116" cy="1221957"/>
          </a:xfrm>
        </p:spPr>
        <p:txBody>
          <a:bodyPr vert="horz" lIns="91440" tIns="45720" rIns="91440" bIns="45720" rtlCol="0" anchor="ctr">
            <a:normAutofit/>
          </a:bodyPr>
          <a:lstStyle/>
          <a:p>
            <a:r>
              <a:rPr lang="en-US" sz="4100" dirty="0" err="1">
                <a:latin typeface="Cambria" panose="02040503050406030204" pitchFamily="18" charset="0"/>
                <a:ea typeface="Cambria" panose="02040503050406030204" pitchFamily="18" charset="0"/>
              </a:rPr>
              <a:t>Angličtina</a:t>
            </a:r>
            <a:r>
              <a:rPr lang="en-US" sz="4100" dirty="0">
                <a:latin typeface="Cambria" panose="02040503050406030204" pitchFamily="18" charset="0"/>
                <a:ea typeface="Cambria" panose="02040503050406030204" pitchFamily="18" charset="0"/>
              </a:rPr>
              <a:t> </a:t>
            </a:r>
            <a:r>
              <a:rPr lang="en-US" sz="4100" dirty="0" err="1">
                <a:latin typeface="Cambria" panose="02040503050406030204" pitchFamily="18" charset="0"/>
                <a:ea typeface="Cambria" panose="02040503050406030204" pitchFamily="18" charset="0"/>
              </a:rPr>
              <a:t>jako</a:t>
            </a:r>
            <a:r>
              <a:rPr lang="en-US" sz="4100" dirty="0">
                <a:latin typeface="Cambria" panose="02040503050406030204" pitchFamily="18" charset="0"/>
                <a:ea typeface="Cambria" panose="02040503050406030204" pitchFamily="18" charset="0"/>
              </a:rPr>
              <a:t> lingua franca</a:t>
            </a:r>
            <a:r>
              <a:rPr lang="cs-CZ" sz="4100" dirty="0">
                <a:latin typeface="Cambria" panose="02040503050406030204" pitchFamily="18" charset="0"/>
                <a:ea typeface="Cambria" panose="02040503050406030204" pitchFamily="18" charset="0"/>
              </a:rPr>
              <a:t>:</a:t>
            </a:r>
            <a:r>
              <a:rPr lang="en-US" sz="4100" dirty="0">
                <a:latin typeface="Cambria" panose="02040503050406030204" pitchFamily="18" charset="0"/>
                <a:ea typeface="Cambria" panose="02040503050406030204" pitchFamily="18" charset="0"/>
              </a:rPr>
              <a:t> </a:t>
            </a:r>
            <a:br>
              <a:rPr lang="en-US" sz="4100" dirty="0">
                <a:latin typeface="Cambria" panose="02040503050406030204" pitchFamily="18" charset="0"/>
                <a:ea typeface="Cambria" panose="02040503050406030204" pitchFamily="18" charset="0"/>
              </a:rPr>
            </a:br>
            <a:r>
              <a:rPr lang="en-US" sz="4100" dirty="0">
                <a:latin typeface="Cambria" panose="02040503050406030204" pitchFamily="18" charset="0"/>
                <a:ea typeface="Cambria" panose="02040503050406030204" pitchFamily="18" charset="0"/>
              </a:rPr>
              <a:t>linguistic profile</a:t>
            </a:r>
          </a:p>
        </p:txBody>
      </p:sp>
      <p:cxnSp>
        <p:nvCxnSpPr>
          <p:cNvPr id="44" name="Straight Connector 26">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28">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C7C3906-6CCE-B5AC-B50B-4ABA39873E58}"/>
              </a:ext>
            </a:extLst>
          </p:cNvPr>
          <p:cNvSpPr>
            <a:spLocks noGrp="1"/>
          </p:cNvSpPr>
          <p:nvPr>
            <p:ph idx="1"/>
          </p:nvPr>
        </p:nvSpPr>
        <p:spPr>
          <a:xfrm>
            <a:off x="1129553" y="2420471"/>
            <a:ext cx="5479065" cy="3884410"/>
          </a:xfrm>
        </p:spPr>
        <p:txBody>
          <a:bodyPr vert="horz" lIns="91440" tIns="45720" rIns="91440" bIns="45720" rtlCol="0" anchor="ctr">
            <a:normAutofit lnSpcReduction="10000"/>
          </a:bodyPr>
          <a:lstStyle/>
          <a:p>
            <a:r>
              <a:rPr lang="en-US" dirty="0" err="1"/>
              <a:t>Fonologi</a:t>
            </a:r>
            <a:r>
              <a:rPr lang="cs-CZ" dirty="0"/>
              <a:t>e</a:t>
            </a:r>
          </a:p>
          <a:p>
            <a:r>
              <a:rPr lang="en-US" dirty="0" err="1"/>
              <a:t>Pragmatika</a:t>
            </a:r>
            <a:endParaRPr lang="cs-CZ" dirty="0"/>
          </a:p>
          <a:p>
            <a:r>
              <a:rPr lang="en-US" dirty="0" err="1"/>
              <a:t>Lexikon</a:t>
            </a:r>
            <a:endParaRPr lang="cs-CZ" dirty="0"/>
          </a:p>
          <a:p>
            <a:r>
              <a:rPr lang="en-US" dirty="0" err="1"/>
              <a:t>Morfologie</a:t>
            </a:r>
            <a:r>
              <a:rPr lang="en-US" dirty="0"/>
              <a:t> a syntax</a:t>
            </a:r>
            <a:endParaRPr lang="cs-CZ" dirty="0"/>
          </a:p>
          <a:p>
            <a:endParaRPr lang="cs-CZ" sz="1500" dirty="0"/>
          </a:p>
          <a:p>
            <a:r>
              <a:rPr lang="cs-CZ" b="1" dirty="0"/>
              <a:t>LFC</a:t>
            </a:r>
            <a:r>
              <a:rPr lang="cs-CZ" dirty="0"/>
              <a:t> = Lingua Franca </a:t>
            </a:r>
            <a:r>
              <a:rPr lang="cs-CZ" dirty="0" err="1"/>
              <a:t>core</a:t>
            </a:r>
            <a:endParaRPr lang="cs-CZ" dirty="0"/>
          </a:p>
          <a:p>
            <a:r>
              <a:rPr lang="cs-CZ" sz="1400" dirty="0" err="1"/>
              <a:t>Cf</a:t>
            </a:r>
            <a:r>
              <a:rPr lang="cs-CZ" sz="1400" dirty="0"/>
              <a:t>. </a:t>
            </a:r>
            <a:r>
              <a:rPr lang="cs-CZ" sz="1400" dirty="0" err="1"/>
              <a:t>Seidelhofer</a:t>
            </a:r>
            <a:r>
              <a:rPr lang="cs-CZ" sz="1400" dirty="0"/>
              <a:t> (2004), </a:t>
            </a:r>
            <a:r>
              <a:rPr lang="cs-CZ" sz="1400" dirty="0" err="1"/>
              <a:t>Jenkins</a:t>
            </a:r>
            <a:r>
              <a:rPr lang="cs-CZ" sz="1400" dirty="0"/>
              <a:t> (1998, 2000, 2002)</a:t>
            </a:r>
          </a:p>
          <a:p>
            <a:r>
              <a:rPr lang="cs-CZ" sz="1400" dirty="0"/>
              <a:t>Důležité – všechno jsou výzkumy na mluvených datech </a:t>
            </a:r>
          </a:p>
        </p:txBody>
      </p:sp>
      <p:pic>
        <p:nvPicPr>
          <p:cNvPr id="46" name="Picture 4" descr="Abstraktní rozostřená veřejná knihovna s policemi knih">
            <a:extLst>
              <a:ext uri="{FF2B5EF4-FFF2-40B4-BE49-F238E27FC236}">
                <a16:creationId xmlns:a16="http://schemas.microsoft.com/office/drawing/2014/main" id="{B3AE946C-8D2A-3410-2645-56AD72CDC3CB}"/>
              </a:ext>
            </a:extLst>
          </p:cNvPr>
          <p:cNvPicPr>
            <a:picLocks noChangeAspect="1"/>
          </p:cNvPicPr>
          <p:nvPr/>
        </p:nvPicPr>
        <p:blipFill rotWithShape="1">
          <a:blip r:embed="rId2"/>
          <a:srcRect l="4744" r="27084"/>
          <a:stretch/>
        </p:blipFill>
        <p:spPr>
          <a:xfrm>
            <a:off x="7225552" y="1995117"/>
            <a:ext cx="4966447" cy="4862884"/>
          </a:xfrm>
          <a:prstGeom prst="rect">
            <a:avLst/>
          </a:prstGeom>
        </p:spPr>
      </p:pic>
      <p:cxnSp>
        <p:nvCxnSpPr>
          <p:cNvPr id="33" name="Straight Connector 32">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2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06D024-937B-3A1F-14FE-A6EC8D73B392}"/>
              </a:ext>
            </a:extLst>
          </p:cNvPr>
          <p:cNvSpPr>
            <a:spLocks noGrp="1"/>
          </p:cNvSpPr>
          <p:nvPr>
            <p:ph type="title"/>
          </p:nvPr>
        </p:nvSpPr>
        <p:spPr/>
        <p:txBody>
          <a:bodyPr>
            <a:normAutofit/>
          </a:bodyPr>
          <a:lstStyle/>
          <a:p>
            <a:r>
              <a:rPr lang="en-GB" sz="4400" kern="0">
                <a:effectLst/>
                <a:latin typeface="Cambria" panose="02040503050406030204" pitchFamily="18" charset="0"/>
                <a:ea typeface="Calibri" panose="020F0502020204030204" pitchFamily="34" charset="0"/>
                <a:cs typeface="Times New Roman" panose="02020603050405020304" pitchFamily="18" charset="0"/>
              </a:rPr>
              <a:t>Michele Rostan</a:t>
            </a:r>
            <a:r>
              <a:rPr lang="cs-CZ" kern="0">
                <a:latin typeface="Cambria" panose="02040503050406030204" pitchFamily="18" charset="0"/>
                <a:ea typeface="Calibri" panose="020F0502020204030204" pitchFamily="34" charset="0"/>
                <a:cs typeface="Times New Roman" panose="02020603050405020304" pitchFamily="18" charset="0"/>
              </a:rPr>
              <a:t> (2017):</a:t>
            </a:r>
            <a:endParaRPr lang="cs-CZ" dirty="0"/>
          </a:p>
        </p:txBody>
      </p:sp>
      <p:sp>
        <p:nvSpPr>
          <p:cNvPr id="3" name="Zástupný obsah 2">
            <a:extLst>
              <a:ext uri="{FF2B5EF4-FFF2-40B4-BE49-F238E27FC236}">
                <a16:creationId xmlns:a16="http://schemas.microsoft.com/office/drawing/2014/main" id="{295251CC-D93E-669A-DFAA-BC640010ECFA}"/>
              </a:ext>
            </a:extLst>
          </p:cNvPr>
          <p:cNvSpPr>
            <a:spLocks noGrp="1"/>
          </p:cNvSpPr>
          <p:nvPr>
            <p:ph idx="1"/>
          </p:nvPr>
        </p:nvSpPr>
        <p:spPr/>
        <p:txBody>
          <a:bodyPr/>
          <a:lstStyle/>
          <a:p>
            <a:endParaRPr lang="cs-CZ" sz="1800" kern="0">
              <a:effectLst/>
              <a:latin typeface="Cambria" panose="02040503050406030204" pitchFamily="18" charset="0"/>
              <a:ea typeface="Calibri" panose="020F0502020204030204" pitchFamily="34" charset="0"/>
              <a:cs typeface="Times New Roman" panose="02020603050405020304" pitchFamily="18" charset="0"/>
            </a:endParaRPr>
          </a:p>
          <a:p>
            <a:endParaRPr lang="cs-CZ" sz="1800" kern="0">
              <a:latin typeface="Cambria" panose="02040503050406030204" pitchFamily="18" charset="0"/>
              <a:ea typeface="Calibri" panose="020F0502020204030204" pitchFamily="34" charset="0"/>
              <a:cs typeface="Times New Roman" panose="02020603050405020304" pitchFamily="18" charset="0"/>
            </a:endParaRPr>
          </a:p>
          <a:p>
            <a:endParaRPr lang="cs-CZ" sz="1800" kern="0">
              <a:effectLst/>
              <a:latin typeface="Cambria" panose="02040503050406030204" pitchFamily="18" charset="0"/>
              <a:ea typeface="Calibri" panose="020F0502020204030204" pitchFamily="34" charset="0"/>
              <a:cs typeface="Times New Roman" panose="02020603050405020304" pitchFamily="18" charset="0"/>
            </a:endParaRPr>
          </a:p>
          <a:p>
            <a:pPr marL="0" indent="0" algn="ctr">
              <a:buNone/>
            </a:pPr>
            <a:r>
              <a:rPr lang="en-GB" sz="1800" kern="0">
                <a:effectLst/>
                <a:latin typeface="Cambria" panose="02040503050406030204" pitchFamily="18" charset="0"/>
                <a:ea typeface="Calibri" panose="020F0502020204030204" pitchFamily="34" charset="0"/>
                <a:cs typeface="Times New Roman" panose="02020603050405020304" pitchFamily="18" charset="0"/>
              </a:rPr>
              <a:t>“</a:t>
            </a:r>
            <a:r>
              <a:rPr lang="en-GB" sz="1800" i="1" kern="0">
                <a:effectLst/>
                <a:latin typeface="Cambria" panose="02040503050406030204" pitchFamily="18" charset="0"/>
                <a:ea typeface="Calibri" panose="020F0502020204030204" pitchFamily="34" charset="0"/>
                <a:cs typeface="Times New Roman" panose="02020603050405020304" pitchFamily="18" charset="0"/>
              </a:rPr>
              <a:t>English is considered as the Latin of the 21st century and a language, playing a relevant role in the internationalization of academe</a:t>
            </a:r>
            <a:r>
              <a:rPr lang="en-GB" sz="1800" kern="0">
                <a:effectLst/>
                <a:latin typeface="Cambria" panose="02040503050406030204" pitchFamily="18" charset="0"/>
                <a:ea typeface="Calibri" panose="020F0502020204030204" pitchFamily="34" charset="0"/>
                <a:cs typeface="Times New Roman" panose="02020603050405020304" pitchFamily="18" charset="0"/>
              </a:rPr>
              <a:t>.”</a:t>
            </a:r>
            <a:r>
              <a:rPr lang="cs-CZ" sz="1800">
                <a:latin typeface="Cambria" panose="02040503050406030204" pitchFamily="18" charset="0"/>
                <a:ea typeface="Cambria" panose="02040503050406030204" pitchFamily="18" charset="0"/>
              </a:rPr>
              <a:t> </a:t>
            </a:r>
          </a:p>
          <a:p>
            <a:pPr marL="0" indent="0" algn="ctr">
              <a:buNone/>
            </a:pPr>
            <a:r>
              <a:rPr lang="cs-CZ" sz="1800">
                <a:latin typeface="Cambria" panose="02040503050406030204" pitchFamily="18" charset="0"/>
                <a:ea typeface="Cambria" panose="02040503050406030204" pitchFamily="18" charset="0"/>
              </a:rPr>
              <a:t>„Angličtina je považována za latinu 21. století a za jazyk, který hraje důležitou roli v internacionalizaci akademického prostředí.“</a:t>
            </a:r>
          </a:p>
          <a:p>
            <a:pPr marL="457200" lvl="1" indent="0" algn="ctr">
              <a:buNone/>
            </a:pPr>
            <a:r>
              <a:rPr lang="en-GB" sz="1000" i="1" kern="0">
                <a:effectLst/>
                <a:latin typeface="Cambria" panose="02040503050406030204" pitchFamily="18" charset="0"/>
                <a:ea typeface="Calibri" panose="020F0502020204030204" pitchFamily="34" charset="0"/>
                <a:cs typeface="Times New Roman" panose="02020603050405020304" pitchFamily="18" charset="0"/>
              </a:rPr>
              <a:t>Global: English as </a:t>
            </a:r>
            <a:r>
              <a:rPr lang="en-GB" sz="1000" kern="0">
                <a:effectLst/>
                <a:latin typeface="Cambria" panose="02040503050406030204" pitchFamily="18" charset="0"/>
                <a:ea typeface="Calibri" panose="020F0502020204030204" pitchFamily="34" charset="0"/>
                <a:cs typeface="Times New Roman" panose="02020603050405020304" pitchFamily="18" charset="0"/>
              </a:rPr>
              <a:t>'Lingua Franca'</a:t>
            </a:r>
            <a:r>
              <a:rPr lang="en-GB" sz="1000" i="1" kern="0">
                <a:effectLst/>
                <a:latin typeface="Cambria" panose="02040503050406030204" pitchFamily="18" charset="0"/>
                <a:ea typeface="Calibri" panose="020F0502020204030204" pitchFamily="34" charset="0"/>
                <a:cs typeface="Times New Roman" panose="02020603050405020304" pitchFamily="18" charset="0"/>
              </a:rPr>
              <a:t> and the internationalization of academe</a:t>
            </a:r>
            <a:endParaRPr lang="cs-CZ" sz="600" kern="0"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41094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B6A54E-F3D2-3AC7-0B3A-805031668935}"/>
              </a:ext>
            </a:extLst>
          </p:cNvPr>
          <p:cNvSpPr>
            <a:spLocks noGrp="1"/>
          </p:cNvSpPr>
          <p:nvPr>
            <p:ph type="title"/>
          </p:nvPr>
        </p:nvSpPr>
        <p:spPr/>
        <p:txBody>
          <a:bodyPr/>
          <a:lstStyle/>
          <a:p>
            <a:r>
              <a:rPr lang="cs-CZ" dirty="0"/>
              <a:t>Fonologie</a:t>
            </a:r>
          </a:p>
        </p:txBody>
      </p:sp>
      <p:sp>
        <p:nvSpPr>
          <p:cNvPr id="3" name="Zástupný text 2">
            <a:extLst>
              <a:ext uri="{FF2B5EF4-FFF2-40B4-BE49-F238E27FC236}">
                <a16:creationId xmlns:a16="http://schemas.microsoft.com/office/drawing/2014/main" id="{51459165-7D04-0AB5-2E64-C92E317BD3C5}"/>
              </a:ext>
            </a:extLst>
          </p:cNvPr>
          <p:cNvSpPr>
            <a:spLocks noGrp="1"/>
          </p:cNvSpPr>
          <p:nvPr>
            <p:ph type="body" idx="1"/>
          </p:nvPr>
        </p:nvSpPr>
        <p:spPr/>
        <p:txBody>
          <a:bodyPr/>
          <a:lstStyle/>
          <a:p>
            <a:r>
              <a:rPr lang="cs-CZ" dirty="0"/>
              <a:t>Důležité pro porozumění (součástí LFC)</a:t>
            </a:r>
          </a:p>
        </p:txBody>
      </p:sp>
      <p:sp>
        <p:nvSpPr>
          <p:cNvPr id="4" name="Zástupný obsah 3">
            <a:extLst>
              <a:ext uri="{FF2B5EF4-FFF2-40B4-BE49-F238E27FC236}">
                <a16:creationId xmlns:a16="http://schemas.microsoft.com/office/drawing/2014/main" id="{566B75E6-4EB1-8926-D3BA-B53F2187B253}"/>
              </a:ext>
            </a:extLst>
          </p:cNvPr>
          <p:cNvSpPr>
            <a:spLocks noGrp="1"/>
          </p:cNvSpPr>
          <p:nvPr>
            <p:ph sz="half" idx="2"/>
          </p:nvPr>
        </p:nvSpPr>
        <p:spPr/>
        <p:txBody>
          <a:bodyPr>
            <a:normAutofit fontScale="55000" lnSpcReduction="20000"/>
          </a:bodyPr>
          <a:lstStyle/>
          <a:p>
            <a:r>
              <a:rPr lang="cs-CZ" b="1" dirty="0"/>
              <a:t>Inventář souhlásek</a:t>
            </a:r>
            <a:r>
              <a:rPr lang="cs-CZ" dirty="0"/>
              <a:t>: </a:t>
            </a:r>
          </a:p>
          <a:p>
            <a:pPr lvl="1"/>
            <a:r>
              <a:rPr lang="cs-CZ" dirty="0"/>
              <a:t>Většina souhlásek je nezbytná pro srozumitelnost, kromě dentálních frikativ (/</a:t>
            </a:r>
            <a:r>
              <a:rPr lang="el-GR" dirty="0"/>
              <a:t>θ/ </a:t>
            </a:r>
            <a:r>
              <a:rPr lang="cs-CZ" dirty="0"/>
              <a:t>a /ð/) a temného 'l', které v kontextech ELF nezpůsobovaly problémy se srozumitelností.</a:t>
            </a:r>
          </a:p>
          <a:p>
            <a:r>
              <a:rPr lang="cs-CZ" b="1" dirty="0"/>
              <a:t>Další fonetické požadavky</a:t>
            </a:r>
            <a:r>
              <a:rPr lang="cs-CZ" dirty="0"/>
              <a:t>: </a:t>
            </a:r>
          </a:p>
          <a:p>
            <a:pPr lvl="1"/>
            <a:r>
              <a:rPr lang="cs-CZ" dirty="0"/>
              <a:t>Aspirace počátečních neznělých závěrových souhlásek (/p/, /t/, /k/) a udržování rozdílu ve délce samohlásek jsou důležité.</a:t>
            </a:r>
          </a:p>
          <a:p>
            <a:r>
              <a:rPr lang="cs-CZ" b="1" dirty="0"/>
              <a:t>Skupiny souhlásek</a:t>
            </a:r>
            <a:r>
              <a:rPr lang="cs-CZ" dirty="0"/>
              <a:t>:</a:t>
            </a:r>
          </a:p>
          <a:p>
            <a:pPr lvl="1"/>
            <a:r>
              <a:rPr lang="cs-CZ" dirty="0"/>
              <a:t>V počátečních souhláskových skupinách by nemělo docházet k vynechávání zvuků. Vynechávání zvuků ve středních a koncových souhláskových skupinách je přípustné, pokud je v souladu s pravidly stavby slabik v angličtině jako prvním jazyku.</a:t>
            </a:r>
          </a:p>
          <a:p>
            <a:r>
              <a:rPr lang="cs-CZ" b="1" dirty="0"/>
              <a:t>Samohláskové zvuky</a:t>
            </a:r>
            <a:r>
              <a:rPr lang="cs-CZ" dirty="0"/>
              <a:t>: </a:t>
            </a:r>
          </a:p>
          <a:p>
            <a:pPr lvl="1"/>
            <a:r>
              <a:rPr lang="cs-CZ" dirty="0"/>
              <a:t>Udržování kontrastu mezi dlouhými a krátkými samohláskami je zásadní, zatímco kvality regionálních samohlásek L2 jsou obecně srozumitelné, pokud jsou používány konzistentně.</a:t>
            </a:r>
          </a:p>
          <a:p>
            <a:r>
              <a:rPr lang="cs-CZ" b="1" dirty="0"/>
              <a:t>Nukleární (tonický) přízvuk</a:t>
            </a:r>
            <a:r>
              <a:rPr lang="cs-CZ" dirty="0"/>
              <a:t>: </a:t>
            </a:r>
          </a:p>
          <a:p>
            <a:pPr lvl="1"/>
            <a:r>
              <a:rPr lang="cs-CZ" dirty="0"/>
              <a:t>Správná produkce a umístění nukleárního přízvuku, zejména v kontrastních kontextech (např. rozlišování "He </a:t>
            </a:r>
            <a:r>
              <a:rPr lang="cs-CZ" dirty="0" err="1"/>
              <a:t>came</a:t>
            </a:r>
            <a:r>
              <a:rPr lang="cs-CZ" dirty="0"/>
              <a:t> by TRAIN" vs. "He CAME by </a:t>
            </a:r>
            <a:r>
              <a:rPr lang="cs-CZ" dirty="0" err="1"/>
              <a:t>train</a:t>
            </a:r>
            <a:r>
              <a:rPr lang="cs-CZ" dirty="0"/>
              <a:t>"), jsou důležité.</a:t>
            </a:r>
          </a:p>
        </p:txBody>
      </p:sp>
      <p:sp>
        <p:nvSpPr>
          <p:cNvPr id="5" name="Zástupný text 4">
            <a:extLst>
              <a:ext uri="{FF2B5EF4-FFF2-40B4-BE49-F238E27FC236}">
                <a16:creationId xmlns:a16="http://schemas.microsoft.com/office/drawing/2014/main" id="{51442D67-14BA-B471-0C64-5040F45F0DCC}"/>
              </a:ext>
            </a:extLst>
          </p:cNvPr>
          <p:cNvSpPr>
            <a:spLocks noGrp="1"/>
          </p:cNvSpPr>
          <p:nvPr>
            <p:ph type="body" sz="quarter" idx="3"/>
          </p:nvPr>
        </p:nvSpPr>
        <p:spPr/>
        <p:txBody>
          <a:bodyPr/>
          <a:lstStyle/>
          <a:p>
            <a:r>
              <a:rPr lang="cs-CZ" dirty="0"/>
              <a:t>Nedůležité pro porozumění (nejsou součástí </a:t>
            </a:r>
            <a:r>
              <a:rPr lang="cs-CZ" dirty="0" err="1"/>
              <a:t>lfc</a:t>
            </a:r>
            <a:r>
              <a:rPr lang="cs-CZ" dirty="0"/>
              <a:t>):</a:t>
            </a:r>
          </a:p>
        </p:txBody>
      </p:sp>
      <p:sp>
        <p:nvSpPr>
          <p:cNvPr id="6" name="Zástupný obsah 5">
            <a:extLst>
              <a:ext uri="{FF2B5EF4-FFF2-40B4-BE49-F238E27FC236}">
                <a16:creationId xmlns:a16="http://schemas.microsoft.com/office/drawing/2014/main" id="{B06F40FE-9D97-647E-65DD-9BD43498EBE0}"/>
              </a:ext>
            </a:extLst>
          </p:cNvPr>
          <p:cNvSpPr>
            <a:spLocks noGrp="1"/>
          </p:cNvSpPr>
          <p:nvPr>
            <p:ph sz="quarter" idx="4"/>
          </p:nvPr>
        </p:nvSpPr>
        <p:spPr/>
        <p:txBody>
          <a:bodyPr>
            <a:normAutofit fontScale="55000" lnSpcReduction="20000"/>
          </a:bodyPr>
          <a:lstStyle/>
          <a:p>
            <a:r>
              <a:rPr lang="cs-CZ" b="1" dirty="0"/>
              <a:t>Kvalita samohlásek</a:t>
            </a:r>
          </a:p>
          <a:p>
            <a:r>
              <a:rPr lang="cs-CZ" b="1" dirty="0"/>
              <a:t>Slabé tvary</a:t>
            </a:r>
          </a:p>
          <a:p>
            <a:r>
              <a:rPr lang="cs-CZ" b="1" dirty="0"/>
              <a:t>Další prvky spojité řeči, jako je asimilace</a:t>
            </a:r>
          </a:p>
          <a:p>
            <a:r>
              <a:rPr lang="cs-CZ" b="1" dirty="0"/>
              <a:t>Směr intonace k vyjádření postojů nebo gramatického významu</a:t>
            </a:r>
          </a:p>
          <a:p>
            <a:r>
              <a:rPr lang="cs-CZ" b="1" dirty="0"/>
              <a:t>Umístění slovního přízvuku</a:t>
            </a:r>
          </a:p>
          <a:p>
            <a:r>
              <a:rPr lang="cs-CZ" b="1" dirty="0"/>
              <a:t>Rytmické zdůrazňování</a:t>
            </a:r>
          </a:p>
        </p:txBody>
      </p:sp>
    </p:spTree>
    <p:extLst>
      <p:ext uri="{BB962C8B-B14F-4D97-AF65-F5344CB8AC3E}">
        <p14:creationId xmlns:p14="http://schemas.microsoft.com/office/powerpoint/2010/main" val="3416610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440DBE7-9AB0-7216-EA58-A056CD2EE56E}"/>
              </a:ext>
            </a:extLst>
          </p:cNvPr>
          <p:cNvSpPr>
            <a:spLocks noGrp="1"/>
          </p:cNvSpPr>
          <p:nvPr>
            <p:ph type="title"/>
          </p:nvPr>
        </p:nvSpPr>
        <p:spPr>
          <a:xfrm>
            <a:off x="5146159" y="685800"/>
            <a:ext cx="6238688" cy="1382233"/>
          </a:xfrm>
        </p:spPr>
        <p:txBody>
          <a:bodyPr>
            <a:normAutofit/>
          </a:bodyPr>
          <a:lstStyle/>
          <a:p>
            <a:r>
              <a:rPr lang="cs-CZ" sz="3200" dirty="0">
                <a:latin typeface="Cambria" panose="02040503050406030204" pitchFamily="18" charset="0"/>
                <a:ea typeface="Cambria" panose="02040503050406030204" pitchFamily="18" charset="0"/>
              </a:rPr>
              <a:t>Pragmatika:</a:t>
            </a:r>
            <a:endParaRPr lang="cs-CZ" sz="3100" dirty="0">
              <a:latin typeface="Cambria" panose="02040503050406030204" pitchFamily="18" charset="0"/>
              <a:ea typeface="Cambria" panose="02040503050406030204" pitchFamily="18" charset="0"/>
            </a:endParaRPr>
          </a:p>
        </p:txBody>
      </p:sp>
      <p:pic>
        <p:nvPicPr>
          <p:cNvPr id="10242" name="Picture 2" descr="undefined">
            <a:extLst>
              <a:ext uri="{FF2B5EF4-FFF2-40B4-BE49-F238E27FC236}">
                <a16:creationId xmlns:a16="http://schemas.microsoft.com/office/drawing/2014/main" id="{47D968C7-D33B-8C8B-6C82-AFACDC401E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07" r="1" b="1"/>
          <a:stretch/>
        </p:blipFill>
        <p:spPr bwMode="auto">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C0EE137F-F49B-7FFB-053D-6AB9F9AE83D1}"/>
              </a:ext>
            </a:extLst>
          </p:cNvPr>
          <p:cNvSpPr>
            <a:spLocks noGrp="1"/>
          </p:cNvSpPr>
          <p:nvPr>
            <p:ph idx="1"/>
          </p:nvPr>
        </p:nvSpPr>
        <p:spPr>
          <a:xfrm>
            <a:off x="5146158" y="2301949"/>
            <a:ext cx="6238687" cy="4022650"/>
          </a:xfrm>
        </p:spPr>
        <p:txBody>
          <a:bodyPr>
            <a:normAutofit/>
          </a:bodyPr>
          <a:lstStyle/>
          <a:p>
            <a:pPr>
              <a:lnSpc>
                <a:spcPct val="90000"/>
              </a:lnSpc>
            </a:pPr>
            <a:r>
              <a:rPr lang="cs-CZ" sz="1500" dirty="0"/>
              <a:t>Neporozumění není časté</a:t>
            </a:r>
          </a:p>
          <a:p>
            <a:pPr>
              <a:lnSpc>
                <a:spcPct val="90000"/>
              </a:lnSpc>
            </a:pPr>
            <a:r>
              <a:rPr lang="cs-CZ" sz="1500" dirty="0"/>
              <a:t>Nečasté interference z L1</a:t>
            </a:r>
          </a:p>
          <a:p>
            <a:pPr>
              <a:lnSpc>
                <a:spcPct val="90000"/>
              </a:lnSpc>
            </a:pPr>
            <a:r>
              <a:rPr lang="cs-CZ" sz="1500" dirty="0"/>
              <a:t>Kulturní zázemí a sdílená znalost (nebo její nedostatek) jsou důležitým faktorem</a:t>
            </a:r>
          </a:p>
          <a:p>
            <a:pPr lvl="1">
              <a:lnSpc>
                <a:spcPct val="90000"/>
              </a:lnSpc>
            </a:pPr>
            <a:r>
              <a:rPr lang="cs-CZ" sz="1100" dirty="0" err="1"/>
              <a:t>Meierkord</a:t>
            </a:r>
            <a:r>
              <a:rPr lang="cs-CZ" sz="1100" dirty="0"/>
              <a:t> (2002): „ jak jazyková </a:t>
            </a:r>
            <a:r>
              <a:rPr lang="cs-CZ" sz="1100" dirty="0" err="1"/>
              <a:t>masala</a:t>
            </a:r>
            <a:r>
              <a:rPr lang="cs-CZ" sz="1100" dirty="0"/>
              <a:t>, tak jazyk "zbavený" svých kulturních kořenů“</a:t>
            </a:r>
          </a:p>
          <a:p>
            <a:pPr>
              <a:lnSpc>
                <a:spcPct val="90000"/>
              </a:lnSpc>
            </a:pPr>
            <a:r>
              <a:rPr lang="cs-CZ" sz="1500" dirty="0"/>
              <a:t>„let </a:t>
            </a:r>
            <a:r>
              <a:rPr lang="cs-CZ" sz="1500" dirty="0" err="1"/>
              <a:t>it</a:t>
            </a:r>
            <a:r>
              <a:rPr lang="cs-CZ" sz="1500" dirty="0"/>
              <a:t> </a:t>
            </a:r>
            <a:r>
              <a:rPr lang="cs-CZ" sz="1500" dirty="0" err="1"/>
              <a:t>pass</a:t>
            </a:r>
            <a:r>
              <a:rPr lang="cs-CZ" sz="1500" dirty="0"/>
              <a:t> </a:t>
            </a:r>
            <a:r>
              <a:rPr lang="cs-CZ" sz="1500" dirty="0" err="1"/>
              <a:t>principle</a:t>
            </a:r>
            <a:r>
              <a:rPr lang="cs-CZ" sz="1500" dirty="0"/>
              <a:t>“ (</a:t>
            </a:r>
            <a:r>
              <a:rPr lang="cs-CZ" sz="1500" dirty="0" err="1"/>
              <a:t>Firth</a:t>
            </a:r>
            <a:r>
              <a:rPr lang="cs-CZ" sz="1500" dirty="0"/>
              <a:t>, 1996)</a:t>
            </a:r>
          </a:p>
          <a:p>
            <a:pPr lvl="1">
              <a:lnSpc>
                <a:spcPct val="90000"/>
              </a:lnSpc>
            </a:pPr>
            <a:r>
              <a:rPr lang="cs-CZ" sz="1100" dirty="0"/>
              <a:t>„explicitně orientovaný na konsensus, kooperativní a vzájemně podporující, a tedy poměrně robustní“ (</a:t>
            </a:r>
            <a:r>
              <a:rPr lang="cs-CZ" sz="1100" dirty="0" err="1"/>
              <a:t>Seidelhofer</a:t>
            </a:r>
            <a:r>
              <a:rPr lang="cs-CZ" sz="1100" dirty="0"/>
              <a:t>, 2004)</a:t>
            </a:r>
          </a:p>
        </p:txBody>
      </p:sp>
      <p:cxnSp>
        <p:nvCxnSpPr>
          <p:cNvPr id="10249" name="Straight Connector 10248">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7F557985-4F02-7462-66DE-27AEAE27A538}"/>
              </a:ext>
            </a:extLst>
          </p:cNvPr>
          <p:cNvSpPr txBox="1"/>
          <p:nvPr/>
        </p:nvSpPr>
        <p:spPr>
          <a:xfrm>
            <a:off x="5307330" y="6539277"/>
            <a:ext cx="3617214" cy="215444"/>
          </a:xfrm>
          <a:prstGeom prst="rect">
            <a:avLst/>
          </a:prstGeom>
          <a:noFill/>
        </p:spPr>
        <p:txBody>
          <a:bodyPr wrap="square" rtlCol="0">
            <a:spAutoFit/>
          </a:bodyPr>
          <a:lstStyle/>
          <a:p>
            <a:r>
              <a:rPr lang="cs-CZ" sz="800" dirty="0"/>
              <a:t>https://en.wikipedia.org/wiki/Chicken_tikka_masala#/media/File:Chicken_tikka_masala.jpg</a:t>
            </a:r>
          </a:p>
        </p:txBody>
      </p:sp>
    </p:spTree>
    <p:extLst>
      <p:ext uri="{BB962C8B-B14F-4D97-AF65-F5344CB8AC3E}">
        <p14:creationId xmlns:p14="http://schemas.microsoft.com/office/powerpoint/2010/main" val="608703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64244F-5612-A81B-DF37-C24160FBB6F5}"/>
              </a:ext>
            </a:extLst>
          </p:cNvPr>
          <p:cNvSpPr>
            <a:spLocks noGrp="1"/>
          </p:cNvSpPr>
          <p:nvPr>
            <p:ph type="title"/>
          </p:nvPr>
        </p:nvSpPr>
        <p:spPr/>
        <p:txBody>
          <a:bodyPr/>
          <a:lstStyle/>
          <a:p>
            <a:r>
              <a:rPr lang="cs-CZ" dirty="0" err="1">
                <a:latin typeface="Cambria" panose="02040503050406030204" pitchFamily="18" charset="0"/>
                <a:ea typeface="Cambria" panose="02040503050406030204" pitchFamily="18" charset="0"/>
              </a:rPr>
              <a:t>Lexikomorfo</a:t>
            </a:r>
            <a:r>
              <a:rPr lang="cs-CZ" dirty="0">
                <a:latin typeface="Cambria" panose="02040503050406030204" pitchFamily="18" charset="0"/>
                <a:ea typeface="Cambria" panose="02040503050406030204" pitchFamily="18" charset="0"/>
              </a:rPr>
              <a:t>:</a:t>
            </a:r>
          </a:p>
        </p:txBody>
      </p:sp>
      <p:sp>
        <p:nvSpPr>
          <p:cNvPr id="3" name="Zástupný obsah 2">
            <a:extLst>
              <a:ext uri="{FF2B5EF4-FFF2-40B4-BE49-F238E27FC236}">
                <a16:creationId xmlns:a16="http://schemas.microsoft.com/office/drawing/2014/main" id="{4B9CE7B0-24D1-B98D-1E25-ACAFE93C1EF5}"/>
              </a:ext>
            </a:extLst>
          </p:cNvPr>
          <p:cNvSpPr>
            <a:spLocks noGrp="1"/>
          </p:cNvSpPr>
          <p:nvPr>
            <p:ph idx="1"/>
          </p:nvPr>
        </p:nvSpPr>
        <p:spPr/>
        <p:txBody>
          <a:bodyPr>
            <a:normAutofit fontScale="85000" lnSpcReduction="20000"/>
          </a:bodyPr>
          <a:lstStyle/>
          <a:p>
            <a:r>
              <a:rPr lang="cs-CZ" dirty="0"/>
              <a:t>Vynechávání koncovky </a:t>
            </a:r>
            <a:r>
              <a:rPr lang="cs-CZ" b="1" dirty="0"/>
              <a:t>-s </a:t>
            </a:r>
            <a:r>
              <a:rPr lang="cs-CZ" dirty="0"/>
              <a:t>ve třetí osobě jednotného čísla v přítomném čase (</a:t>
            </a:r>
            <a:r>
              <a:rPr lang="cs-CZ" b="1" dirty="0"/>
              <a:t>he do </a:t>
            </a:r>
            <a:r>
              <a:rPr lang="cs-CZ" dirty="0"/>
              <a:t>místo </a:t>
            </a:r>
            <a:r>
              <a:rPr lang="cs-CZ" b="1" dirty="0"/>
              <a:t>he </a:t>
            </a:r>
            <a:r>
              <a:rPr lang="cs-CZ" b="1" dirty="0" err="1"/>
              <a:t>does</a:t>
            </a:r>
            <a:r>
              <a:rPr lang="cs-CZ" dirty="0"/>
              <a:t>)</a:t>
            </a:r>
          </a:p>
          <a:p>
            <a:r>
              <a:rPr lang="cs-CZ" dirty="0"/>
              <a:t>Záměna vztažných zájmen </a:t>
            </a:r>
            <a:r>
              <a:rPr lang="cs-CZ" b="1" dirty="0" err="1"/>
              <a:t>who</a:t>
            </a:r>
            <a:r>
              <a:rPr lang="cs-CZ" dirty="0"/>
              <a:t> a </a:t>
            </a:r>
            <a:r>
              <a:rPr lang="cs-CZ" b="1" dirty="0" err="1"/>
              <a:t>which</a:t>
            </a:r>
            <a:endParaRPr lang="cs-CZ" b="1" dirty="0"/>
          </a:p>
          <a:p>
            <a:r>
              <a:rPr lang="cs-CZ" dirty="0"/>
              <a:t>Vynechávání určitého a neurčitého článku, kde jsou v ENL (</a:t>
            </a:r>
            <a:r>
              <a:rPr lang="cs-CZ" dirty="0" err="1"/>
              <a:t>English</a:t>
            </a:r>
            <a:r>
              <a:rPr lang="cs-CZ" dirty="0"/>
              <a:t> as a </a:t>
            </a:r>
            <a:r>
              <a:rPr lang="cs-CZ" dirty="0" err="1"/>
              <a:t>Native</a:t>
            </a:r>
            <a:r>
              <a:rPr lang="cs-CZ" dirty="0"/>
              <a:t> </a:t>
            </a:r>
            <a:r>
              <a:rPr lang="cs-CZ" dirty="0" err="1"/>
              <a:t>Language</a:t>
            </a:r>
            <a:r>
              <a:rPr lang="cs-CZ" dirty="0"/>
              <a:t>) povinné, a vkládání jich tam, kde v ENL nejsou</a:t>
            </a:r>
          </a:p>
          <a:p>
            <a:r>
              <a:rPr lang="cs-CZ" dirty="0"/>
              <a:t>Nepoužívání správných forem v tázacích dovětcích (např. </a:t>
            </a:r>
            <a:r>
              <a:rPr lang="cs-CZ" b="1" dirty="0" err="1"/>
              <a:t>isn't</a:t>
            </a:r>
            <a:r>
              <a:rPr lang="cs-CZ" b="1" dirty="0"/>
              <a:t> </a:t>
            </a:r>
            <a:r>
              <a:rPr lang="cs-CZ" b="1" dirty="0" err="1"/>
              <a:t>it</a:t>
            </a:r>
            <a:r>
              <a:rPr lang="cs-CZ" b="1" dirty="0"/>
              <a:t>? </a:t>
            </a:r>
            <a:r>
              <a:rPr lang="cs-CZ" dirty="0"/>
              <a:t>nebo </a:t>
            </a:r>
            <a:r>
              <a:rPr lang="cs-CZ" b="1" dirty="0"/>
              <a:t>no? </a:t>
            </a:r>
            <a:r>
              <a:rPr lang="cs-CZ" dirty="0"/>
              <a:t>místo </a:t>
            </a:r>
            <a:r>
              <a:rPr lang="cs-CZ" b="1" dirty="0" err="1"/>
              <a:t>shouldn't</a:t>
            </a:r>
            <a:r>
              <a:rPr lang="cs-CZ" b="1" dirty="0"/>
              <a:t> </a:t>
            </a:r>
            <a:r>
              <a:rPr lang="cs-CZ" b="1" dirty="0" err="1"/>
              <a:t>they</a:t>
            </a:r>
            <a:r>
              <a:rPr lang="cs-CZ" b="1" dirty="0"/>
              <a:t>?)</a:t>
            </a:r>
          </a:p>
          <a:p>
            <a:r>
              <a:rPr lang="cs-CZ" dirty="0"/>
              <a:t>Vkládání nadbytečných předložek, jako v </a:t>
            </a:r>
            <a:r>
              <a:rPr lang="cs-CZ" b="1" dirty="0" err="1"/>
              <a:t>We</a:t>
            </a:r>
            <a:r>
              <a:rPr lang="cs-CZ" b="1" dirty="0"/>
              <a:t> </a:t>
            </a:r>
            <a:r>
              <a:rPr lang="cs-CZ" b="1" dirty="0" err="1"/>
              <a:t>have</a:t>
            </a:r>
            <a:r>
              <a:rPr lang="cs-CZ" b="1" dirty="0"/>
              <a:t> to study </a:t>
            </a:r>
            <a:r>
              <a:rPr lang="cs-CZ" b="1" dirty="0" err="1"/>
              <a:t>about</a:t>
            </a:r>
            <a:r>
              <a:rPr lang="cs-CZ" b="1" dirty="0"/>
              <a:t>... </a:t>
            </a:r>
            <a:r>
              <a:rPr lang="cs-CZ" dirty="0"/>
              <a:t>(Musíme se učit o...)</a:t>
            </a:r>
          </a:p>
          <a:p>
            <a:r>
              <a:rPr lang="cs-CZ" dirty="0"/>
              <a:t>Nadměrné používání určitých sloves s vysokou sémantickou obecností, jako </a:t>
            </a:r>
            <a:r>
              <a:rPr lang="cs-CZ" b="1" dirty="0"/>
              <a:t>do</a:t>
            </a:r>
            <a:r>
              <a:rPr lang="cs-CZ" dirty="0"/>
              <a:t>, </a:t>
            </a:r>
            <a:r>
              <a:rPr lang="cs-CZ" b="1" dirty="0" err="1"/>
              <a:t>have</a:t>
            </a:r>
            <a:r>
              <a:rPr lang="cs-CZ" dirty="0"/>
              <a:t>, </a:t>
            </a:r>
            <a:r>
              <a:rPr lang="cs-CZ" b="1" dirty="0"/>
              <a:t>make</a:t>
            </a:r>
            <a:r>
              <a:rPr lang="cs-CZ" dirty="0"/>
              <a:t>, </a:t>
            </a:r>
            <a:r>
              <a:rPr lang="cs-CZ" b="1" dirty="0" err="1"/>
              <a:t>put</a:t>
            </a:r>
            <a:r>
              <a:rPr lang="cs-CZ" dirty="0"/>
              <a:t>, </a:t>
            </a:r>
            <a:r>
              <a:rPr lang="cs-CZ" b="1" dirty="0" err="1"/>
              <a:t>take</a:t>
            </a:r>
            <a:endParaRPr lang="cs-CZ" b="1" dirty="0"/>
          </a:p>
          <a:p>
            <a:r>
              <a:rPr lang="cs-CZ" dirty="0"/>
              <a:t>Nahrazování infinitivních konstrukcí větami s </a:t>
            </a:r>
            <a:r>
              <a:rPr lang="cs-CZ" b="1" dirty="0" err="1"/>
              <a:t>that</a:t>
            </a:r>
            <a:r>
              <a:rPr lang="cs-CZ" dirty="0"/>
              <a:t>, jako v </a:t>
            </a:r>
            <a:r>
              <a:rPr lang="cs-CZ" b="1" dirty="0"/>
              <a:t>I </a:t>
            </a:r>
            <a:r>
              <a:rPr lang="cs-CZ" b="1" dirty="0" err="1"/>
              <a:t>want</a:t>
            </a:r>
            <a:r>
              <a:rPr lang="cs-CZ" b="1" dirty="0"/>
              <a:t> </a:t>
            </a:r>
            <a:r>
              <a:rPr lang="cs-CZ" b="1" dirty="0" err="1"/>
              <a:t>that</a:t>
            </a:r>
            <a:r>
              <a:rPr lang="cs-CZ" b="1" dirty="0"/>
              <a:t> </a:t>
            </a:r>
            <a:r>
              <a:rPr lang="cs-CZ" dirty="0"/>
              <a:t>(Chci to)</a:t>
            </a:r>
          </a:p>
          <a:p>
            <a:r>
              <a:rPr lang="cs-CZ" dirty="0"/>
              <a:t>Přehnaná explicitnost (např. </a:t>
            </a:r>
            <a:r>
              <a:rPr lang="cs-CZ" b="1" dirty="0" err="1"/>
              <a:t>black</a:t>
            </a:r>
            <a:r>
              <a:rPr lang="cs-CZ" b="1" dirty="0"/>
              <a:t> </a:t>
            </a:r>
            <a:r>
              <a:rPr lang="cs-CZ" b="1" dirty="0" err="1"/>
              <a:t>color</a:t>
            </a:r>
            <a:r>
              <a:rPr lang="cs-CZ" b="1" dirty="0"/>
              <a:t> </a:t>
            </a:r>
            <a:r>
              <a:rPr lang="cs-CZ" dirty="0"/>
              <a:t>místo prostě </a:t>
            </a:r>
            <a:r>
              <a:rPr lang="cs-CZ" b="1" dirty="0" err="1"/>
              <a:t>black</a:t>
            </a:r>
            <a:r>
              <a:rPr lang="cs-CZ" dirty="0"/>
              <a:t>)</a:t>
            </a:r>
          </a:p>
          <a:p>
            <a:r>
              <a:rPr lang="cs-CZ" dirty="0"/>
              <a:t>&gt; nutně neznamená neporozumění mezi mluvčími</a:t>
            </a:r>
          </a:p>
          <a:p>
            <a:pPr lvl="1"/>
            <a:r>
              <a:rPr lang="cs-CZ" dirty="0"/>
              <a:t>Podle </a:t>
            </a:r>
            <a:r>
              <a:rPr lang="cs-CZ" dirty="0" err="1"/>
              <a:t>Seidelhofer</a:t>
            </a:r>
            <a:r>
              <a:rPr lang="cs-CZ" dirty="0"/>
              <a:t> (2004)</a:t>
            </a:r>
          </a:p>
        </p:txBody>
      </p:sp>
    </p:spTree>
    <p:extLst>
      <p:ext uri="{BB962C8B-B14F-4D97-AF65-F5344CB8AC3E}">
        <p14:creationId xmlns:p14="http://schemas.microsoft.com/office/powerpoint/2010/main" val="1812212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1FC9BE-4431-3DAE-6A53-D310FADFC714}"/>
              </a:ext>
            </a:extLst>
          </p:cNvPr>
          <p:cNvSpPr>
            <a:spLocks noGrp="1"/>
          </p:cNvSpPr>
          <p:nvPr>
            <p:ph type="ctrTitle"/>
          </p:nvPr>
        </p:nvSpPr>
        <p:spPr/>
        <p:txBody>
          <a:bodyPr/>
          <a:lstStyle/>
          <a:p>
            <a:r>
              <a:rPr lang="cs-CZ" dirty="0">
                <a:latin typeface="Cambria" panose="02040503050406030204" pitchFamily="18" charset="0"/>
                <a:ea typeface="Cambria" panose="02040503050406030204" pitchFamily="18" charset="0"/>
              </a:rPr>
              <a:t>Jak je to s latinou?</a:t>
            </a:r>
          </a:p>
        </p:txBody>
      </p:sp>
      <p:sp>
        <p:nvSpPr>
          <p:cNvPr id="3" name="Podnadpis 2">
            <a:extLst>
              <a:ext uri="{FF2B5EF4-FFF2-40B4-BE49-F238E27FC236}">
                <a16:creationId xmlns:a16="http://schemas.microsoft.com/office/drawing/2014/main" id="{4A3E8E48-BE6B-402B-89E4-D737D70761A3}"/>
              </a:ext>
            </a:extLst>
          </p:cNvPr>
          <p:cNvSpPr>
            <a:spLocks noGrp="1"/>
          </p:cNvSpPr>
          <p:nvPr>
            <p:ph type="subTitle" idx="1"/>
          </p:nvPr>
        </p:nvSpPr>
        <p:spPr/>
        <p:txBody>
          <a:bodyPr/>
          <a:lstStyle/>
          <a:p>
            <a:r>
              <a:rPr lang="cs-CZ" dirty="0"/>
              <a:t>Zásadní problém – řešíme použití jazyka v minulosti</a:t>
            </a:r>
          </a:p>
        </p:txBody>
      </p:sp>
    </p:spTree>
    <p:extLst>
      <p:ext uri="{BB962C8B-B14F-4D97-AF65-F5344CB8AC3E}">
        <p14:creationId xmlns:p14="http://schemas.microsoft.com/office/powerpoint/2010/main" val="1908858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D9A3BA-8232-16E5-2AB6-2007928B90BE}"/>
              </a:ext>
            </a:extLst>
          </p:cNvPr>
          <p:cNvSpPr>
            <a:spLocks noGrp="1"/>
          </p:cNvSpPr>
          <p:nvPr>
            <p:ph type="title"/>
          </p:nvPr>
        </p:nvSpPr>
        <p:spPr/>
        <p:txBody>
          <a:bodyPr/>
          <a:lstStyle/>
          <a:p>
            <a:r>
              <a:rPr lang="cs-CZ" dirty="0">
                <a:latin typeface="Cambria" panose="02040503050406030204" pitchFamily="18" charset="0"/>
                <a:ea typeface="Cambria" panose="02040503050406030204" pitchFamily="18" charset="0"/>
              </a:rPr>
              <a:t>Latina jako lingua franca</a:t>
            </a:r>
          </a:p>
        </p:txBody>
      </p:sp>
      <p:sp>
        <p:nvSpPr>
          <p:cNvPr id="3" name="Zástupný obsah 2">
            <a:extLst>
              <a:ext uri="{FF2B5EF4-FFF2-40B4-BE49-F238E27FC236}">
                <a16:creationId xmlns:a16="http://schemas.microsoft.com/office/drawing/2014/main" id="{7D02ECF7-A169-CE81-D067-8EDDC172B90A}"/>
              </a:ext>
            </a:extLst>
          </p:cNvPr>
          <p:cNvSpPr>
            <a:spLocks noGrp="1"/>
          </p:cNvSpPr>
          <p:nvPr>
            <p:ph idx="1"/>
          </p:nvPr>
        </p:nvSpPr>
        <p:spPr/>
        <p:txBody>
          <a:bodyPr>
            <a:normAutofit fontScale="92500" lnSpcReduction="10000"/>
          </a:bodyPr>
          <a:lstStyle/>
          <a:p>
            <a:r>
              <a:rPr lang="cs-CZ" dirty="0"/>
              <a:t>Měla by být zde chronologie latiny</a:t>
            </a:r>
          </a:p>
          <a:p>
            <a:r>
              <a:rPr lang="cs-CZ" dirty="0"/>
              <a:t>Např. latina 4.století, 10. století, 14. století a 16.století jsou rozdílné latiny a vlastně jsou v rozdílném statutu (</a:t>
            </a:r>
            <a:r>
              <a:rPr lang="cs-CZ" b="1" dirty="0"/>
              <a:t>pozor zjednodušení!)</a:t>
            </a:r>
          </a:p>
          <a:p>
            <a:pPr lvl="1"/>
            <a:r>
              <a:rPr lang="cs-CZ" b="1" dirty="0"/>
              <a:t>Latina 4. století </a:t>
            </a:r>
          </a:p>
          <a:p>
            <a:pPr lvl="2"/>
            <a:r>
              <a:rPr lang="cs-CZ" dirty="0"/>
              <a:t>jsou ještě rodilí mluvčí, neexistují románské jazyky (jejich zárodky – nepřesný termín vulgární latina)</a:t>
            </a:r>
          </a:p>
          <a:p>
            <a:pPr lvl="1"/>
            <a:r>
              <a:rPr lang="cs-CZ" b="1" dirty="0"/>
              <a:t>Latina 10. století </a:t>
            </a:r>
          </a:p>
          <a:p>
            <a:pPr lvl="2"/>
            <a:r>
              <a:rPr lang="cs-CZ" dirty="0"/>
              <a:t>lze uvažovat již že nejsou rodilí mluvčí, prošla karolinskou reformou, výrazně zastoupená křesťanská latina (církev); někteří autoři ještě mluví však třeba v románském prostředí o </a:t>
            </a:r>
            <a:r>
              <a:rPr lang="cs-CZ" dirty="0" err="1"/>
              <a:t>diglosii</a:t>
            </a:r>
            <a:endParaRPr lang="cs-CZ" dirty="0"/>
          </a:p>
          <a:p>
            <a:pPr lvl="1"/>
            <a:r>
              <a:rPr lang="cs-CZ" b="1" dirty="0"/>
              <a:t>Latina 14. století </a:t>
            </a:r>
          </a:p>
          <a:p>
            <a:pPr lvl="2"/>
            <a:r>
              <a:rPr lang="cs-CZ" dirty="0"/>
              <a:t>jazyk nejen církve, ale i universit, výuka v latině</a:t>
            </a:r>
          </a:p>
          <a:p>
            <a:pPr lvl="1"/>
            <a:r>
              <a:rPr lang="cs-CZ" b="1" dirty="0"/>
              <a:t>Latina 16. století </a:t>
            </a:r>
          </a:p>
          <a:p>
            <a:pPr lvl="2"/>
            <a:r>
              <a:rPr lang="cs-CZ" dirty="0"/>
              <a:t>jazyk církve i vědy, humanistická latina, přísné napodobování antických vzorů </a:t>
            </a:r>
          </a:p>
        </p:txBody>
      </p:sp>
    </p:spTree>
    <p:extLst>
      <p:ext uri="{BB962C8B-B14F-4D97-AF65-F5344CB8AC3E}">
        <p14:creationId xmlns:p14="http://schemas.microsoft.com/office/powerpoint/2010/main" val="1756076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6CA7A60-8DF8-4B78-BFE3-B372B90A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69A5737-8D36-4BF8-AC7D-2AA2B6B63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8"/>
            <a:ext cx="3818316" cy="690030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3818316"/>
              <a:gd name="connsiteY0" fmla="*/ 0 h 6863976"/>
              <a:gd name="connsiteX1" fmla="*/ 3818316 w 3818316"/>
              <a:gd name="connsiteY1" fmla="*/ 0 h 6863976"/>
              <a:gd name="connsiteX2" fmla="*/ 2493114 w 3818316"/>
              <a:gd name="connsiteY2" fmla="*/ 6863976 h 6863976"/>
              <a:gd name="connsiteX3" fmla="*/ 0 w 3818316"/>
              <a:gd name="connsiteY3" fmla="*/ 6863976 h 6863976"/>
              <a:gd name="connsiteX4" fmla="*/ 0 w 3818316"/>
              <a:gd name="connsiteY4" fmla="*/ 0 h 6863976"/>
              <a:gd name="connsiteX0" fmla="*/ 0 w 3818316"/>
              <a:gd name="connsiteY0" fmla="*/ 0 h 6863976"/>
              <a:gd name="connsiteX1" fmla="*/ 3818316 w 3818316"/>
              <a:gd name="connsiteY1" fmla="*/ 0 h 6863976"/>
              <a:gd name="connsiteX2" fmla="*/ 2252194 w 3818316"/>
              <a:gd name="connsiteY2" fmla="*/ 6853025 h 6863976"/>
              <a:gd name="connsiteX3" fmla="*/ 0 w 3818316"/>
              <a:gd name="connsiteY3" fmla="*/ 6863976 h 6863976"/>
              <a:gd name="connsiteX4" fmla="*/ 0 w 3818316"/>
              <a:gd name="connsiteY4" fmla="*/ 0 h 686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316" h="6863976">
                <a:moveTo>
                  <a:pt x="0" y="0"/>
                </a:moveTo>
                <a:lnTo>
                  <a:pt x="3818316" y="0"/>
                </a:lnTo>
                <a:lnTo>
                  <a:pt x="2252194" y="6853025"/>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AD231A84-9FB4-770C-8FDD-2D7FB6099E79}"/>
              </a:ext>
            </a:extLst>
          </p:cNvPr>
          <p:cNvSpPr>
            <a:spLocks noGrp="1"/>
          </p:cNvSpPr>
          <p:nvPr>
            <p:ph type="title"/>
          </p:nvPr>
        </p:nvSpPr>
        <p:spPr>
          <a:xfrm>
            <a:off x="711810" y="714374"/>
            <a:ext cx="2472454" cy="1857375"/>
          </a:xfrm>
        </p:spPr>
        <p:txBody>
          <a:bodyPr anchor="t">
            <a:normAutofit/>
          </a:bodyPr>
          <a:lstStyle/>
          <a:p>
            <a:r>
              <a:rPr lang="cs-CZ" sz="2000" dirty="0" err="1">
                <a:latin typeface="Cambria" panose="02040503050406030204" pitchFamily="18" charset="0"/>
                <a:ea typeface="Cambria" panose="02040503050406030204" pitchFamily="18" charset="0"/>
              </a:rPr>
              <a:t>Orthografie</a:t>
            </a:r>
            <a:br>
              <a:rPr lang="cs-CZ" sz="2000" dirty="0">
                <a:latin typeface="Cambria" panose="02040503050406030204" pitchFamily="18" charset="0"/>
                <a:ea typeface="Cambria" panose="02040503050406030204" pitchFamily="18" charset="0"/>
              </a:rPr>
            </a:br>
            <a:r>
              <a:rPr lang="cs-CZ" sz="2000" dirty="0">
                <a:latin typeface="Cambria" panose="02040503050406030204" pitchFamily="18" charset="0"/>
                <a:ea typeface="Cambria" panose="02040503050406030204" pitchFamily="18" charset="0"/>
              </a:rPr>
              <a:t>(na příkladu středověké latiny)</a:t>
            </a:r>
          </a:p>
        </p:txBody>
      </p:sp>
      <p:cxnSp>
        <p:nvCxnSpPr>
          <p:cNvPr id="22" name="Straight Connector 21">
            <a:extLst>
              <a:ext uri="{FF2B5EF4-FFF2-40B4-BE49-F238E27FC236}">
                <a16:creationId xmlns:a16="http://schemas.microsoft.com/office/drawing/2014/main" id="{72ECE8B0-6962-4F5B-830A-E8F8F9726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759626"/>
            <a:ext cx="3484282" cy="40953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AF673E-0279-495F-A8A9-F84D0AB5A4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259294"/>
            <a:ext cx="4748213" cy="159571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Zástupný obsah 2">
            <a:extLst>
              <a:ext uri="{FF2B5EF4-FFF2-40B4-BE49-F238E27FC236}">
                <a16:creationId xmlns:a16="http://schemas.microsoft.com/office/drawing/2014/main" id="{9091ED30-86C6-636F-C71E-B79C49233690}"/>
              </a:ext>
            </a:extLst>
          </p:cNvPr>
          <p:cNvGraphicFramePr>
            <a:graphicFrameLocks noGrp="1"/>
          </p:cNvGraphicFramePr>
          <p:nvPr>
            <p:ph idx="1"/>
            <p:extLst>
              <p:ext uri="{D42A27DB-BD31-4B8C-83A1-F6EECF244321}">
                <p14:modId xmlns:p14="http://schemas.microsoft.com/office/powerpoint/2010/main" val="1854516161"/>
              </p:ext>
            </p:extLst>
          </p:nvPr>
        </p:nvGraphicFramePr>
        <p:xfrm>
          <a:off x="4100548" y="81008"/>
          <a:ext cx="7379642" cy="6695984"/>
        </p:xfrm>
        <a:graphic>
          <a:graphicData uri="http://schemas.openxmlformats.org/drawingml/2006/table">
            <a:tbl>
              <a:tblPr firstRow="1" firstCol="1" bandRow="1"/>
              <a:tblGrid>
                <a:gridCol w="445505">
                  <a:extLst>
                    <a:ext uri="{9D8B030D-6E8A-4147-A177-3AD203B41FA5}">
                      <a16:colId xmlns:a16="http://schemas.microsoft.com/office/drawing/2014/main" val="223567473"/>
                    </a:ext>
                  </a:extLst>
                </a:gridCol>
                <a:gridCol w="2708547">
                  <a:extLst>
                    <a:ext uri="{9D8B030D-6E8A-4147-A177-3AD203B41FA5}">
                      <a16:colId xmlns:a16="http://schemas.microsoft.com/office/drawing/2014/main" val="1230118881"/>
                    </a:ext>
                  </a:extLst>
                </a:gridCol>
                <a:gridCol w="4225590">
                  <a:extLst>
                    <a:ext uri="{9D8B030D-6E8A-4147-A177-3AD203B41FA5}">
                      <a16:colId xmlns:a16="http://schemas.microsoft.com/office/drawing/2014/main" val="1593537908"/>
                    </a:ext>
                  </a:extLst>
                </a:gridCol>
              </a:tblGrid>
              <a:tr h="257150">
                <a:tc>
                  <a:txBody>
                    <a:bodyPr/>
                    <a:lstStyle/>
                    <a:p>
                      <a:pPr algn="just" fontAlgn="t">
                        <a:lnSpc>
                          <a:spcPct val="100000"/>
                        </a:lnSpc>
                        <a:spcBef>
                          <a:spcPts val="0"/>
                        </a:spcBef>
                        <a:spcAft>
                          <a:spcPts val="800"/>
                        </a:spcAft>
                      </a:pPr>
                      <a:r>
                        <a:rPr lang="en-GB" sz="1000" b="1" i="0" u="none" strike="noStrike">
                          <a:effectLst/>
                          <a:latin typeface="Calibri" panose="020F0502020204030204" pitchFamily="34" charset="0"/>
                          <a:ea typeface="Calibri" panose="020F0502020204030204" pitchFamily="34" charset="0"/>
                          <a:cs typeface="Times New Roman" panose="02020603050405020304" pitchFamily="18" charset="0"/>
                        </a:rPr>
                        <a:t>Nr.</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Orthographical innovation</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Examples</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8296793"/>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ae </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oe</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&gt; zaměnitelné</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c</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ae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lum &gt; c</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oe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lum; p</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ae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na &gt; p</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oe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na</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1399800"/>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ae</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oe</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nahrazeno za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e</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c</a:t>
                      </a:r>
                      <a:r>
                        <a:rPr lang="fr-FR"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lum, p</a:t>
                      </a:r>
                      <a:r>
                        <a:rPr lang="fr-FR"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na, s</a:t>
                      </a:r>
                      <a:r>
                        <a:rPr lang="fr-FR"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culum, </a:t>
                      </a:r>
                      <a:r>
                        <a:rPr lang="fr-FR"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cclesi</a:t>
                      </a:r>
                      <a:r>
                        <a:rPr lang="fr-FR"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 ob</a:t>
                      </a:r>
                      <a:r>
                        <a:rPr lang="fr-FR"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dienti</a:t>
                      </a:r>
                      <a:r>
                        <a:rPr lang="fr-FR"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endParaRPr lang="fr-FR"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6494738"/>
                  </a:ext>
                </a:extLst>
              </a:tr>
              <a:tr h="257150">
                <a:tc>
                  <a:txBody>
                    <a:bodyPr/>
                    <a:lstStyle/>
                    <a:p>
                      <a:pPr algn="ctr" fontAlgn="t">
                        <a:lnSpc>
                          <a:spcPct val="100000"/>
                        </a:lnSpc>
                        <a:spcBef>
                          <a:spcPts val="0"/>
                        </a:spcBef>
                        <a:spcAft>
                          <a:spcPts val="800"/>
                        </a:spcAft>
                      </a:pPr>
                      <a:r>
                        <a:rPr lang="fr-FR"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fr-FR"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e</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nahrazeno za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ae</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or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oe</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quus &gt;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ae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quus;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cclesia &gt;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ae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cclesia; c</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na &gt;</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 </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c</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oe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na = c</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ae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na; h</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reditas &gt; h</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ae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reditas</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0305698"/>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e</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i</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&gt; zaměnitelné</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intell</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go &gt; intell</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go, ol</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um &gt; ol</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um</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9488974"/>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y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nahrazeno za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i</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s</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lva &gt; s</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y</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lva;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mmo &gt;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y</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mmo; v</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rgo &gt; v</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y</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rgo; mart</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y</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r &gt; mart</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r; presb</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y</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ter &gt; presb</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ter</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7232977"/>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fontAlgn="t">
                        <a:lnSpc>
                          <a:spcPct val="100000"/>
                        </a:lnSpc>
                        <a:spcBef>
                          <a:spcPts val="0"/>
                        </a:spcBef>
                        <a:spcAft>
                          <a:spcPts val="800"/>
                        </a:spcAft>
                      </a:pP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i</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nahrazeno za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y</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esus &gt;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Y</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esus</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6112011"/>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o</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u</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&gt; zaměnitelné</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m</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ndus &gt; m</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o</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ndus; n</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o</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ndum &gt; n</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ndum</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410210"/>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Slabika </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ti</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přesáno jako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ci-</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affec</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o &gt; affec</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o; patien</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 &gt; pacien</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 to</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us &gt; to</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us</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701523"/>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fontAlgn="t">
                        <a:lnSpc>
                          <a:spcPct val="100000"/>
                        </a:lnSpc>
                        <a:spcBef>
                          <a:spcPts val="0"/>
                        </a:spcBef>
                        <a:spcAft>
                          <a:spcPts val="800"/>
                        </a:spcAft>
                      </a:pP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Slabika </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ci-</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přesáno jako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ti</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Grae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 &gt; Gre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 &gt; Gre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145578"/>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h</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se objevit na neočekáváných místech</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caritas &gt; c</a:t>
                      </a:r>
                      <a:r>
                        <a:rPr lang="fr-FR"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aritas; pereniter &gt; per</a:t>
                      </a:r>
                      <a:r>
                        <a:rPr lang="fr-FR"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eniter; Iesus &gt; I</a:t>
                      </a:r>
                      <a:r>
                        <a:rPr lang="fr-FR"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fr-FR" sz="1000" b="0" i="1" u="none" strike="noStrike">
                          <a:effectLst/>
                          <a:latin typeface="Calibri" panose="020F0502020204030204" pitchFamily="34" charset="0"/>
                          <a:ea typeface="Calibri" panose="020F0502020204030204" pitchFamily="34" charset="0"/>
                          <a:cs typeface="Times New Roman" panose="02020603050405020304" pitchFamily="18" charset="0"/>
                        </a:rPr>
                        <a:t>esus</a:t>
                      </a:r>
                      <a:endParaRPr lang="fr-FR"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2322090"/>
                  </a:ext>
                </a:extLst>
              </a:tr>
              <a:tr h="474458">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h</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vynecháno</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ortus &gt; ortus;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ora &gt; ora;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ostium &gt; ostium; t</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eologia &gt; teologia; Bo</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emia &gt; Boemia; pulc</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er &gt; pulcer; C</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ristus &gt; Cristus</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3530349"/>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h</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nahrazeno za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ch</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mi</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 &gt; mi</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 ni</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il &gt; ni</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il</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6072341"/>
                  </a:ext>
                </a:extLst>
              </a:tr>
              <a:tr h="257150">
                <a:tc>
                  <a:txBody>
                    <a:bodyPr/>
                    <a:lstStyle/>
                    <a:p>
                      <a:pPr algn="ctr" fontAlgn="t">
                        <a:lnSpc>
                          <a:spcPct val="100000"/>
                        </a:lnSpc>
                        <a:spcBef>
                          <a:spcPts val="0"/>
                        </a:spcBef>
                        <a:spcAft>
                          <a:spcPts val="800"/>
                        </a:spcAft>
                      </a:pPr>
                      <a:r>
                        <a:rPr lang="en-GB" sz="1000" b="1" i="0" u="none" strike="noStrike">
                          <a:effectLst/>
                          <a:latin typeface="Calibri" panose="020F0502020204030204" pitchFamily="34" charset="0"/>
                          <a:ea typeface="Calibri" panose="020F0502020204030204" pitchFamily="34" charset="0"/>
                          <a:cs typeface="Times New Roman" panose="02020603050405020304" pitchFamily="18" charset="0"/>
                        </a:rPr>
                        <a:t>12</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i</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před samohláskou může být přesáno jako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j</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esus &gt;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J</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esus; 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us &gt; 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j</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us</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469459"/>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fontAlgn="t">
                        <a:lnSpc>
                          <a:spcPct val="100000"/>
                        </a:lnSpc>
                        <a:spcBef>
                          <a:spcPts val="0"/>
                        </a:spcBef>
                        <a:spcAft>
                          <a:spcPts val="800"/>
                        </a:spcAft>
                      </a:pP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i</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před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e</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nebo</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i</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přesáno jako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g</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ma</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ie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stas &gt; ma</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ge</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stas</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5937233"/>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ph</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nahrazeno za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f</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ph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iloso</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ph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ia &gt;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f</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iloso</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f</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ia</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7714443"/>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f</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nahrazeno za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ph</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f</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elix &gt;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ph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elix; pro</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f</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anus &gt; pro</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ph</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anus</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8368414"/>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t</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d</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&gt; zaměnitelné</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capu</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t</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 &gt; capu</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d</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 se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d</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 &gt; se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t</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 a</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t</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que &gt; a</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d</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que</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9777565"/>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qu</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nahrazeno za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c</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qu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ottidianus &gt;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ottidianus; se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qu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untur &gt; se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untur</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0914704"/>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c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nahrazeno za </a:t>
                      </a:r>
                      <a:r>
                        <a:rPr lang="en-GB" sz="1000" b="1" i="0" u="none" strike="noStrike" dirty="0" err="1">
                          <a:effectLst/>
                          <a:latin typeface="Calibri" panose="020F0502020204030204" pitchFamily="34" charset="0"/>
                          <a:ea typeface="Calibri" panose="020F0502020204030204" pitchFamily="34" charset="0"/>
                          <a:cs typeface="Times New Roman" panose="02020603050405020304" pitchFamily="18" charset="0"/>
                        </a:rPr>
                        <a:t>qu</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um &gt;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qu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um; lo</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c</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utus &gt; lo</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qu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utus</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9422878"/>
                  </a:ext>
                </a:extLst>
              </a:tr>
              <a:tr h="474458">
                <a:tc>
                  <a:txBody>
                    <a:bodyPr/>
                    <a:lstStyle/>
                    <a:p>
                      <a:pPr algn="ctr" fontAlgn="t">
                        <a:lnSpc>
                          <a:spcPct val="100000"/>
                        </a:lnSpc>
                        <a:spcBef>
                          <a:spcPts val="0"/>
                        </a:spcBef>
                        <a:spcAft>
                          <a:spcPts val="800"/>
                        </a:spcAft>
                      </a:pPr>
                      <a:r>
                        <a:rPr lang="en-GB" sz="1000" b="1" i="0" u="none" strike="noStrike">
                          <a:effectLst/>
                          <a:latin typeface="Calibri" panose="020F0502020204030204" pitchFamily="34" charset="0"/>
                          <a:ea typeface="Calibri" panose="020F0502020204030204" pitchFamily="34" charset="0"/>
                          <a:cs typeface="Times New Roman" panose="02020603050405020304" pitchFamily="18" charset="0"/>
                        </a:rPr>
                        <a:t>19</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u</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v</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w</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&gt; zaměnitelné</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ling</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 &gt; ling</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w</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 sang</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is &gt; sang</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w</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is; mans</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etudo &gt; mans</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w</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etudo ;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v</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irtus &gt; </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irtus; di</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v</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inus &gt; di</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inus; 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v</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angelium &gt; 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w</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angelium = e</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u</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angelium</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6941279"/>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m</a:t>
                      </a:r>
                      <a:r>
                        <a:rPr lang="en-GB"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může být nahrazeno za </a:t>
                      </a:r>
                      <a:r>
                        <a:rPr lang="en-GB" sz="1000" b="1" i="0" u="none" strike="noStrike" dirty="0">
                          <a:effectLst/>
                          <a:latin typeface="Calibri" panose="020F0502020204030204" pitchFamily="34" charset="0"/>
                          <a:ea typeface="Calibri" panose="020F0502020204030204" pitchFamily="34" charset="0"/>
                          <a:cs typeface="Times New Roman" panose="02020603050405020304" pitchFamily="18" charset="0"/>
                        </a:rPr>
                        <a:t>n</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qua</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m</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quam &gt; qua</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n</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quam; quicu</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m</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que &gt; quicu</a:t>
                      </a:r>
                      <a:r>
                        <a:rPr lang="en-GB" sz="1000" b="1" i="1" u="none" strike="noStrike">
                          <a:effectLst/>
                          <a:latin typeface="Calibri" panose="020F0502020204030204" pitchFamily="34" charset="0"/>
                          <a:ea typeface="Calibri" panose="020F0502020204030204" pitchFamily="34" charset="0"/>
                          <a:cs typeface="Times New Roman" panose="02020603050405020304" pitchFamily="18" charset="0"/>
                        </a:rPr>
                        <a:t>n</a:t>
                      </a: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que</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7934334"/>
                  </a:ext>
                </a:extLst>
              </a:tr>
              <a:tr h="257150">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just" fontAlgn="t">
                        <a:lnSpc>
                          <a:spcPct val="100000"/>
                        </a:lnSpc>
                        <a:spcBef>
                          <a:spcPts val="0"/>
                        </a:spcBef>
                        <a:spcAft>
                          <a:spcPts val="800"/>
                        </a:spcAft>
                      </a:pP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Zjednodušená geminace</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a:effectLst/>
                          <a:latin typeface="Calibri" panose="020F0502020204030204" pitchFamily="34" charset="0"/>
                          <a:ea typeface="Calibri" panose="020F0502020204030204" pitchFamily="34" charset="0"/>
                          <a:cs typeface="Times New Roman" panose="02020603050405020304" pitchFamily="18" charset="0"/>
                        </a:rPr>
                        <a:t> </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8221204"/>
                  </a:ext>
                </a:extLst>
              </a:tr>
              <a:tr h="238546">
                <a:tc>
                  <a:txBody>
                    <a:bodyPr/>
                    <a:lstStyle/>
                    <a:p>
                      <a:pPr algn="ctr" fontAlgn="t">
                        <a:lnSpc>
                          <a:spcPct val="100000"/>
                        </a:lnSpc>
                        <a:spcBef>
                          <a:spcPts val="0"/>
                        </a:spcBef>
                        <a:spcAft>
                          <a:spcPts val="800"/>
                        </a:spcAft>
                      </a:pPr>
                      <a:r>
                        <a:rPr lang="en-GB" sz="10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a:t>
                      </a:r>
                      <a:endParaRPr lang="en-GB" sz="1000" b="0" i="0" u="none" strike="noStrike">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fontAlgn="t">
                        <a:lnSpc>
                          <a:spcPct val="100000"/>
                        </a:lnSpc>
                        <a:spcBef>
                          <a:spcPts val="0"/>
                        </a:spcBef>
                        <a:spcAft>
                          <a:spcPts val="800"/>
                        </a:spcAft>
                      </a:pPr>
                      <a:r>
                        <a:rPr lang="cs-CZ" sz="1000" b="0" i="0" u="none" strike="noStrike" dirty="0">
                          <a:effectLst/>
                          <a:latin typeface="Calibri" panose="020F0502020204030204" pitchFamily="34" charset="0"/>
                          <a:ea typeface="Calibri" panose="020F0502020204030204" pitchFamily="34" charset="0"/>
                          <a:cs typeface="Times New Roman" panose="02020603050405020304" pitchFamily="18" charset="0"/>
                        </a:rPr>
                        <a:t>Nebo naopak:</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00000"/>
                        </a:lnSpc>
                        <a:spcBef>
                          <a:spcPts val="0"/>
                        </a:spcBef>
                        <a:spcAft>
                          <a:spcPts val="800"/>
                        </a:spcAft>
                      </a:pPr>
                      <a:r>
                        <a:rPr lang="en-GB" sz="1000" b="0" i="1" u="none" strike="noStrike" dirty="0" err="1">
                          <a:effectLst/>
                          <a:latin typeface="Calibri" panose="020F0502020204030204" pitchFamily="34" charset="0"/>
                          <a:ea typeface="Calibri" panose="020F0502020204030204" pitchFamily="34" charset="0"/>
                          <a:cs typeface="Times New Roman" panose="02020603050405020304" pitchFamily="18" charset="0"/>
                        </a:rPr>
                        <a:t>a</a:t>
                      </a:r>
                      <a:r>
                        <a:rPr lang="en-GB" sz="1000" b="1" i="1" u="none" strike="noStrike" dirty="0" err="1">
                          <a:effectLst/>
                          <a:latin typeface="Calibri" panose="020F0502020204030204" pitchFamily="34" charset="0"/>
                          <a:ea typeface="Calibri" panose="020F0502020204030204" pitchFamily="34" charset="0"/>
                          <a:cs typeface="Times New Roman" panose="02020603050405020304" pitchFamily="18" charset="0"/>
                        </a:rPr>
                        <a:t>p</a:t>
                      </a:r>
                      <a:r>
                        <a:rPr lang="en-GB" sz="1000" b="0" i="1" u="none" strike="noStrike" dirty="0" err="1">
                          <a:effectLst/>
                          <a:latin typeface="Calibri" panose="020F0502020204030204" pitchFamily="34" charset="0"/>
                          <a:ea typeface="Calibri" panose="020F0502020204030204" pitchFamily="34" charset="0"/>
                          <a:cs typeface="Times New Roman" panose="02020603050405020304" pitchFamily="18" charset="0"/>
                        </a:rPr>
                        <a:t>ostolus</a:t>
                      </a:r>
                      <a:r>
                        <a:rPr lang="en-GB" sz="1000" b="0" i="1" u="none" strike="noStrike" dirty="0">
                          <a:effectLst/>
                          <a:latin typeface="Calibri" panose="020F0502020204030204" pitchFamily="34" charset="0"/>
                          <a:ea typeface="Calibri" panose="020F0502020204030204" pitchFamily="34" charset="0"/>
                          <a:cs typeface="Times New Roman" panose="02020603050405020304" pitchFamily="18" charset="0"/>
                        </a:rPr>
                        <a:t> &gt; </a:t>
                      </a:r>
                      <a:r>
                        <a:rPr lang="en-GB" sz="1000" b="0" i="1" u="none" strike="noStrike" dirty="0" err="1">
                          <a:effectLst/>
                          <a:latin typeface="Calibri" panose="020F0502020204030204" pitchFamily="34" charset="0"/>
                          <a:ea typeface="Calibri" panose="020F0502020204030204" pitchFamily="34" charset="0"/>
                          <a:cs typeface="Times New Roman" panose="02020603050405020304" pitchFamily="18" charset="0"/>
                        </a:rPr>
                        <a:t>a</a:t>
                      </a:r>
                      <a:r>
                        <a:rPr lang="en-GB" sz="1000" b="1" i="1" u="none" strike="noStrike" dirty="0" err="1">
                          <a:effectLst/>
                          <a:latin typeface="Calibri" panose="020F0502020204030204" pitchFamily="34" charset="0"/>
                          <a:ea typeface="Calibri" panose="020F0502020204030204" pitchFamily="34" charset="0"/>
                          <a:cs typeface="Times New Roman" panose="02020603050405020304" pitchFamily="18" charset="0"/>
                        </a:rPr>
                        <a:t>pp</a:t>
                      </a:r>
                      <a:r>
                        <a:rPr lang="en-GB" sz="1000" b="0" i="1" u="none" strike="noStrike" dirty="0" err="1">
                          <a:effectLst/>
                          <a:latin typeface="Calibri" panose="020F0502020204030204" pitchFamily="34" charset="0"/>
                          <a:ea typeface="Calibri" panose="020F0502020204030204" pitchFamily="34" charset="0"/>
                          <a:cs typeface="Times New Roman" panose="02020603050405020304" pitchFamily="18" charset="0"/>
                        </a:rPr>
                        <a:t>ostolus</a:t>
                      </a:r>
                      <a:r>
                        <a:rPr lang="en-GB" sz="1000" b="0" i="1" u="none" strike="noStrike" dirty="0">
                          <a:effectLst/>
                          <a:latin typeface="Calibri" panose="020F0502020204030204" pitchFamily="34" charset="0"/>
                          <a:ea typeface="Calibri" panose="020F0502020204030204" pitchFamily="34" charset="0"/>
                          <a:cs typeface="Times New Roman" panose="02020603050405020304" pitchFamily="18" charset="0"/>
                        </a:rPr>
                        <a:t>; do</a:t>
                      </a:r>
                      <a:r>
                        <a:rPr lang="en-GB" sz="1000" b="1" i="1" u="none" strike="noStrike" dirty="0">
                          <a:effectLst/>
                          <a:latin typeface="Calibri" panose="020F0502020204030204" pitchFamily="34" charset="0"/>
                          <a:ea typeface="Calibri" panose="020F0502020204030204" pitchFamily="34" charset="0"/>
                          <a:cs typeface="Times New Roman" panose="02020603050405020304" pitchFamily="18" charset="0"/>
                        </a:rPr>
                        <a:t>m</a:t>
                      </a:r>
                      <a:r>
                        <a:rPr lang="en-GB" sz="1000" b="0" i="1" u="none" strike="noStrike" dirty="0">
                          <a:effectLst/>
                          <a:latin typeface="Calibri" panose="020F0502020204030204" pitchFamily="34" charset="0"/>
                          <a:ea typeface="Calibri" panose="020F0502020204030204" pitchFamily="34" charset="0"/>
                          <a:cs typeface="Times New Roman" panose="02020603050405020304" pitchFamily="18" charset="0"/>
                        </a:rPr>
                        <a:t>inus &gt; </a:t>
                      </a:r>
                      <a:r>
                        <a:rPr lang="en-GB" sz="1000" b="0" i="1" u="none" strike="noStrike" dirty="0" err="1">
                          <a:effectLst/>
                          <a:latin typeface="Calibri" panose="020F0502020204030204" pitchFamily="34" charset="0"/>
                          <a:ea typeface="Calibri" panose="020F0502020204030204" pitchFamily="34" charset="0"/>
                          <a:cs typeface="Times New Roman" panose="02020603050405020304" pitchFamily="18" charset="0"/>
                        </a:rPr>
                        <a:t>do</a:t>
                      </a:r>
                      <a:r>
                        <a:rPr lang="en-GB" sz="1000" b="1" i="1" u="none" strike="noStrike" dirty="0" err="1">
                          <a:effectLst/>
                          <a:latin typeface="Calibri" panose="020F0502020204030204" pitchFamily="34" charset="0"/>
                          <a:ea typeface="Calibri" panose="020F0502020204030204" pitchFamily="34" charset="0"/>
                          <a:cs typeface="Times New Roman" panose="02020603050405020304" pitchFamily="18" charset="0"/>
                        </a:rPr>
                        <a:t>mm</a:t>
                      </a:r>
                      <a:r>
                        <a:rPr lang="en-GB" sz="1000" b="0" i="1" u="none" strike="noStrike" dirty="0" err="1">
                          <a:effectLst/>
                          <a:latin typeface="Calibri" panose="020F0502020204030204" pitchFamily="34" charset="0"/>
                          <a:ea typeface="Calibri" panose="020F0502020204030204" pitchFamily="34" charset="0"/>
                          <a:cs typeface="Times New Roman" panose="02020603050405020304" pitchFamily="18" charset="0"/>
                        </a:rPr>
                        <a:t>inus</a:t>
                      </a:r>
                      <a:endParaRPr lang="en-GB" sz="1000" b="0" i="0" u="none" strike="noStrike" dirty="0">
                        <a:effectLst/>
                        <a:latin typeface="Arial" panose="020B0604020202020204" pitchFamily="34" charset="0"/>
                      </a:endParaRPr>
                    </a:p>
                  </a:txBody>
                  <a:tcPr marL="47060" marR="47060" marT="65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8823572"/>
                  </a:ext>
                </a:extLst>
              </a:tr>
            </a:tbl>
          </a:graphicData>
        </a:graphic>
      </p:graphicFrame>
      <p:sp>
        <p:nvSpPr>
          <p:cNvPr id="4" name="TextovéPole 3">
            <a:extLst>
              <a:ext uri="{FF2B5EF4-FFF2-40B4-BE49-F238E27FC236}">
                <a16:creationId xmlns:a16="http://schemas.microsoft.com/office/drawing/2014/main" id="{9454BEB0-1845-0D72-E880-BE27E9E9A543}"/>
              </a:ext>
            </a:extLst>
          </p:cNvPr>
          <p:cNvSpPr txBox="1"/>
          <p:nvPr/>
        </p:nvSpPr>
        <p:spPr>
          <a:xfrm>
            <a:off x="711810" y="6542843"/>
            <a:ext cx="2599561" cy="215444"/>
          </a:xfrm>
          <a:prstGeom prst="rect">
            <a:avLst/>
          </a:prstGeom>
          <a:noFill/>
        </p:spPr>
        <p:txBody>
          <a:bodyPr wrap="square" rtlCol="0">
            <a:spAutoFit/>
          </a:bodyPr>
          <a:lstStyle/>
          <a:p>
            <a:r>
              <a:rPr lang="cs-CZ" sz="800" dirty="0"/>
              <a:t>Podle Přecechtělová (169) </a:t>
            </a:r>
          </a:p>
        </p:txBody>
      </p:sp>
    </p:spTree>
    <p:extLst>
      <p:ext uri="{BB962C8B-B14F-4D97-AF65-F5344CB8AC3E}">
        <p14:creationId xmlns:p14="http://schemas.microsoft.com/office/powerpoint/2010/main" val="1126346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6CCD9A-8026-9F04-6A11-883EC4D2630B}"/>
              </a:ext>
            </a:extLst>
          </p:cNvPr>
          <p:cNvSpPr>
            <a:spLocks noGrp="1"/>
          </p:cNvSpPr>
          <p:nvPr>
            <p:ph type="title"/>
          </p:nvPr>
        </p:nvSpPr>
        <p:spPr/>
        <p:txBody>
          <a:bodyPr/>
          <a:lstStyle/>
          <a:p>
            <a:r>
              <a:rPr lang="cs-CZ" dirty="0" err="1">
                <a:latin typeface="Cambria" panose="02040503050406030204" pitchFamily="18" charset="0"/>
                <a:ea typeface="Cambria" panose="02040503050406030204" pitchFamily="18" charset="0"/>
              </a:rPr>
              <a:t>Morpholexo</a:t>
            </a:r>
            <a:r>
              <a:rPr lang="cs-CZ" dirty="0">
                <a:latin typeface="Cambria" panose="02040503050406030204" pitchFamily="18" charset="0"/>
                <a:ea typeface="Cambria" panose="02040503050406030204" pitchFamily="18" charset="0"/>
              </a:rPr>
              <a:t> (1/3):</a:t>
            </a:r>
          </a:p>
        </p:txBody>
      </p:sp>
      <p:graphicFrame>
        <p:nvGraphicFramePr>
          <p:cNvPr id="4" name="Zástupný obsah 3">
            <a:extLst>
              <a:ext uri="{FF2B5EF4-FFF2-40B4-BE49-F238E27FC236}">
                <a16:creationId xmlns:a16="http://schemas.microsoft.com/office/drawing/2014/main" id="{889DDC6C-3561-08FA-D769-414AE6D56D3A}"/>
              </a:ext>
            </a:extLst>
          </p:cNvPr>
          <p:cNvGraphicFramePr>
            <a:graphicFrameLocks noGrp="1"/>
          </p:cNvGraphicFramePr>
          <p:nvPr>
            <p:ph sz="half" idx="1"/>
            <p:extLst>
              <p:ext uri="{D42A27DB-BD31-4B8C-83A1-F6EECF244321}">
                <p14:modId xmlns:p14="http://schemas.microsoft.com/office/powerpoint/2010/main" val="1683619700"/>
              </p:ext>
            </p:extLst>
          </p:nvPr>
        </p:nvGraphicFramePr>
        <p:xfrm>
          <a:off x="838200" y="1924049"/>
          <a:ext cx="5181598" cy="4400547"/>
        </p:xfrm>
        <a:graphic>
          <a:graphicData uri="http://schemas.openxmlformats.org/drawingml/2006/table">
            <a:tbl>
              <a:tblPr firstRow="1" firstCol="1" bandRow="1">
                <a:tableStyleId>{5C22544A-7EE6-4342-B048-85BDC9FD1C3A}</a:tableStyleId>
              </a:tblPr>
              <a:tblGrid>
                <a:gridCol w="597310">
                  <a:extLst>
                    <a:ext uri="{9D8B030D-6E8A-4147-A177-3AD203B41FA5}">
                      <a16:colId xmlns:a16="http://schemas.microsoft.com/office/drawing/2014/main" val="2567170221"/>
                    </a:ext>
                  </a:extLst>
                </a:gridCol>
                <a:gridCol w="1868129">
                  <a:extLst>
                    <a:ext uri="{9D8B030D-6E8A-4147-A177-3AD203B41FA5}">
                      <a16:colId xmlns:a16="http://schemas.microsoft.com/office/drawing/2014/main" val="884528234"/>
                    </a:ext>
                  </a:extLst>
                </a:gridCol>
                <a:gridCol w="2716159">
                  <a:extLst>
                    <a:ext uri="{9D8B030D-6E8A-4147-A177-3AD203B41FA5}">
                      <a16:colId xmlns:a16="http://schemas.microsoft.com/office/drawing/2014/main" val="732077387"/>
                    </a:ext>
                  </a:extLst>
                </a:gridCol>
              </a:tblGrid>
              <a:tr h="558351">
                <a:tc>
                  <a:txBody>
                    <a:bodyPr/>
                    <a:lstStyle/>
                    <a:p>
                      <a:pPr algn="just">
                        <a:lnSpc>
                          <a:spcPct val="100000"/>
                        </a:lnSpc>
                        <a:spcAft>
                          <a:spcPts val="800"/>
                        </a:spcAft>
                      </a:pPr>
                      <a:r>
                        <a:rPr lang="en-GB" sz="1400">
                          <a:effectLst/>
                        </a:rPr>
                        <a:t>Nr.</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dirty="0">
                          <a:effectLst/>
                        </a:rPr>
                        <a:t>Morphologic innovation of nouns</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a:effectLst/>
                        </a:rPr>
                        <a:t>Examples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6459777"/>
                  </a:ext>
                </a:extLst>
              </a:tr>
              <a:tr h="530936">
                <a:tc>
                  <a:txBody>
                    <a:bodyPr/>
                    <a:lstStyle/>
                    <a:p>
                      <a:pPr algn="ctr">
                        <a:lnSpc>
                          <a:spcPct val="100000"/>
                        </a:lnSpc>
                        <a:spcAft>
                          <a:spcPts val="800"/>
                        </a:spcAft>
                      </a:pPr>
                      <a:r>
                        <a:rPr lang="en-GB" sz="1400">
                          <a:effectLst/>
                        </a:rPr>
                        <a:t>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a:effectLst/>
                        </a:rPr>
                        <a:t>Změna rodu</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fr-FR" sz="1400">
                          <a:effectLst/>
                        </a:rPr>
                        <a:t>vinum &gt; vinus; frons serena &gt; frons serenus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9075295"/>
                  </a:ext>
                </a:extLst>
              </a:tr>
              <a:tr h="1124694">
                <a:tc>
                  <a:txBody>
                    <a:bodyPr/>
                    <a:lstStyle/>
                    <a:p>
                      <a:pPr algn="ctr">
                        <a:lnSpc>
                          <a:spcPct val="100000"/>
                        </a:lnSpc>
                        <a:spcAft>
                          <a:spcPts val="800"/>
                        </a:spcAft>
                      </a:pPr>
                      <a:r>
                        <a:rPr lang="en-GB" sz="1400">
                          <a:effectLst/>
                        </a:rPr>
                        <a:t>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a:effectLst/>
                        </a:rPr>
                        <a:t>Změna čísla</a:t>
                      </a:r>
                      <a:r>
                        <a:rPr lang="en-GB" sz="1400" dirty="0">
                          <a:effectLst/>
                        </a:rPr>
                        <a:t>: pl. &gt; sg.</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fr-FR" sz="1400">
                          <a:effectLst/>
                        </a:rPr>
                        <a:t>regnum coeli &gt; regnum coelorum; Scriptura &gt; Scripturae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0414650"/>
                  </a:ext>
                </a:extLst>
              </a:tr>
              <a:tr h="530936">
                <a:tc>
                  <a:txBody>
                    <a:bodyPr/>
                    <a:lstStyle/>
                    <a:p>
                      <a:pPr algn="ctr">
                        <a:lnSpc>
                          <a:spcPct val="100000"/>
                        </a:lnSpc>
                        <a:spcAft>
                          <a:spcPts val="800"/>
                        </a:spcAft>
                      </a:pPr>
                      <a:r>
                        <a:rPr lang="en-GB" sz="1400">
                          <a:effectLst/>
                        </a:rPr>
                        <a:t>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err="1">
                          <a:effectLst/>
                        </a:rPr>
                        <a:t>Změnačísla</a:t>
                      </a:r>
                      <a:r>
                        <a:rPr lang="en-GB" sz="1400" dirty="0">
                          <a:effectLst/>
                        </a:rPr>
                        <a:t>: sg. &gt; pl.</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2145973"/>
                  </a:ext>
                </a:extLst>
              </a:tr>
              <a:tr h="1124694">
                <a:tc>
                  <a:txBody>
                    <a:bodyPr/>
                    <a:lstStyle/>
                    <a:p>
                      <a:pPr algn="ctr">
                        <a:lnSpc>
                          <a:spcPct val="100000"/>
                        </a:lnSpc>
                        <a:spcAft>
                          <a:spcPts val="800"/>
                        </a:spcAft>
                      </a:pPr>
                      <a:r>
                        <a:rPr lang="en-GB" sz="1400">
                          <a:effectLst/>
                        </a:rPr>
                        <a:t>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a:effectLst/>
                        </a:rPr>
                        <a:t>Oscilace paradigmatu</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a:effectLst/>
                        </a:rPr>
                        <a:t>altare, is, n. &gt; altarium, i, n.; diaconus, i, m. &gt; diacon, is, m.;</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0101019"/>
                  </a:ext>
                </a:extLst>
              </a:tr>
              <a:tr h="530936">
                <a:tc>
                  <a:txBody>
                    <a:bodyPr/>
                    <a:lstStyle/>
                    <a:p>
                      <a:pPr algn="ctr">
                        <a:lnSpc>
                          <a:spcPct val="100000"/>
                        </a:lnSpc>
                        <a:spcAft>
                          <a:spcPts val="800"/>
                        </a:spcAft>
                      </a:pPr>
                      <a:r>
                        <a:rPr lang="en-GB" sz="1400">
                          <a:effectLst/>
                        </a:rPr>
                        <a:t>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a:effectLst/>
                        </a:rPr>
                        <a:t>Nadmíra zdrobnělin</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fr-FR" sz="1400" dirty="0" err="1">
                          <a:effectLst/>
                        </a:rPr>
                        <a:t>auris</a:t>
                      </a:r>
                      <a:r>
                        <a:rPr lang="fr-FR" sz="1400" dirty="0">
                          <a:effectLst/>
                        </a:rPr>
                        <a:t> &gt; </a:t>
                      </a:r>
                      <a:r>
                        <a:rPr lang="fr-FR" sz="1400" dirty="0" err="1">
                          <a:effectLst/>
                        </a:rPr>
                        <a:t>auricula</a:t>
                      </a:r>
                      <a:r>
                        <a:rPr lang="fr-FR" sz="1400" dirty="0">
                          <a:effectLst/>
                        </a:rPr>
                        <a:t>; </a:t>
                      </a:r>
                      <a:r>
                        <a:rPr lang="fr-FR" sz="1400" dirty="0" err="1">
                          <a:effectLst/>
                        </a:rPr>
                        <a:t>puella</a:t>
                      </a:r>
                      <a:r>
                        <a:rPr lang="fr-FR" sz="1400" dirty="0">
                          <a:effectLst/>
                        </a:rPr>
                        <a:t> &gt; </a:t>
                      </a:r>
                      <a:r>
                        <a:rPr lang="fr-FR" sz="1400" dirty="0" err="1">
                          <a:effectLst/>
                        </a:rPr>
                        <a:t>puellula</a:t>
                      </a:r>
                      <a:r>
                        <a:rPr lang="fr-FR" sz="1400" dirty="0">
                          <a:effectLst/>
                        </a:rPr>
                        <a:t>; </a:t>
                      </a:r>
                      <a:r>
                        <a:rPr lang="fr-FR" sz="1400" dirty="0" err="1">
                          <a:effectLst/>
                        </a:rPr>
                        <a:t>navis</a:t>
                      </a:r>
                      <a:r>
                        <a:rPr lang="fr-FR" sz="1400" dirty="0">
                          <a:effectLst/>
                        </a:rPr>
                        <a:t> &gt; navicula</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5237149"/>
                  </a:ext>
                </a:extLst>
              </a:tr>
            </a:tbl>
          </a:graphicData>
        </a:graphic>
      </p:graphicFrame>
      <p:graphicFrame>
        <p:nvGraphicFramePr>
          <p:cNvPr id="6" name="Zástupný obsah 3">
            <a:extLst>
              <a:ext uri="{FF2B5EF4-FFF2-40B4-BE49-F238E27FC236}">
                <a16:creationId xmlns:a16="http://schemas.microsoft.com/office/drawing/2014/main" id="{919E5F77-9ACD-0E31-8789-20FAA4499552}"/>
              </a:ext>
            </a:extLst>
          </p:cNvPr>
          <p:cNvGraphicFramePr>
            <a:graphicFrameLocks noGrp="1"/>
          </p:cNvGraphicFramePr>
          <p:nvPr>
            <p:ph sz="half" idx="2"/>
            <p:extLst>
              <p:ext uri="{D42A27DB-BD31-4B8C-83A1-F6EECF244321}">
                <p14:modId xmlns:p14="http://schemas.microsoft.com/office/powerpoint/2010/main" val="2941968720"/>
              </p:ext>
            </p:extLst>
          </p:nvPr>
        </p:nvGraphicFramePr>
        <p:xfrm>
          <a:off x="6172200" y="1924049"/>
          <a:ext cx="5754370" cy="4472455"/>
        </p:xfrm>
        <a:graphic>
          <a:graphicData uri="http://schemas.openxmlformats.org/drawingml/2006/table">
            <a:tbl>
              <a:tblPr firstRow="1" firstCol="1" bandRow="1">
                <a:tableStyleId>{5C22544A-7EE6-4342-B048-85BDC9FD1C3A}</a:tableStyleId>
              </a:tblPr>
              <a:tblGrid>
                <a:gridCol w="602226">
                  <a:extLst>
                    <a:ext uri="{9D8B030D-6E8A-4147-A177-3AD203B41FA5}">
                      <a16:colId xmlns:a16="http://schemas.microsoft.com/office/drawing/2014/main" val="4181902669"/>
                    </a:ext>
                  </a:extLst>
                </a:gridCol>
                <a:gridCol w="2005084">
                  <a:extLst>
                    <a:ext uri="{9D8B030D-6E8A-4147-A177-3AD203B41FA5}">
                      <a16:colId xmlns:a16="http://schemas.microsoft.com/office/drawing/2014/main" val="3085425205"/>
                    </a:ext>
                  </a:extLst>
                </a:gridCol>
                <a:gridCol w="3147060">
                  <a:extLst>
                    <a:ext uri="{9D8B030D-6E8A-4147-A177-3AD203B41FA5}">
                      <a16:colId xmlns:a16="http://schemas.microsoft.com/office/drawing/2014/main" val="1401930792"/>
                    </a:ext>
                  </a:extLst>
                </a:gridCol>
              </a:tblGrid>
              <a:tr h="534264">
                <a:tc>
                  <a:txBody>
                    <a:bodyPr/>
                    <a:lstStyle/>
                    <a:p>
                      <a:pPr algn="just">
                        <a:lnSpc>
                          <a:spcPct val="150000"/>
                        </a:lnSpc>
                        <a:spcAft>
                          <a:spcPts val="800"/>
                        </a:spcAft>
                      </a:pPr>
                      <a:r>
                        <a:rPr lang="en-GB" sz="1400">
                          <a:effectLst/>
                        </a:rPr>
                        <a:t>Nr.</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400">
                          <a:effectLst/>
                        </a:rPr>
                        <a:t>Morphologic innovation of adjectives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400" dirty="0">
                          <a:effectLst/>
                        </a:rPr>
                        <a:t>Examples</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122132"/>
                  </a:ext>
                </a:extLst>
              </a:tr>
              <a:tr h="534264">
                <a:tc>
                  <a:txBody>
                    <a:bodyPr/>
                    <a:lstStyle/>
                    <a:p>
                      <a:pPr algn="just">
                        <a:lnSpc>
                          <a:spcPct val="100000"/>
                        </a:lnSpc>
                        <a:spcAft>
                          <a:spcPts val="800"/>
                        </a:spcAft>
                      </a:pPr>
                      <a:r>
                        <a:rPr lang="en-GB" sz="1400">
                          <a:effectLst/>
                        </a:rPr>
                        <a:t>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a:effectLst/>
                        </a:rPr>
                        <a:t>Nepravidelnosti nahrazeny pravidelnými tvary</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a:effectLst/>
                        </a:rPr>
                        <a:t>optimus &gt; bonissimus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4060026"/>
                  </a:ext>
                </a:extLst>
              </a:tr>
              <a:tr h="534264">
                <a:tc>
                  <a:txBody>
                    <a:bodyPr/>
                    <a:lstStyle/>
                    <a:p>
                      <a:pPr algn="just">
                        <a:lnSpc>
                          <a:spcPct val="100000"/>
                        </a:lnSpc>
                        <a:spcAft>
                          <a:spcPts val="800"/>
                        </a:spcAft>
                      </a:pPr>
                      <a:r>
                        <a:rPr lang="en-GB" sz="1400" dirty="0">
                          <a:effectLst/>
                        </a:rPr>
                        <a:t>2</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a:effectLst/>
                          <a:latin typeface="+mn-lt"/>
                          <a:ea typeface="Calibri" panose="020F0502020204030204" pitchFamily="34" charset="0"/>
                          <a:cs typeface="Times New Roman" panose="02020603050405020304" pitchFamily="18" charset="0"/>
                        </a:rPr>
                        <a:t>Častější analytické stupňování</a:t>
                      </a:r>
                    </a:p>
                  </a:txBody>
                  <a:tcPr marL="68580" marR="68580" marT="0" marB="0"/>
                </a:tc>
                <a:tc>
                  <a:txBody>
                    <a:bodyPr/>
                    <a:lstStyle/>
                    <a:p>
                      <a:pPr algn="just">
                        <a:lnSpc>
                          <a:spcPct val="100000"/>
                        </a:lnSpc>
                        <a:spcAft>
                          <a:spcPts val="800"/>
                        </a:spcAft>
                      </a:pPr>
                      <a:r>
                        <a:rPr lang="en-GB" sz="1400">
                          <a:effectLst/>
                        </a:rPr>
                        <a:t>magis </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493012"/>
                  </a:ext>
                </a:extLst>
              </a:tr>
              <a:tr h="534264">
                <a:tc>
                  <a:txBody>
                    <a:bodyPr/>
                    <a:lstStyle/>
                    <a:p>
                      <a:pPr algn="just">
                        <a:lnSpc>
                          <a:spcPct val="100000"/>
                        </a:lnSpc>
                        <a:spcAft>
                          <a:spcPts val="800"/>
                        </a:spcAft>
                      </a:pPr>
                      <a:r>
                        <a:rPr lang="en-GB" sz="1400">
                          <a:effectLst/>
                        </a:rPr>
                        <a:t>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a:effectLst/>
                        </a:rPr>
                        <a:t>Stupňování pomocí prefixace</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a:effectLst/>
                        </a:rPr>
                        <a:t>praepulcher; permaximus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1726111"/>
                  </a:ext>
                </a:extLst>
              </a:tr>
              <a:tr h="1131746">
                <a:tc>
                  <a:txBody>
                    <a:bodyPr/>
                    <a:lstStyle/>
                    <a:p>
                      <a:pPr algn="just">
                        <a:lnSpc>
                          <a:spcPct val="100000"/>
                        </a:lnSpc>
                        <a:spcAft>
                          <a:spcPts val="800"/>
                        </a:spcAft>
                      </a:pPr>
                      <a:r>
                        <a:rPr lang="en-GB" sz="1400">
                          <a:effectLst/>
                        </a:rPr>
                        <a:t>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a:effectLst/>
                        </a:rPr>
                        <a:t>Zaměnitelnost stupňů</a:t>
                      </a:r>
                      <a:r>
                        <a:rPr lang="en-GB" sz="1400" dirty="0">
                          <a:effectLst/>
                        </a:rPr>
                        <a:t>: comp. &gt;</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fr-FR" sz="1400">
                          <a:effectLst/>
                        </a:rPr>
                        <a:t>maior autem horum est caritas (citát bible) ; melior de omnibus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73319"/>
                  </a:ext>
                </a:extLst>
              </a:tr>
              <a:tr h="1131746">
                <a:tc>
                  <a:txBody>
                    <a:bodyPr/>
                    <a:lstStyle/>
                    <a:p>
                      <a:pPr algn="just">
                        <a:lnSpc>
                          <a:spcPct val="100000"/>
                        </a:lnSpc>
                        <a:spcAft>
                          <a:spcPts val="800"/>
                        </a:spcAft>
                      </a:pPr>
                      <a:r>
                        <a:rPr lang="en-GB" sz="1400">
                          <a:effectLst/>
                        </a:rPr>
                        <a:t>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a:effectLst/>
                        </a:rPr>
                        <a:t>Použití různých valencí k</a:t>
                      </a:r>
                      <a:r>
                        <a:rPr lang="en-GB" sz="1400" dirty="0" err="1">
                          <a:effectLst/>
                        </a:rPr>
                        <a:t>omp</a:t>
                      </a:r>
                      <a:r>
                        <a:rPr lang="en-GB" sz="1400" dirty="0">
                          <a:effectLst/>
                        </a:rPr>
                        <a:t>. a </a:t>
                      </a:r>
                      <a:r>
                        <a:rPr lang="en-GB" sz="1400" dirty="0" err="1">
                          <a:effectLst/>
                        </a:rPr>
                        <a:t>supl</a:t>
                      </a:r>
                      <a:r>
                        <a:rPr lang="en-GB"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fr-FR" sz="1400" dirty="0" err="1">
                          <a:effectLst/>
                        </a:rPr>
                        <a:t>maior</a:t>
                      </a:r>
                      <a:r>
                        <a:rPr lang="fr-FR" sz="1400" dirty="0">
                          <a:effectLst/>
                        </a:rPr>
                        <a:t> </a:t>
                      </a:r>
                      <a:r>
                        <a:rPr lang="fr-FR" sz="1400" dirty="0" err="1">
                          <a:effectLst/>
                        </a:rPr>
                        <a:t>tibi</a:t>
                      </a:r>
                      <a:r>
                        <a:rPr lang="fr-FR" sz="1400" dirty="0">
                          <a:effectLst/>
                        </a:rPr>
                        <a:t>, </a:t>
                      </a:r>
                      <a:r>
                        <a:rPr lang="fr-FR" sz="1400" dirty="0" err="1">
                          <a:effectLst/>
                        </a:rPr>
                        <a:t>maior</a:t>
                      </a:r>
                      <a:r>
                        <a:rPr lang="fr-FR" sz="1400" dirty="0">
                          <a:effectLst/>
                        </a:rPr>
                        <a:t> a te, </a:t>
                      </a:r>
                      <a:r>
                        <a:rPr lang="fr-FR" sz="1400" dirty="0" err="1">
                          <a:effectLst/>
                        </a:rPr>
                        <a:t>dulcius</a:t>
                      </a:r>
                      <a:r>
                        <a:rPr lang="fr-FR" sz="1400" dirty="0">
                          <a:effectLst/>
                        </a:rPr>
                        <a:t> ab </a:t>
                      </a:r>
                      <a:r>
                        <a:rPr lang="fr-FR" sz="1400" dirty="0" err="1">
                          <a:effectLst/>
                        </a:rPr>
                        <a:t>hac</a:t>
                      </a:r>
                      <a:r>
                        <a:rPr lang="fr-FR" sz="1400" dirty="0">
                          <a:effectLst/>
                        </a:rPr>
                        <a:t> voce</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4646697"/>
                  </a:ext>
                </a:extLst>
              </a:tr>
            </a:tbl>
          </a:graphicData>
        </a:graphic>
      </p:graphicFrame>
      <p:sp>
        <p:nvSpPr>
          <p:cNvPr id="3" name="TextovéPole 2">
            <a:extLst>
              <a:ext uri="{FF2B5EF4-FFF2-40B4-BE49-F238E27FC236}">
                <a16:creationId xmlns:a16="http://schemas.microsoft.com/office/drawing/2014/main" id="{59947DAA-2B12-2E66-B580-1E09D197DC8F}"/>
              </a:ext>
            </a:extLst>
          </p:cNvPr>
          <p:cNvSpPr txBox="1"/>
          <p:nvPr/>
        </p:nvSpPr>
        <p:spPr>
          <a:xfrm>
            <a:off x="711810" y="6542843"/>
            <a:ext cx="2599561" cy="215444"/>
          </a:xfrm>
          <a:prstGeom prst="rect">
            <a:avLst/>
          </a:prstGeom>
          <a:noFill/>
        </p:spPr>
        <p:txBody>
          <a:bodyPr wrap="square" rtlCol="0">
            <a:spAutoFit/>
          </a:bodyPr>
          <a:lstStyle/>
          <a:p>
            <a:r>
              <a:rPr lang="cs-CZ" sz="800" dirty="0"/>
              <a:t>Podle Přecechtělová (170-172)) </a:t>
            </a:r>
          </a:p>
        </p:txBody>
      </p:sp>
    </p:spTree>
    <p:extLst>
      <p:ext uri="{BB962C8B-B14F-4D97-AF65-F5344CB8AC3E}">
        <p14:creationId xmlns:p14="http://schemas.microsoft.com/office/powerpoint/2010/main" val="2464789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A864A5-7395-437B-FF16-7D480F104AA3}"/>
              </a:ext>
            </a:extLst>
          </p:cNvPr>
          <p:cNvSpPr>
            <a:spLocks noGrp="1"/>
          </p:cNvSpPr>
          <p:nvPr>
            <p:ph type="title"/>
          </p:nvPr>
        </p:nvSpPr>
        <p:spPr/>
        <p:txBody>
          <a:bodyPr/>
          <a:lstStyle/>
          <a:p>
            <a:r>
              <a:rPr lang="cs-CZ" dirty="0" err="1">
                <a:latin typeface="Cambria" panose="02040503050406030204" pitchFamily="18" charset="0"/>
                <a:ea typeface="Cambria" panose="02040503050406030204" pitchFamily="18" charset="0"/>
              </a:rPr>
              <a:t>Morpholexo</a:t>
            </a:r>
            <a:r>
              <a:rPr lang="cs-CZ" dirty="0">
                <a:latin typeface="Cambria" panose="02040503050406030204" pitchFamily="18" charset="0"/>
                <a:ea typeface="Cambria" panose="02040503050406030204" pitchFamily="18" charset="0"/>
              </a:rPr>
              <a:t> (2/3):</a:t>
            </a:r>
          </a:p>
        </p:txBody>
      </p:sp>
      <p:graphicFrame>
        <p:nvGraphicFramePr>
          <p:cNvPr id="4" name="Zástupný obsah 3">
            <a:extLst>
              <a:ext uri="{FF2B5EF4-FFF2-40B4-BE49-F238E27FC236}">
                <a16:creationId xmlns:a16="http://schemas.microsoft.com/office/drawing/2014/main" id="{FADE6ECC-2F97-A9B8-0E84-EDECB4E14A3F}"/>
              </a:ext>
            </a:extLst>
          </p:cNvPr>
          <p:cNvGraphicFramePr>
            <a:graphicFrameLocks noGrp="1"/>
          </p:cNvGraphicFramePr>
          <p:nvPr>
            <p:ph sz="half" idx="1"/>
            <p:extLst>
              <p:ext uri="{D42A27DB-BD31-4B8C-83A1-F6EECF244321}">
                <p14:modId xmlns:p14="http://schemas.microsoft.com/office/powerpoint/2010/main" val="3005757778"/>
              </p:ext>
            </p:extLst>
          </p:nvPr>
        </p:nvGraphicFramePr>
        <p:xfrm>
          <a:off x="838200" y="1924049"/>
          <a:ext cx="5181599" cy="4408211"/>
        </p:xfrm>
        <a:graphic>
          <a:graphicData uri="http://schemas.openxmlformats.org/drawingml/2006/table">
            <a:tbl>
              <a:tblPr firstRow="1" firstCol="1" bandRow="1">
                <a:tableStyleId>{5C22544A-7EE6-4342-B048-85BDC9FD1C3A}</a:tableStyleId>
              </a:tblPr>
              <a:tblGrid>
                <a:gridCol w="321348">
                  <a:extLst>
                    <a:ext uri="{9D8B030D-6E8A-4147-A177-3AD203B41FA5}">
                      <a16:colId xmlns:a16="http://schemas.microsoft.com/office/drawing/2014/main" val="276647085"/>
                    </a:ext>
                  </a:extLst>
                </a:gridCol>
                <a:gridCol w="2026439">
                  <a:extLst>
                    <a:ext uri="{9D8B030D-6E8A-4147-A177-3AD203B41FA5}">
                      <a16:colId xmlns:a16="http://schemas.microsoft.com/office/drawing/2014/main" val="1990494723"/>
                    </a:ext>
                  </a:extLst>
                </a:gridCol>
                <a:gridCol w="2833812">
                  <a:extLst>
                    <a:ext uri="{9D8B030D-6E8A-4147-A177-3AD203B41FA5}">
                      <a16:colId xmlns:a16="http://schemas.microsoft.com/office/drawing/2014/main" val="1916328756"/>
                    </a:ext>
                  </a:extLst>
                </a:gridCol>
              </a:tblGrid>
              <a:tr h="419055">
                <a:tc>
                  <a:txBody>
                    <a:bodyPr/>
                    <a:lstStyle/>
                    <a:p>
                      <a:pPr algn="just">
                        <a:lnSpc>
                          <a:spcPct val="100000"/>
                        </a:lnSpc>
                        <a:spcAft>
                          <a:spcPts val="800"/>
                        </a:spcAft>
                      </a:pPr>
                      <a:r>
                        <a:rPr lang="en-GB" sz="1400">
                          <a:effectLst/>
                        </a:rPr>
                        <a:t>Nr.</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a:effectLst/>
                        </a:rPr>
                        <a:t>Morphologic innovation of pronouns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a:effectLst/>
                        </a:rPr>
                        <a:t>Examples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3698328"/>
                  </a:ext>
                </a:extLst>
              </a:tr>
              <a:tr h="1100491">
                <a:tc>
                  <a:txBody>
                    <a:bodyPr/>
                    <a:lstStyle/>
                    <a:p>
                      <a:pPr algn="ctr">
                        <a:lnSpc>
                          <a:spcPct val="100000"/>
                        </a:lnSpc>
                        <a:spcAft>
                          <a:spcPts val="800"/>
                        </a:spcAft>
                      </a:pPr>
                      <a:r>
                        <a:rPr lang="en-GB" sz="1400">
                          <a:effectLst/>
                        </a:rPr>
                        <a:t>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dirty="0" err="1">
                          <a:effectLst/>
                        </a:rPr>
                        <a:t>použití</a:t>
                      </a:r>
                      <a:r>
                        <a:rPr lang="en-GB" sz="1400" dirty="0">
                          <a:effectLst/>
                        </a:rPr>
                        <a:t> dat. sg. </a:t>
                      </a:r>
                      <a:r>
                        <a:rPr lang="en-GB" sz="1400" dirty="0" err="1">
                          <a:effectLst/>
                        </a:rPr>
                        <a:t>zájmen</a:t>
                      </a:r>
                      <a:r>
                        <a:rPr lang="en-GB" sz="1400" dirty="0">
                          <a:effectLst/>
                        </a:rPr>
                        <a:t> </a:t>
                      </a:r>
                      <a:r>
                        <a:rPr lang="en-GB" sz="1400" dirty="0" err="1">
                          <a:effectLst/>
                        </a:rPr>
                        <a:t>nahrazených</a:t>
                      </a:r>
                      <a:r>
                        <a:rPr lang="en-GB" sz="1400" dirty="0">
                          <a:effectLst/>
                        </a:rPr>
                        <a:t> </a:t>
                      </a:r>
                      <a:r>
                        <a:rPr lang="en-GB" sz="1400" dirty="0" err="1">
                          <a:effectLst/>
                        </a:rPr>
                        <a:t>analogií</a:t>
                      </a:r>
                      <a:r>
                        <a:rPr lang="en-GB" sz="1400" dirty="0">
                          <a:effectLst/>
                        </a:rPr>
                        <a:t> s </a:t>
                      </a:r>
                      <a:r>
                        <a:rPr lang="en-GB" sz="1400" dirty="0" err="1">
                          <a:effectLst/>
                        </a:rPr>
                        <a:t>jinými</a:t>
                      </a:r>
                      <a:r>
                        <a:rPr lang="en-GB" sz="1400" dirty="0">
                          <a:effectLst/>
                        </a:rPr>
                        <a:t> </a:t>
                      </a:r>
                      <a:r>
                        <a:rPr lang="en-GB" sz="1400" dirty="0" err="1">
                          <a:effectLst/>
                        </a:rPr>
                        <a:t>tvary</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a:effectLst/>
                        </a:rPr>
                        <a:t>illi, nulli &gt; illo, nullo</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0915759"/>
                  </a:ext>
                </a:extLst>
              </a:tr>
              <a:tr h="720250">
                <a:tc>
                  <a:txBody>
                    <a:bodyPr/>
                    <a:lstStyle/>
                    <a:p>
                      <a:pPr algn="ctr">
                        <a:lnSpc>
                          <a:spcPct val="100000"/>
                        </a:lnSpc>
                        <a:spcAft>
                          <a:spcPts val="800"/>
                        </a:spcAft>
                      </a:pPr>
                      <a:r>
                        <a:rPr lang="en-GB" sz="1400">
                          <a:effectLst/>
                        </a:rPr>
                        <a:t>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cs-CZ" sz="1400" dirty="0" err="1">
                          <a:effectLst/>
                        </a:rPr>
                        <a:t>inovacš</a:t>
                      </a:r>
                      <a:r>
                        <a:rPr lang="en-GB" sz="1400" dirty="0" err="1">
                          <a:effectLst/>
                        </a:rPr>
                        <a:t>významu</a:t>
                      </a:r>
                      <a:r>
                        <a:rPr lang="en-GB" sz="1400" dirty="0">
                          <a:effectLst/>
                        </a:rPr>
                        <a:t> (</a:t>
                      </a:r>
                      <a:r>
                        <a:rPr lang="en-GB" sz="1400" dirty="0" err="1">
                          <a:effectLst/>
                        </a:rPr>
                        <a:t>upřednostňuje</a:t>
                      </a:r>
                      <a:r>
                        <a:rPr lang="en-GB" sz="1400" dirty="0">
                          <a:effectLst/>
                        </a:rPr>
                        <a:t> se ipse)</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a:effectLst/>
                        </a:rPr>
                        <a:t>ipse = idem = hic = ille = is</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7900571"/>
                  </a:ext>
                </a:extLst>
              </a:tr>
              <a:tr h="340009">
                <a:tc>
                  <a:txBody>
                    <a:bodyPr/>
                    <a:lstStyle/>
                    <a:p>
                      <a:pPr algn="ctr">
                        <a:lnSpc>
                          <a:spcPct val="100000"/>
                        </a:lnSpc>
                        <a:spcAft>
                          <a:spcPts val="800"/>
                        </a:spcAft>
                      </a:pPr>
                      <a:r>
                        <a:rPr lang="en-GB" sz="1400">
                          <a:effectLst/>
                        </a:rPr>
                        <a:t>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dirty="0" err="1">
                          <a:effectLst/>
                        </a:rPr>
                        <a:t>vývoj</a:t>
                      </a:r>
                      <a:r>
                        <a:rPr lang="en-GB" sz="1400" dirty="0">
                          <a:effectLst/>
                        </a:rPr>
                        <a:t> </a:t>
                      </a:r>
                      <a:r>
                        <a:rPr lang="en-GB" sz="1400" dirty="0" err="1">
                          <a:effectLst/>
                        </a:rPr>
                        <a:t>protočlenů</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a:effectLst/>
                        </a:rPr>
                        <a:t>&gt; ille, iste</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1416439"/>
                  </a:ext>
                </a:extLst>
              </a:tr>
              <a:tr h="1100491">
                <a:tc>
                  <a:txBody>
                    <a:bodyPr/>
                    <a:lstStyle/>
                    <a:p>
                      <a:pPr algn="ctr">
                        <a:lnSpc>
                          <a:spcPct val="100000"/>
                        </a:lnSpc>
                        <a:spcAft>
                          <a:spcPts val="800"/>
                        </a:spcAft>
                      </a:pPr>
                      <a:r>
                        <a:rPr lang="en-GB" sz="1400">
                          <a:effectLst/>
                        </a:rPr>
                        <a:t>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dirty="0" err="1">
                          <a:effectLst/>
                        </a:rPr>
                        <a:t>nahrazení</a:t>
                      </a:r>
                      <a:r>
                        <a:rPr lang="en-GB" sz="1400" dirty="0">
                          <a:effectLst/>
                        </a:rPr>
                        <a:t> </a:t>
                      </a:r>
                      <a:r>
                        <a:rPr lang="en-GB" sz="1400" dirty="0" err="1">
                          <a:effectLst/>
                        </a:rPr>
                        <a:t>ukazovacích</a:t>
                      </a:r>
                      <a:r>
                        <a:rPr lang="en-GB" sz="1400" dirty="0">
                          <a:effectLst/>
                        </a:rPr>
                        <a:t> </a:t>
                      </a:r>
                      <a:r>
                        <a:rPr lang="en-GB" sz="1400" dirty="0" err="1">
                          <a:effectLst/>
                        </a:rPr>
                        <a:t>zájmen</a:t>
                      </a:r>
                      <a:r>
                        <a:rPr lang="en-GB" sz="1400" dirty="0">
                          <a:effectLst/>
                        </a:rPr>
                        <a:t> </a:t>
                      </a:r>
                      <a:r>
                        <a:rPr lang="en-GB" sz="1400" dirty="0" err="1">
                          <a:effectLst/>
                        </a:rPr>
                        <a:t>huiusmodi</a:t>
                      </a:r>
                      <a:r>
                        <a:rPr lang="en-GB" sz="1400" dirty="0">
                          <a:effectLst/>
                        </a:rPr>
                        <a:t> </a:t>
                      </a:r>
                      <a:r>
                        <a:rPr lang="en-GB" sz="1400" dirty="0" err="1">
                          <a:effectLst/>
                        </a:rPr>
                        <a:t>nebo</a:t>
                      </a:r>
                      <a:r>
                        <a:rPr lang="en-GB" sz="1400" dirty="0">
                          <a:effectLst/>
                        </a:rPr>
                        <a:t> part. perf.</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a:effectLst/>
                        </a:rPr>
                        <a:t>&gt; huiusmodi = dictus, praedictus, supradictus; memoratus, scriptus etc.</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4494660"/>
                  </a:ext>
                </a:extLst>
              </a:tr>
              <a:tr h="720250">
                <a:tc>
                  <a:txBody>
                    <a:bodyPr/>
                    <a:lstStyle/>
                    <a:p>
                      <a:pPr algn="ctr">
                        <a:lnSpc>
                          <a:spcPct val="100000"/>
                        </a:lnSpc>
                        <a:spcAft>
                          <a:spcPts val="800"/>
                        </a:spcAft>
                      </a:pPr>
                      <a:r>
                        <a:rPr lang="en-GB" sz="1400">
                          <a:effectLst/>
                        </a:rPr>
                        <a:t>6</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400" dirty="0" err="1">
                          <a:effectLst/>
                        </a:rPr>
                        <a:t>nesprávné</a:t>
                      </a:r>
                      <a:r>
                        <a:rPr lang="en-GB" sz="1400" dirty="0">
                          <a:effectLst/>
                        </a:rPr>
                        <a:t> </a:t>
                      </a:r>
                      <a:r>
                        <a:rPr lang="en-GB" sz="1400" dirty="0" err="1">
                          <a:effectLst/>
                        </a:rPr>
                        <a:t>používání</a:t>
                      </a:r>
                      <a:r>
                        <a:rPr lang="en-GB" sz="1400" dirty="0">
                          <a:effectLst/>
                        </a:rPr>
                        <a:t> </a:t>
                      </a:r>
                      <a:r>
                        <a:rPr lang="en-GB" sz="1400" dirty="0" err="1">
                          <a:effectLst/>
                        </a:rPr>
                        <a:t>zvratných</a:t>
                      </a:r>
                      <a:r>
                        <a:rPr lang="en-GB" sz="1400" dirty="0">
                          <a:effectLst/>
                        </a:rPr>
                        <a:t> </a:t>
                      </a:r>
                      <a:r>
                        <a:rPr lang="en-GB" sz="1400" dirty="0" err="1">
                          <a:effectLst/>
                        </a:rPr>
                        <a:t>zájmen</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fr-FR" sz="1400" dirty="0">
                          <a:effectLst/>
                        </a:rPr>
                        <a:t>pater et </a:t>
                      </a:r>
                      <a:r>
                        <a:rPr lang="fr-FR" sz="1400" dirty="0" err="1">
                          <a:effectLst/>
                        </a:rPr>
                        <a:t>fillius</a:t>
                      </a:r>
                      <a:r>
                        <a:rPr lang="fr-FR" sz="1400" dirty="0">
                          <a:effectLst/>
                        </a:rPr>
                        <a:t> </a:t>
                      </a:r>
                      <a:r>
                        <a:rPr lang="fr-FR" sz="1400" dirty="0" err="1">
                          <a:effectLst/>
                        </a:rPr>
                        <a:t>eius</a:t>
                      </a:r>
                      <a:r>
                        <a:rPr lang="fr-FR" sz="1400" dirty="0">
                          <a:effectLst/>
                        </a:rPr>
                        <a:t> &gt; pater et </a:t>
                      </a:r>
                      <a:r>
                        <a:rPr lang="fr-FR" sz="1400" dirty="0" err="1">
                          <a:effectLst/>
                        </a:rPr>
                        <a:t>fillius</a:t>
                      </a:r>
                      <a:r>
                        <a:rPr lang="fr-FR" sz="1400" dirty="0">
                          <a:effectLst/>
                        </a:rPr>
                        <a:t> sui ; ut </a:t>
                      </a:r>
                      <a:r>
                        <a:rPr lang="fr-FR" sz="1400" dirty="0" err="1">
                          <a:effectLst/>
                        </a:rPr>
                        <a:t>ei</a:t>
                      </a:r>
                      <a:r>
                        <a:rPr lang="fr-FR" sz="1400" dirty="0">
                          <a:effectLst/>
                        </a:rPr>
                        <a:t> </a:t>
                      </a:r>
                      <a:r>
                        <a:rPr lang="fr-FR" sz="1400" dirty="0" err="1">
                          <a:effectLst/>
                        </a:rPr>
                        <a:t>complaceam</a:t>
                      </a:r>
                      <a:r>
                        <a:rPr lang="fr-FR" sz="1400" dirty="0">
                          <a:effectLst/>
                        </a:rPr>
                        <a:t> &gt; ut </a:t>
                      </a:r>
                      <a:r>
                        <a:rPr lang="fr-FR" sz="1400" dirty="0" err="1">
                          <a:effectLst/>
                        </a:rPr>
                        <a:t>sibi</a:t>
                      </a:r>
                      <a:r>
                        <a:rPr lang="fr-FR" sz="1400" dirty="0">
                          <a:effectLst/>
                        </a:rPr>
                        <a:t> </a:t>
                      </a:r>
                      <a:r>
                        <a:rPr lang="fr-FR" sz="1400" dirty="0" err="1">
                          <a:effectLst/>
                        </a:rPr>
                        <a:t>complaceam</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0210452"/>
                  </a:ext>
                </a:extLst>
              </a:tr>
            </a:tbl>
          </a:graphicData>
        </a:graphic>
      </p:graphicFrame>
      <p:graphicFrame>
        <p:nvGraphicFramePr>
          <p:cNvPr id="8" name="Zástupný obsah 3">
            <a:extLst>
              <a:ext uri="{FF2B5EF4-FFF2-40B4-BE49-F238E27FC236}">
                <a16:creationId xmlns:a16="http://schemas.microsoft.com/office/drawing/2014/main" id="{FCC9411F-2637-45A2-C38E-5BB06B996B4C}"/>
              </a:ext>
            </a:extLst>
          </p:cNvPr>
          <p:cNvGraphicFramePr>
            <a:graphicFrameLocks noGrp="1"/>
          </p:cNvGraphicFramePr>
          <p:nvPr>
            <p:ph sz="half" idx="2"/>
            <p:extLst>
              <p:ext uri="{D42A27DB-BD31-4B8C-83A1-F6EECF244321}">
                <p14:modId xmlns:p14="http://schemas.microsoft.com/office/powerpoint/2010/main" val="2537352945"/>
              </p:ext>
            </p:extLst>
          </p:nvPr>
        </p:nvGraphicFramePr>
        <p:xfrm>
          <a:off x="6172200" y="1924051"/>
          <a:ext cx="5754370" cy="4408209"/>
        </p:xfrm>
        <a:graphic>
          <a:graphicData uri="http://schemas.openxmlformats.org/drawingml/2006/table">
            <a:tbl>
              <a:tblPr firstRow="1" firstCol="1" bandRow="1">
                <a:tableStyleId>{5C22544A-7EE6-4342-B048-85BDC9FD1C3A}</a:tableStyleId>
              </a:tblPr>
              <a:tblGrid>
                <a:gridCol w="356870">
                  <a:extLst>
                    <a:ext uri="{9D8B030D-6E8A-4147-A177-3AD203B41FA5}">
                      <a16:colId xmlns:a16="http://schemas.microsoft.com/office/drawing/2014/main" val="3044142991"/>
                    </a:ext>
                  </a:extLst>
                </a:gridCol>
                <a:gridCol w="2339722">
                  <a:extLst>
                    <a:ext uri="{9D8B030D-6E8A-4147-A177-3AD203B41FA5}">
                      <a16:colId xmlns:a16="http://schemas.microsoft.com/office/drawing/2014/main" val="4092292501"/>
                    </a:ext>
                  </a:extLst>
                </a:gridCol>
                <a:gridCol w="3057778">
                  <a:extLst>
                    <a:ext uri="{9D8B030D-6E8A-4147-A177-3AD203B41FA5}">
                      <a16:colId xmlns:a16="http://schemas.microsoft.com/office/drawing/2014/main" val="4165714960"/>
                    </a:ext>
                  </a:extLst>
                </a:gridCol>
              </a:tblGrid>
              <a:tr h="169007">
                <a:tc>
                  <a:txBody>
                    <a:bodyPr/>
                    <a:lstStyle/>
                    <a:p>
                      <a:pPr algn="just">
                        <a:lnSpc>
                          <a:spcPct val="100000"/>
                        </a:lnSpc>
                        <a:spcAft>
                          <a:spcPts val="800"/>
                        </a:spcAft>
                      </a:pPr>
                      <a:r>
                        <a:rPr lang="en-GB" sz="1100">
                          <a:effectLst/>
                        </a:rPr>
                        <a:t>Nr.</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100" dirty="0">
                          <a:effectLst/>
                        </a:rPr>
                        <a:t>Morphologic innovation  of verbs</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978669"/>
                  </a:ext>
                </a:extLst>
              </a:tr>
              <a:tr h="266089">
                <a:tc>
                  <a:txBody>
                    <a:bodyPr/>
                    <a:lstStyle/>
                    <a:p>
                      <a:pPr algn="ctr">
                        <a:lnSpc>
                          <a:spcPct val="100000"/>
                        </a:lnSpc>
                        <a:spcAft>
                          <a:spcPts val="800"/>
                        </a:spcAft>
                      </a:pPr>
                      <a:r>
                        <a:rPr lang="en-GB" sz="1400">
                          <a:effectLst/>
                        </a:rPr>
                        <a:t>1</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200">
                          <a:effectLst/>
                          <a:latin typeface="+mn-lt"/>
                          <a:ea typeface="Calibri" panose="020F0502020204030204" pitchFamily="34" charset="0"/>
                          <a:cs typeface="Times New Roman" panose="02020603050405020304" pitchFamily="18" charset="0"/>
                        </a:rPr>
                        <a:t>inovace konjugace</a:t>
                      </a:r>
                      <a:endParaRPr lang="cs-CZ" sz="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200">
                          <a:effectLst/>
                        </a:rPr>
                        <a:t>cadĕre &gt; cadēre</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2546570"/>
                  </a:ext>
                </a:extLst>
              </a:tr>
              <a:tr h="640894">
                <a:tc>
                  <a:txBody>
                    <a:bodyPr/>
                    <a:lstStyle/>
                    <a:p>
                      <a:pPr algn="ctr">
                        <a:lnSpc>
                          <a:spcPct val="100000"/>
                        </a:lnSpc>
                        <a:spcAft>
                          <a:spcPts val="800"/>
                        </a:spcAft>
                      </a:pPr>
                      <a:r>
                        <a:rPr lang="en-GB" sz="1400">
                          <a:effectLst/>
                        </a:rPr>
                        <a:t>2</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200">
                          <a:effectLst/>
                          <a:latin typeface="+mn-lt"/>
                          <a:ea typeface="Calibri" panose="020F0502020204030204" pitchFamily="34" charset="0"/>
                          <a:cs typeface="Times New Roman" panose="02020603050405020304" pitchFamily="18" charset="0"/>
                        </a:rPr>
                        <a:t>deponentní slovesa používaná jako indeponentní</a:t>
                      </a:r>
                      <a:endParaRPr lang="cs-CZ" sz="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200">
                          <a:effectLst/>
                        </a:rPr>
                        <a:t>patiebatur &gt; patiebat; miraris &gt; miras; revertor, reverti, reverti &gt; revertor, reverti, reversus</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9677068"/>
                  </a:ext>
                </a:extLst>
              </a:tr>
              <a:tr h="566902">
                <a:tc>
                  <a:txBody>
                    <a:bodyPr/>
                    <a:lstStyle/>
                    <a:p>
                      <a:pPr algn="ctr">
                        <a:lnSpc>
                          <a:spcPct val="100000"/>
                        </a:lnSpc>
                        <a:spcAft>
                          <a:spcPts val="800"/>
                        </a:spcAft>
                      </a:pPr>
                      <a:r>
                        <a:rPr lang="en-GB" sz="1400">
                          <a:effectLst/>
                        </a:rPr>
                        <a:t>3</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200">
                          <a:effectLst/>
                          <a:latin typeface="+mn-lt"/>
                          <a:ea typeface="Calibri" panose="020F0502020204030204" pitchFamily="34" charset="0"/>
                          <a:cs typeface="Times New Roman" panose="02020603050405020304" pitchFamily="18" charset="0"/>
                        </a:rPr>
                        <a:t>indeponentní slovesa použitá deponovaně</a:t>
                      </a:r>
                      <a:endParaRPr lang="cs-CZ" sz="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200">
                          <a:effectLst/>
                        </a:rPr>
                        <a:t>lacrimare &gt; lacrimari</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3735081"/>
                  </a:ext>
                </a:extLst>
              </a:tr>
              <a:tr h="266089">
                <a:tc>
                  <a:txBody>
                    <a:bodyPr/>
                    <a:lstStyle/>
                    <a:p>
                      <a:pPr algn="ctr">
                        <a:lnSpc>
                          <a:spcPct val="100000"/>
                        </a:lnSpc>
                        <a:spcAft>
                          <a:spcPts val="800"/>
                        </a:spcAft>
                      </a:pPr>
                      <a:r>
                        <a:rPr lang="en-GB" sz="1400">
                          <a:effectLst/>
                        </a:rPr>
                        <a:t>4</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200">
                          <a:effectLst/>
                          <a:latin typeface="+mn-lt"/>
                          <a:ea typeface="Calibri" panose="020F0502020204030204" pitchFamily="34" charset="0"/>
                          <a:cs typeface="Times New Roman" panose="02020603050405020304" pitchFamily="18" charset="0"/>
                        </a:rPr>
                        <a:t>nedokonavá slovesa dokonavá</a:t>
                      </a:r>
                      <a:endParaRPr lang="cs-CZ" sz="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200">
                          <a:effectLst/>
                        </a:rPr>
                        <a:t>odi, odisse &gt; odio, odire</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203430"/>
                  </a:ext>
                </a:extLst>
              </a:tr>
              <a:tr h="266089">
                <a:tc>
                  <a:txBody>
                    <a:bodyPr/>
                    <a:lstStyle/>
                    <a:p>
                      <a:pPr algn="ctr">
                        <a:lnSpc>
                          <a:spcPct val="100000"/>
                        </a:lnSpc>
                        <a:spcAft>
                          <a:spcPts val="800"/>
                        </a:spcAft>
                      </a:pPr>
                      <a:r>
                        <a:rPr lang="en-GB" sz="1400">
                          <a:effectLst/>
                        </a:rPr>
                        <a:t>5</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200">
                          <a:effectLst/>
                          <a:latin typeface="+mn-lt"/>
                          <a:ea typeface="Calibri" panose="020F0502020204030204" pitchFamily="34" charset="0"/>
                          <a:cs typeface="Times New Roman" panose="02020603050405020304" pitchFamily="18" charset="0"/>
                        </a:rPr>
                        <a:t>inf. fore jako náhrada za esse</a:t>
                      </a:r>
                      <a:endParaRPr lang="cs-CZ" sz="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200">
                          <a:effectLst/>
                        </a:rPr>
                        <a:t>esse &gt; fore</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8083134"/>
                  </a:ext>
                </a:extLst>
              </a:tr>
              <a:tr h="566902">
                <a:tc>
                  <a:txBody>
                    <a:bodyPr/>
                    <a:lstStyle/>
                    <a:p>
                      <a:pPr algn="ctr">
                        <a:lnSpc>
                          <a:spcPct val="100000"/>
                        </a:lnSpc>
                        <a:spcAft>
                          <a:spcPts val="800"/>
                        </a:spcAft>
                      </a:pPr>
                      <a:r>
                        <a:rPr lang="en-GB" sz="1400">
                          <a:effectLst/>
                        </a:rPr>
                        <a:t>6</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200">
                          <a:effectLst/>
                          <a:latin typeface="+mn-lt"/>
                          <a:ea typeface="Calibri" panose="020F0502020204030204" pitchFamily="34" charset="0"/>
                          <a:cs typeface="Times New Roman" panose="02020603050405020304" pitchFamily="18" charset="0"/>
                        </a:rPr>
                        <a:t>syntaktická forma nahrazena analytickou</a:t>
                      </a:r>
                      <a:endParaRPr lang="cs-CZ" sz="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fr-FR" sz="1200">
                          <a:effectLst/>
                        </a:rPr>
                        <a:t>laudabo &gt; ero laudare; dico &gt; dicens sum ; dixi &gt; dictum habeo</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8063037"/>
                  </a:ext>
                </a:extLst>
              </a:tr>
              <a:tr h="566902">
                <a:tc>
                  <a:txBody>
                    <a:bodyPr/>
                    <a:lstStyle/>
                    <a:p>
                      <a:pPr algn="ctr">
                        <a:lnSpc>
                          <a:spcPct val="100000"/>
                        </a:lnSpc>
                        <a:spcAft>
                          <a:spcPts val="800"/>
                        </a:spcAft>
                      </a:pPr>
                      <a:r>
                        <a:rPr lang="en-GB" sz="1400">
                          <a:effectLst/>
                        </a:rPr>
                        <a:t>7</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200">
                          <a:effectLst/>
                          <a:latin typeface="+mn-lt"/>
                          <a:ea typeface="Calibri" panose="020F0502020204030204" pitchFamily="34" charset="0"/>
                          <a:cs typeface="Times New Roman" panose="02020603050405020304" pitchFamily="18" charset="0"/>
                        </a:rPr>
                        <a:t>part. préz. může mít význam předčasnosti</a:t>
                      </a:r>
                      <a:endParaRPr lang="cs-CZ" sz="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200">
                          <a:effectLst/>
                        </a:rPr>
                        <a:t>introeuntes in monumentum viderunt</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939434"/>
                  </a:ext>
                </a:extLst>
              </a:tr>
              <a:tr h="566902">
                <a:tc>
                  <a:txBody>
                    <a:bodyPr/>
                    <a:lstStyle/>
                    <a:p>
                      <a:pPr algn="ctr">
                        <a:lnSpc>
                          <a:spcPct val="100000"/>
                        </a:lnSpc>
                        <a:spcAft>
                          <a:spcPts val="800"/>
                        </a:spcAft>
                      </a:pPr>
                      <a:r>
                        <a:rPr lang="en-GB" sz="1400">
                          <a:effectLst/>
                        </a:rPr>
                        <a:t>8</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200">
                          <a:effectLst/>
                          <a:latin typeface="+mn-lt"/>
                          <a:ea typeface="Calibri" panose="020F0502020204030204" pitchFamily="34" charset="0"/>
                          <a:cs typeface="Times New Roman" panose="02020603050405020304" pitchFamily="18" charset="0"/>
                        </a:rPr>
                        <a:t>abl. ger. mající blízký význam k part. prs. akt.</a:t>
                      </a:r>
                      <a:endParaRPr lang="cs-CZ" sz="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200">
                          <a:effectLst/>
                        </a:rPr>
                        <a:t>Rediit cantando psalmos &gt; (=cantans)</a:t>
                      </a:r>
                      <a:endParaRPr lang="cs-CZ"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5423094"/>
                  </a:ext>
                </a:extLst>
              </a:tr>
              <a:tr h="532433">
                <a:tc>
                  <a:txBody>
                    <a:bodyPr/>
                    <a:lstStyle/>
                    <a:p>
                      <a:pPr algn="ctr">
                        <a:lnSpc>
                          <a:spcPct val="100000"/>
                        </a:lnSpc>
                        <a:spcAft>
                          <a:spcPts val="800"/>
                        </a:spcAft>
                      </a:pPr>
                      <a:r>
                        <a:rPr lang="en-GB" sz="1400">
                          <a:effectLst/>
                        </a:rPr>
                        <a:t>9</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n-GB" sz="1200" dirty="0">
                          <a:effectLst/>
                          <a:latin typeface="+mn-lt"/>
                          <a:ea typeface="Calibri" panose="020F0502020204030204" pitchFamily="34" charset="0"/>
                          <a:cs typeface="Times New Roman" panose="02020603050405020304" pitchFamily="18" charset="0"/>
                        </a:rPr>
                        <a:t>existence </a:t>
                      </a:r>
                      <a:r>
                        <a:rPr lang="en-GB" sz="1200" dirty="0" err="1">
                          <a:effectLst/>
                          <a:latin typeface="+mn-lt"/>
                          <a:ea typeface="Calibri" panose="020F0502020204030204" pitchFamily="34" charset="0"/>
                          <a:cs typeface="Times New Roman" panose="02020603050405020304" pitchFamily="18" charset="0"/>
                        </a:rPr>
                        <a:t>dvou</a:t>
                      </a:r>
                      <a:r>
                        <a:rPr lang="en-GB" sz="1200" dirty="0">
                          <a:effectLst/>
                          <a:latin typeface="+mn-lt"/>
                          <a:ea typeface="Calibri" panose="020F0502020204030204" pitchFamily="34" charset="0"/>
                          <a:cs typeface="Times New Roman" panose="02020603050405020304" pitchFamily="18" charset="0"/>
                        </a:rPr>
                        <a:t> </a:t>
                      </a:r>
                      <a:r>
                        <a:rPr lang="en-GB" sz="1200" dirty="0" err="1">
                          <a:effectLst/>
                          <a:latin typeface="+mn-lt"/>
                          <a:ea typeface="Calibri" panose="020F0502020204030204" pitchFamily="34" charset="0"/>
                          <a:cs typeface="Times New Roman" panose="02020603050405020304" pitchFamily="18" charset="0"/>
                        </a:rPr>
                        <a:t>forem</a:t>
                      </a:r>
                      <a:r>
                        <a:rPr lang="en-GB" sz="1200" dirty="0">
                          <a:effectLst/>
                          <a:latin typeface="+mn-lt"/>
                          <a:ea typeface="Calibri" panose="020F0502020204030204" pitchFamily="34" charset="0"/>
                          <a:cs typeface="Times New Roman" panose="02020603050405020304" pitchFamily="18" charset="0"/>
                        </a:rPr>
                        <a:t> v </a:t>
                      </a:r>
                      <a:r>
                        <a:rPr lang="en-GB" sz="1200" dirty="0" err="1">
                          <a:effectLst/>
                          <a:latin typeface="+mn-lt"/>
                          <a:ea typeface="Calibri" panose="020F0502020204030204" pitchFamily="34" charset="0"/>
                          <a:cs typeface="Times New Roman" panose="02020603050405020304" pitchFamily="18" charset="0"/>
                        </a:rPr>
                        <a:t>systému</a:t>
                      </a:r>
                      <a:r>
                        <a:rPr lang="en-GB" sz="1200" dirty="0">
                          <a:effectLst/>
                          <a:latin typeface="+mn-lt"/>
                          <a:ea typeface="Calibri" panose="020F0502020204030204" pitchFamily="34" charset="0"/>
                          <a:cs typeface="Times New Roman" panose="02020603050405020304" pitchFamily="18" charset="0"/>
                        </a:rPr>
                        <a:t> pf. </a:t>
                      </a:r>
                      <a:endParaRPr lang="cs-CZ" sz="1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pPr>
                      <a:r>
                        <a:rPr lang="en-GB" sz="1200" dirty="0" err="1">
                          <a:effectLst/>
                        </a:rPr>
                        <a:t>laudatus</a:t>
                      </a:r>
                      <a:r>
                        <a:rPr lang="en-GB" sz="1200" dirty="0">
                          <a:effectLst/>
                        </a:rPr>
                        <a:t> sum &gt; </a:t>
                      </a:r>
                      <a:r>
                        <a:rPr lang="en-GB" sz="1200" dirty="0" err="1">
                          <a:effectLst/>
                        </a:rPr>
                        <a:t>laudatus</a:t>
                      </a:r>
                      <a:r>
                        <a:rPr lang="en-GB" sz="1200" dirty="0">
                          <a:effectLst/>
                        </a:rPr>
                        <a:t> </a:t>
                      </a:r>
                      <a:r>
                        <a:rPr lang="en-GB" sz="1200" dirty="0" err="1">
                          <a:effectLst/>
                        </a:rPr>
                        <a:t>fui</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6643568"/>
                  </a:ext>
                </a:extLst>
              </a:tr>
            </a:tbl>
          </a:graphicData>
        </a:graphic>
      </p:graphicFrame>
      <p:sp>
        <p:nvSpPr>
          <p:cNvPr id="3" name="TextovéPole 2">
            <a:extLst>
              <a:ext uri="{FF2B5EF4-FFF2-40B4-BE49-F238E27FC236}">
                <a16:creationId xmlns:a16="http://schemas.microsoft.com/office/drawing/2014/main" id="{297A3F56-457F-C64D-9252-5FE86A34A406}"/>
              </a:ext>
            </a:extLst>
          </p:cNvPr>
          <p:cNvSpPr txBox="1"/>
          <p:nvPr/>
        </p:nvSpPr>
        <p:spPr>
          <a:xfrm>
            <a:off x="711810" y="6542843"/>
            <a:ext cx="2599561" cy="215444"/>
          </a:xfrm>
          <a:prstGeom prst="rect">
            <a:avLst/>
          </a:prstGeom>
          <a:noFill/>
        </p:spPr>
        <p:txBody>
          <a:bodyPr wrap="square" rtlCol="0">
            <a:spAutoFit/>
          </a:bodyPr>
          <a:lstStyle/>
          <a:p>
            <a:r>
              <a:rPr lang="cs-CZ" sz="800" dirty="0"/>
              <a:t>Podle Přecechtělová (170-172)) </a:t>
            </a:r>
          </a:p>
        </p:txBody>
      </p:sp>
    </p:spTree>
    <p:extLst>
      <p:ext uri="{BB962C8B-B14F-4D97-AF65-F5344CB8AC3E}">
        <p14:creationId xmlns:p14="http://schemas.microsoft.com/office/powerpoint/2010/main" val="1064222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6CA7A60-8DF8-4B78-BFE3-B372B90A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69A5737-8D36-4BF8-AC7D-2AA2B6B63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8"/>
            <a:ext cx="3818316" cy="690030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3818316"/>
              <a:gd name="connsiteY0" fmla="*/ 0 h 6863976"/>
              <a:gd name="connsiteX1" fmla="*/ 3818316 w 3818316"/>
              <a:gd name="connsiteY1" fmla="*/ 0 h 6863976"/>
              <a:gd name="connsiteX2" fmla="*/ 2493114 w 3818316"/>
              <a:gd name="connsiteY2" fmla="*/ 6863976 h 6863976"/>
              <a:gd name="connsiteX3" fmla="*/ 0 w 3818316"/>
              <a:gd name="connsiteY3" fmla="*/ 6863976 h 6863976"/>
              <a:gd name="connsiteX4" fmla="*/ 0 w 3818316"/>
              <a:gd name="connsiteY4" fmla="*/ 0 h 6863976"/>
              <a:gd name="connsiteX0" fmla="*/ 0 w 3818316"/>
              <a:gd name="connsiteY0" fmla="*/ 0 h 6863976"/>
              <a:gd name="connsiteX1" fmla="*/ 3818316 w 3818316"/>
              <a:gd name="connsiteY1" fmla="*/ 0 h 6863976"/>
              <a:gd name="connsiteX2" fmla="*/ 2252194 w 3818316"/>
              <a:gd name="connsiteY2" fmla="*/ 6853025 h 6863976"/>
              <a:gd name="connsiteX3" fmla="*/ 0 w 3818316"/>
              <a:gd name="connsiteY3" fmla="*/ 6863976 h 6863976"/>
              <a:gd name="connsiteX4" fmla="*/ 0 w 3818316"/>
              <a:gd name="connsiteY4" fmla="*/ 0 h 686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316" h="6863976">
                <a:moveTo>
                  <a:pt x="0" y="0"/>
                </a:moveTo>
                <a:lnTo>
                  <a:pt x="3818316" y="0"/>
                </a:lnTo>
                <a:lnTo>
                  <a:pt x="2252194" y="6853025"/>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7DCFE32A-A996-3046-E83E-05B4739A31E0}"/>
              </a:ext>
            </a:extLst>
          </p:cNvPr>
          <p:cNvSpPr>
            <a:spLocks noGrp="1"/>
          </p:cNvSpPr>
          <p:nvPr>
            <p:ph type="title"/>
          </p:nvPr>
        </p:nvSpPr>
        <p:spPr>
          <a:xfrm>
            <a:off x="711810" y="714374"/>
            <a:ext cx="2472454" cy="1857375"/>
          </a:xfrm>
        </p:spPr>
        <p:txBody>
          <a:bodyPr anchor="t">
            <a:normAutofit/>
          </a:bodyPr>
          <a:lstStyle/>
          <a:p>
            <a:r>
              <a:rPr lang="cs-CZ" sz="2000">
                <a:latin typeface="Cambria" panose="02040503050406030204" pitchFamily="18" charset="0"/>
                <a:ea typeface="Cambria" panose="02040503050406030204" pitchFamily="18" charset="0"/>
              </a:rPr>
              <a:t>morfolexiko (3/3):</a:t>
            </a:r>
          </a:p>
        </p:txBody>
      </p:sp>
      <p:cxnSp>
        <p:nvCxnSpPr>
          <p:cNvPr id="21" name="Straight Connector 20">
            <a:extLst>
              <a:ext uri="{FF2B5EF4-FFF2-40B4-BE49-F238E27FC236}">
                <a16:creationId xmlns:a16="http://schemas.microsoft.com/office/drawing/2014/main" id="{72ECE8B0-6962-4F5B-830A-E8F8F9726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759626"/>
            <a:ext cx="3484282" cy="40953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EAF673E-0279-495F-A8A9-F84D0AB5A4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259294"/>
            <a:ext cx="4748213" cy="159571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Zástupný obsah 11">
            <a:extLst>
              <a:ext uri="{FF2B5EF4-FFF2-40B4-BE49-F238E27FC236}">
                <a16:creationId xmlns:a16="http://schemas.microsoft.com/office/drawing/2014/main" id="{454DE414-4058-86AA-EFA1-2FBD1B4B2019}"/>
              </a:ext>
            </a:extLst>
          </p:cNvPr>
          <p:cNvGraphicFramePr>
            <a:graphicFrameLocks noGrp="1"/>
          </p:cNvGraphicFramePr>
          <p:nvPr>
            <p:ph idx="1"/>
            <p:extLst>
              <p:ext uri="{D42A27DB-BD31-4B8C-83A1-F6EECF244321}">
                <p14:modId xmlns:p14="http://schemas.microsoft.com/office/powerpoint/2010/main" val="1011567070"/>
              </p:ext>
            </p:extLst>
          </p:nvPr>
        </p:nvGraphicFramePr>
        <p:xfrm>
          <a:off x="4106586" y="978583"/>
          <a:ext cx="7424424" cy="5220130"/>
        </p:xfrm>
        <a:graphic>
          <a:graphicData uri="http://schemas.openxmlformats.org/drawingml/2006/table">
            <a:tbl>
              <a:tblPr firstRow="1" firstCol="1" bandRow="1">
                <a:tableStyleId>{5C22544A-7EE6-4342-B048-85BDC9FD1C3A}</a:tableStyleId>
              </a:tblPr>
              <a:tblGrid>
                <a:gridCol w="661751">
                  <a:extLst>
                    <a:ext uri="{9D8B030D-6E8A-4147-A177-3AD203B41FA5}">
                      <a16:colId xmlns:a16="http://schemas.microsoft.com/office/drawing/2014/main" val="3790578510"/>
                    </a:ext>
                  </a:extLst>
                </a:gridCol>
                <a:gridCol w="2884480">
                  <a:extLst>
                    <a:ext uri="{9D8B030D-6E8A-4147-A177-3AD203B41FA5}">
                      <a16:colId xmlns:a16="http://schemas.microsoft.com/office/drawing/2014/main" val="1691537559"/>
                    </a:ext>
                  </a:extLst>
                </a:gridCol>
                <a:gridCol w="3878193">
                  <a:extLst>
                    <a:ext uri="{9D8B030D-6E8A-4147-A177-3AD203B41FA5}">
                      <a16:colId xmlns:a16="http://schemas.microsoft.com/office/drawing/2014/main" val="4037315686"/>
                    </a:ext>
                  </a:extLst>
                </a:gridCol>
              </a:tblGrid>
              <a:tr h="319726">
                <a:tc>
                  <a:txBody>
                    <a:bodyPr/>
                    <a:lstStyle/>
                    <a:p>
                      <a:pPr>
                        <a:lnSpc>
                          <a:spcPct val="100000"/>
                        </a:lnSpc>
                        <a:spcAft>
                          <a:spcPts val="800"/>
                        </a:spcAft>
                      </a:pPr>
                      <a:r>
                        <a:rPr lang="en-GB" sz="1800">
                          <a:effectLst/>
                        </a:rPr>
                        <a:t>Nr.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00000"/>
                        </a:lnSpc>
                        <a:spcAft>
                          <a:spcPts val="800"/>
                        </a:spcAft>
                      </a:pPr>
                      <a:r>
                        <a:rPr lang="en-GB" sz="1800">
                          <a:effectLst/>
                        </a:rPr>
                        <a:t>Lexical innovations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00000"/>
                        </a:lnSpc>
                        <a:spcAft>
                          <a:spcPts val="800"/>
                        </a:spcAft>
                      </a:pPr>
                      <a:r>
                        <a:rPr lang="en-GB" sz="1800">
                          <a:effectLst/>
                        </a:rPr>
                        <a:t>Examples</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extLst>
                  <a:ext uri="{0D108BD9-81ED-4DB2-BD59-A6C34878D82A}">
                    <a16:rowId xmlns:a16="http://schemas.microsoft.com/office/drawing/2014/main" val="806270200"/>
                  </a:ext>
                </a:extLst>
              </a:tr>
              <a:tr h="597748">
                <a:tc>
                  <a:txBody>
                    <a:bodyPr/>
                    <a:lstStyle/>
                    <a:p>
                      <a:pPr algn="ctr">
                        <a:lnSpc>
                          <a:spcPct val="100000"/>
                        </a:lnSpc>
                        <a:spcAft>
                          <a:spcPts val="800"/>
                        </a:spcAft>
                      </a:pPr>
                      <a:r>
                        <a:rPr lang="en-GB" sz="1800">
                          <a:effectLst/>
                        </a:rPr>
                        <a:t>1</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50000"/>
                        </a:lnSpc>
                        <a:spcAft>
                          <a:spcPts val="800"/>
                        </a:spcAft>
                      </a:pPr>
                      <a:r>
                        <a:rPr lang="en-GB" sz="1800">
                          <a:effectLst/>
                          <a:latin typeface="+mn-lt"/>
                          <a:ea typeface="Calibri" panose="020F0502020204030204" pitchFamily="34" charset="0"/>
                          <a:cs typeface="Times New Roman" panose="02020603050405020304" pitchFamily="18" charset="0"/>
                        </a:rPr>
                        <a:t>Expresivita z VL</a:t>
                      </a:r>
                      <a:endParaRPr lang="cs-CZ" sz="1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800"/>
                        </a:spcAft>
                      </a:pPr>
                      <a:r>
                        <a:rPr lang="en-GB" sz="1800">
                          <a:effectLst/>
                        </a:rPr>
                        <a:t>caput &gt; testa; edere &gt; manducare; magnus &gt; grandis</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extLst>
                  <a:ext uri="{0D108BD9-81ED-4DB2-BD59-A6C34878D82A}">
                    <a16:rowId xmlns:a16="http://schemas.microsoft.com/office/drawing/2014/main" val="3361770127"/>
                  </a:ext>
                </a:extLst>
              </a:tr>
              <a:tr h="597748">
                <a:tc>
                  <a:txBody>
                    <a:bodyPr/>
                    <a:lstStyle/>
                    <a:p>
                      <a:pPr algn="ctr">
                        <a:lnSpc>
                          <a:spcPct val="100000"/>
                        </a:lnSpc>
                        <a:spcAft>
                          <a:spcPts val="800"/>
                        </a:spcAft>
                      </a:pPr>
                      <a:r>
                        <a:rPr lang="en-GB" sz="1800">
                          <a:effectLst/>
                        </a:rPr>
                        <a:t>2</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50000"/>
                        </a:lnSpc>
                        <a:spcAft>
                          <a:spcPts val="800"/>
                        </a:spcAft>
                      </a:pPr>
                      <a:r>
                        <a:rPr lang="en-GB" sz="1800">
                          <a:effectLst/>
                          <a:latin typeface="+mn-lt"/>
                          <a:ea typeface="Calibri" panose="020F0502020204030204" pitchFamily="34" charset="0"/>
                          <a:cs typeface="Times New Roman" panose="02020603050405020304" pitchFamily="18" charset="0"/>
                        </a:rPr>
                        <a:t>Synonyma s pravidelnějším paradigmatem</a:t>
                      </a:r>
                      <a:endParaRPr lang="cs-CZ" sz="1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800"/>
                        </a:spcAft>
                      </a:pPr>
                      <a:r>
                        <a:rPr lang="en-GB" sz="1800" dirty="0" err="1">
                          <a:effectLst/>
                        </a:rPr>
                        <a:t>ferre</a:t>
                      </a:r>
                      <a:r>
                        <a:rPr lang="en-GB" sz="1800" dirty="0">
                          <a:effectLst/>
                        </a:rPr>
                        <a:t> &gt; </a:t>
                      </a:r>
                      <a:r>
                        <a:rPr lang="en-GB" sz="1800" dirty="0" err="1">
                          <a:effectLst/>
                        </a:rPr>
                        <a:t>portare</a:t>
                      </a:r>
                      <a:r>
                        <a:rPr lang="en-GB" sz="1800" dirty="0">
                          <a:effectLst/>
                        </a:rPr>
                        <a:t>; </a:t>
                      </a:r>
                      <a:r>
                        <a:rPr lang="en-GB" sz="1800" dirty="0" err="1">
                          <a:effectLst/>
                        </a:rPr>
                        <a:t>omnis</a:t>
                      </a:r>
                      <a:r>
                        <a:rPr lang="en-GB" sz="1800" dirty="0">
                          <a:effectLst/>
                        </a:rPr>
                        <a:t> &gt; </a:t>
                      </a:r>
                      <a:r>
                        <a:rPr lang="en-GB" sz="1800" dirty="0" err="1">
                          <a:effectLst/>
                        </a:rPr>
                        <a:t>totus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extLst>
                  <a:ext uri="{0D108BD9-81ED-4DB2-BD59-A6C34878D82A}">
                    <a16:rowId xmlns:a16="http://schemas.microsoft.com/office/drawing/2014/main" val="3405750848"/>
                  </a:ext>
                </a:extLst>
              </a:tr>
              <a:tr h="319726">
                <a:tc>
                  <a:txBody>
                    <a:bodyPr/>
                    <a:lstStyle/>
                    <a:p>
                      <a:pPr algn="ctr">
                        <a:lnSpc>
                          <a:spcPct val="100000"/>
                        </a:lnSpc>
                        <a:spcAft>
                          <a:spcPts val="800"/>
                        </a:spcAft>
                      </a:pPr>
                      <a:r>
                        <a:rPr lang="en-GB" sz="1800">
                          <a:effectLst/>
                        </a:rPr>
                        <a:t>3</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50000"/>
                        </a:lnSpc>
                        <a:spcAft>
                          <a:spcPts val="800"/>
                        </a:spcAft>
                      </a:pPr>
                      <a:r>
                        <a:rPr lang="en-GB" sz="1800">
                          <a:effectLst/>
                          <a:latin typeface="+mn-lt"/>
                          <a:ea typeface="Calibri" panose="020F0502020204030204" pitchFamily="34" charset="0"/>
                          <a:cs typeface="Times New Roman" panose="02020603050405020304" pitchFamily="18" charset="0"/>
                        </a:rPr>
                        <a:t>Zdrobněliny z VL</a:t>
                      </a:r>
                      <a:endParaRPr lang="cs-CZ" sz="1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800"/>
                        </a:spcAft>
                      </a:pPr>
                      <a:r>
                        <a:rPr lang="en-GB" sz="1800">
                          <a:effectLst/>
                        </a:rPr>
                        <a:t>equus &gt; caballus;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extLst>
                  <a:ext uri="{0D108BD9-81ED-4DB2-BD59-A6C34878D82A}">
                    <a16:rowId xmlns:a16="http://schemas.microsoft.com/office/drawing/2014/main" val="3821057043"/>
                  </a:ext>
                </a:extLst>
              </a:tr>
              <a:tr h="319726">
                <a:tc>
                  <a:txBody>
                    <a:bodyPr/>
                    <a:lstStyle/>
                    <a:p>
                      <a:pPr algn="ctr">
                        <a:lnSpc>
                          <a:spcPct val="100000"/>
                        </a:lnSpc>
                        <a:spcAft>
                          <a:spcPts val="800"/>
                        </a:spcAft>
                      </a:pPr>
                      <a:r>
                        <a:rPr lang="en-GB" sz="1800">
                          <a:effectLst/>
                        </a:rPr>
                        <a:t>4</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50000"/>
                        </a:lnSpc>
                        <a:spcAft>
                          <a:spcPts val="800"/>
                        </a:spcAft>
                      </a:pPr>
                      <a:r>
                        <a:rPr lang="en-GB" sz="1800">
                          <a:effectLst/>
                          <a:latin typeface="+mn-lt"/>
                          <a:ea typeface="Calibri" panose="020F0502020204030204" pitchFamily="34" charset="0"/>
                          <a:cs typeface="Times New Roman" panose="02020603050405020304" pitchFamily="18" charset="0"/>
                        </a:rPr>
                        <a:t>Křesťanství (hebrejština)</a:t>
                      </a:r>
                      <a:endParaRPr lang="cs-CZ" sz="1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800"/>
                        </a:spcAft>
                      </a:pPr>
                      <a:r>
                        <a:rPr lang="en-GB" sz="1800">
                          <a:effectLst/>
                        </a:rPr>
                        <a:t>satanas; gehenna; sabbatum</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extLst>
                  <a:ext uri="{0D108BD9-81ED-4DB2-BD59-A6C34878D82A}">
                    <a16:rowId xmlns:a16="http://schemas.microsoft.com/office/drawing/2014/main" val="3060376106"/>
                  </a:ext>
                </a:extLst>
              </a:tr>
              <a:tr h="597748">
                <a:tc>
                  <a:txBody>
                    <a:bodyPr/>
                    <a:lstStyle/>
                    <a:p>
                      <a:pPr algn="ctr">
                        <a:lnSpc>
                          <a:spcPct val="100000"/>
                        </a:lnSpc>
                        <a:spcAft>
                          <a:spcPts val="800"/>
                        </a:spcAft>
                      </a:pPr>
                      <a:r>
                        <a:rPr lang="en-GB" sz="1800">
                          <a:effectLst/>
                        </a:rPr>
                        <a:t>5</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50000"/>
                        </a:lnSpc>
                        <a:spcAft>
                          <a:spcPts val="800"/>
                        </a:spcAft>
                      </a:pPr>
                      <a:r>
                        <a:rPr lang="en-GB" sz="1800">
                          <a:effectLst/>
                          <a:latin typeface="+mn-lt"/>
                          <a:ea typeface="Calibri" panose="020F0502020204030204" pitchFamily="34" charset="0"/>
                          <a:cs typeface="Times New Roman" panose="02020603050405020304" pitchFamily="18" charset="0"/>
                        </a:rPr>
                        <a:t>Christianizace (řečtina)</a:t>
                      </a:r>
                      <a:endParaRPr lang="cs-CZ" sz="1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800"/>
                        </a:spcAft>
                      </a:pPr>
                      <a:r>
                        <a:rPr lang="en-GB" sz="1800">
                          <a:effectLst/>
                        </a:rPr>
                        <a:t>baptizare; evangelium; eucharistia; schisma</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extLst>
                  <a:ext uri="{0D108BD9-81ED-4DB2-BD59-A6C34878D82A}">
                    <a16:rowId xmlns:a16="http://schemas.microsoft.com/office/drawing/2014/main" val="2788801622"/>
                  </a:ext>
                </a:extLst>
              </a:tr>
              <a:tr h="875770">
                <a:tc>
                  <a:txBody>
                    <a:bodyPr/>
                    <a:lstStyle/>
                    <a:p>
                      <a:pPr algn="ctr">
                        <a:lnSpc>
                          <a:spcPct val="100000"/>
                        </a:lnSpc>
                        <a:spcAft>
                          <a:spcPts val="800"/>
                        </a:spcAft>
                      </a:pPr>
                      <a:r>
                        <a:rPr lang="en-GB" sz="1800">
                          <a:effectLst/>
                        </a:rPr>
                        <a:t>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50000"/>
                        </a:lnSpc>
                        <a:spcAft>
                          <a:spcPts val="800"/>
                        </a:spcAft>
                      </a:pPr>
                      <a:r>
                        <a:rPr lang="en-GB" sz="1800">
                          <a:effectLst/>
                          <a:latin typeface="+mn-lt"/>
                          <a:ea typeface="Calibri" panose="020F0502020204030204" pitchFamily="34" charset="0"/>
                          <a:cs typeface="Times New Roman" panose="02020603050405020304" pitchFamily="18" charset="0"/>
                        </a:rPr>
                        <a:t>Vývoj nových významů</a:t>
                      </a:r>
                      <a:endParaRPr lang="cs-CZ" sz="1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800"/>
                        </a:spcAft>
                      </a:pPr>
                      <a:r>
                        <a:rPr lang="en-GB" sz="1800" dirty="0">
                          <a:effectLst/>
                        </a:rPr>
                        <a:t>paenitentia “</a:t>
                      </a:r>
                      <a:r>
                        <a:rPr lang="cs-CZ" sz="1800" dirty="0">
                          <a:effectLst/>
                        </a:rPr>
                        <a:t>lítost</a:t>
                      </a:r>
                      <a:r>
                        <a:rPr lang="en-GB" sz="1800" dirty="0">
                          <a:effectLst/>
                        </a:rPr>
                        <a:t>” &gt; “</a:t>
                      </a:r>
                      <a:r>
                        <a:rPr lang="cs-CZ" sz="1800" dirty="0">
                          <a:effectLst/>
                        </a:rPr>
                        <a:t>pokání</a:t>
                      </a:r>
                      <a:r>
                        <a:rPr lang="en-GB" sz="1800" dirty="0">
                          <a:effectLst/>
                        </a:rPr>
                        <a:t>”; gratia “</a:t>
                      </a:r>
                      <a:r>
                        <a:rPr lang="cs-CZ" sz="1800" dirty="0">
                          <a:effectLst/>
                        </a:rPr>
                        <a:t>přízeň, dobrá vůle</a:t>
                      </a:r>
                      <a:r>
                        <a:rPr lang="en-GB" sz="1800" dirty="0">
                          <a:effectLst/>
                        </a:rPr>
                        <a:t>” &gt; “</a:t>
                      </a:r>
                      <a:r>
                        <a:rPr lang="cs-CZ" sz="1800" dirty="0">
                          <a:effectLst/>
                        </a:rPr>
                        <a:t>milost, soucit, slitování</a:t>
                      </a:r>
                      <a:r>
                        <a:rPr lang="en-GB" sz="1800" dirty="0">
                          <a:effectLst/>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extLst>
                  <a:ext uri="{0D108BD9-81ED-4DB2-BD59-A6C34878D82A}">
                    <a16:rowId xmlns:a16="http://schemas.microsoft.com/office/drawing/2014/main" val="2138352474"/>
                  </a:ext>
                </a:extLst>
              </a:tr>
              <a:tr h="319726">
                <a:tc>
                  <a:txBody>
                    <a:bodyPr/>
                    <a:lstStyle/>
                    <a:p>
                      <a:pPr algn="ctr">
                        <a:lnSpc>
                          <a:spcPct val="100000"/>
                        </a:lnSpc>
                        <a:spcAft>
                          <a:spcPts val="800"/>
                        </a:spcAft>
                      </a:pPr>
                      <a:r>
                        <a:rPr lang="en-GB" sz="1800">
                          <a:effectLst/>
                        </a:rPr>
                        <a:t>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50000"/>
                        </a:lnSpc>
                        <a:spcAft>
                          <a:spcPts val="800"/>
                        </a:spcAft>
                      </a:pPr>
                      <a:r>
                        <a:rPr lang="en-GB" sz="1800">
                          <a:effectLst/>
                          <a:latin typeface="+mn-lt"/>
                          <a:ea typeface="Calibri" panose="020F0502020204030204" pitchFamily="34" charset="0"/>
                          <a:cs typeface="Times New Roman" panose="02020603050405020304" pitchFamily="18" charset="0"/>
                        </a:rPr>
                        <a:t>Germánská slova</a:t>
                      </a:r>
                      <a:endParaRPr lang="cs-CZ" sz="1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800"/>
                        </a:spcAft>
                      </a:pPr>
                      <a:r>
                        <a:rPr lang="en-GB" sz="1800">
                          <a:effectLst/>
                        </a:rPr>
                        <a:t>bannus; baro; feudum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extLst>
                  <a:ext uri="{0D108BD9-81ED-4DB2-BD59-A6C34878D82A}">
                    <a16:rowId xmlns:a16="http://schemas.microsoft.com/office/drawing/2014/main" val="314929461"/>
                  </a:ext>
                </a:extLst>
              </a:tr>
              <a:tr h="319726">
                <a:tc>
                  <a:txBody>
                    <a:bodyPr/>
                    <a:lstStyle/>
                    <a:p>
                      <a:pPr algn="ctr">
                        <a:lnSpc>
                          <a:spcPct val="100000"/>
                        </a:lnSpc>
                        <a:spcAft>
                          <a:spcPts val="800"/>
                        </a:spcAft>
                      </a:pPr>
                      <a:r>
                        <a:rPr lang="en-GB" sz="1800">
                          <a:effectLst/>
                        </a:rPr>
                        <a:t>8</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50000"/>
                        </a:lnSpc>
                        <a:spcAft>
                          <a:spcPts val="800"/>
                        </a:spcAft>
                      </a:pPr>
                      <a:r>
                        <a:rPr lang="en-GB" sz="1800">
                          <a:effectLst/>
                          <a:latin typeface="+mn-lt"/>
                          <a:ea typeface="Calibri" panose="020F0502020204030204" pitchFamily="34" charset="0"/>
                          <a:cs typeface="Times New Roman" panose="02020603050405020304" pitchFamily="18" charset="0"/>
                        </a:rPr>
                        <a:t>Slovanská slovní zásoba</a:t>
                      </a:r>
                      <a:endParaRPr lang="cs-CZ" sz="1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800"/>
                        </a:spcAft>
                      </a:pPr>
                      <a:r>
                        <a:rPr lang="en-GB" sz="1800">
                          <a:effectLst/>
                        </a:rPr>
                        <a:t>berna; robotare</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extLst>
                  <a:ext uri="{0D108BD9-81ED-4DB2-BD59-A6C34878D82A}">
                    <a16:rowId xmlns:a16="http://schemas.microsoft.com/office/drawing/2014/main" val="2354594812"/>
                  </a:ext>
                </a:extLst>
              </a:tr>
              <a:tr h="597748">
                <a:tc>
                  <a:txBody>
                    <a:bodyPr/>
                    <a:lstStyle/>
                    <a:p>
                      <a:pPr algn="ctr">
                        <a:lnSpc>
                          <a:spcPct val="100000"/>
                        </a:lnSpc>
                        <a:spcAft>
                          <a:spcPts val="800"/>
                        </a:spcAft>
                      </a:pPr>
                      <a:r>
                        <a:rPr lang="en-GB" sz="1800">
                          <a:effectLst/>
                        </a:rPr>
                        <a:t>9</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tc>
                  <a:txBody>
                    <a:bodyPr/>
                    <a:lstStyle/>
                    <a:p>
                      <a:pPr>
                        <a:lnSpc>
                          <a:spcPct val="150000"/>
                        </a:lnSpc>
                        <a:spcAft>
                          <a:spcPts val="800"/>
                        </a:spcAft>
                      </a:pPr>
                      <a:r>
                        <a:rPr lang="en-GB" sz="1800" dirty="0" err="1">
                          <a:effectLst/>
                          <a:latin typeface="+mn-lt"/>
                          <a:ea typeface="Calibri" panose="020F0502020204030204" pitchFamily="34" charset="0"/>
                          <a:cs typeface="Times New Roman" panose="02020603050405020304" pitchFamily="18" charset="0"/>
                        </a:rPr>
                        <a:t>Scholastický</a:t>
                      </a:r>
                      <a:r>
                        <a:rPr lang="en-GB" sz="1800" dirty="0">
                          <a:effectLst/>
                          <a:latin typeface="+mn-lt"/>
                          <a:ea typeface="Calibri" panose="020F0502020204030204" pitchFamily="34" charset="0"/>
                          <a:cs typeface="Times New Roman" panose="02020603050405020304" pitchFamily="18" charset="0"/>
                        </a:rPr>
                        <a:t> </a:t>
                      </a:r>
                      <a:r>
                        <a:rPr lang="en-GB" sz="1800" dirty="0" err="1">
                          <a:effectLst/>
                          <a:latin typeface="+mn-lt"/>
                          <a:ea typeface="Calibri" panose="020F0502020204030204" pitchFamily="34" charset="0"/>
                          <a:cs typeface="Times New Roman" panose="02020603050405020304" pitchFamily="18" charset="0"/>
                        </a:rPr>
                        <a:t>neologismus</a:t>
                      </a:r>
                      <a:endParaRPr lang="cs-CZ"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800"/>
                        </a:spcAft>
                      </a:pPr>
                      <a:r>
                        <a:rPr lang="fr-FR" sz="1800" dirty="0" err="1">
                          <a:effectLst/>
                        </a:rPr>
                        <a:t>essentia</a:t>
                      </a:r>
                      <a:r>
                        <a:rPr lang="fr-FR" sz="1800" dirty="0">
                          <a:effectLst/>
                        </a:rPr>
                        <a:t>; </a:t>
                      </a:r>
                      <a:r>
                        <a:rPr lang="fr-FR" sz="1800" dirty="0" err="1">
                          <a:effectLst/>
                        </a:rPr>
                        <a:t>ubiquitas</a:t>
                      </a:r>
                      <a:r>
                        <a:rPr lang="fr-FR" sz="1800" dirty="0">
                          <a:effectLst/>
                        </a:rPr>
                        <a:t>; </a:t>
                      </a:r>
                      <a:r>
                        <a:rPr lang="fr-FR" sz="1800" dirty="0" err="1">
                          <a:effectLst/>
                        </a:rPr>
                        <a:t>individualitas</a:t>
                      </a:r>
                      <a:r>
                        <a:rPr lang="fr-FR" sz="1800" dirty="0">
                          <a:effectLst/>
                        </a:rPr>
                        <a:t>; </a:t>
                      </a:r>
                      <a:r>
                        <a:rPr lang="fr-FR" sz="1800" dirty="0" err="1">
                          <a:effectLst/>
                        </a:rPr>
                        <a:t>conamentum</a:t>
                      </a:r>
                      <a:r>
                        <a:rPr lang="fr-FR" sz="1800" dirty="0">
                          <a:effectLst/>
                        </a:rPr>
                        <a:t>; etc.</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8194" marR="78194" marT="0" marB="0"/>
                </a:tc>
                <a:extLst>
                  <a:ext uri="{0D108BD9-81ED-4DB2-BD59-A6C34878D82A}">
                    <a16:rowId xmlns:a16="http://schemas.microsoft.com/office/drawing/2014/main" val="4059562464"/>
                  </a:ext>
                </a:extLst>
              </a:tr>
            </a:tbl>
          </a:graphicData>
        </a:graphic>
      </p:graphicFrame>
      <p:sp>
        <p:nvSpPr>
          <p:cNvPr id="3" name="TextovéPole 2">
            <a:extLst>
              <a:ext uri="{FF2B5EF4-FFF2-40B4-BE49-F238E27FC236}">
                <a16:creationId xmlns:a16="http://schemas.microsoft.com/office/drawing/2014/main" id="{5DADB410-D4F5-7565-5070-4A14A3026A2B}"/>
              </a:ext>
            </a:extLst>
          </p:cNvPr>
          <p:cNvSpPr txBox="1"/>
          <p:nvPr/>
        </p:nvSpPr>
        <p:spPr>
          <a:xfrm>
            <a:off x="711810" y="6542843"/>
            <a:ext cx="2599561" cy="215444"/>
          </a:xfrm>
          <a:prstGeom prst="rect">
            <a:avLst/>
          </a:prstGeom>
          <a:noFill/>
        </p:spPr>
        <p:txBody>
          <a:bodyPr wrap="square" rtlCol="0">
            <a:spAutoFit/>
          </a:bodyPr>
          <a:lstStyle/>
          <a:p>
            <a:r>
              <a:rPr lang="cs-CZ" sz="800" dirty="0"/>
              <a:t>Podle Přecechtělová (173)) </a:t>
            </a:r>
          </a:p>
        </p:txBody>
      </p:sp>
    </p:spTree>
    <p:extLst>
      <p:ext uri="{BB962C8B-B14F-4D97-AF65-F5344CB8AC3E}">
        <p14:creationId xmlns:p14="http://schemas.microsoft.com/office/powerpoint/2010/main" val="3040882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FE9C4A-29C6-45C2-006B-006F3A8E3C46}"/>
              </a:ext>
            </a:extLst>
          </p:cNvPr>
          <p:cNvSpPr>
            <a:spLocks noGrp="1"/>
          </p:cNvSpPr>
          <p:nvPr>
            <p:ph type="ctrTitle"/>
          </p:nvPr>
        </p:nvSpPr>
        <p:spPr/>
        <p:txBody>
          <a:bodyPr>
            <a:normAutofit fontScale="90000"/>
          </a:bodyPr>
          <a:lstStyle/>
          <a:p>
            <a:r>
              <a:rPr lang="cs-CZ" dirty="0">
                <a:latin typeface="Cambria" panose="02040503050406030204" pitchFamily="18" charset="0"/>
                <a:ea typeface="Cambria" panose="02040503050406030204" pitchFamily="18" charset="0"/>
              </a:rPr>
              <a:t>Můžeme však tvrdit, že i latina nebo řečtina byly globálními jazyky?</a:t>
            </a:r>
          </a:p>
        </p:txBody>
      </p:sp>
      <p:sp>
        <p:nvSpPr>
          <p:cNvPr id="3" name="Podnadpis 2">
            <a:extLst>
              <a:ext uri="{FF2B5EF4-FFF2-40B4-BE49-F238E27FC236}">
                <a16:creationId xmlns:a16="http://schemas.microsoft.com/office/drawing/2014/main" id="{5B38E967-93E8-BA63-2D82-5D2ECA2F2DD8}"/>
              </a:ext>
            </a:extLst>
          </p:cNvPr>
          <p:cNvSpPr>
            <a:spLocks noGrp="1"/>
          </p:cNvSpPr>
          <p:nvPr>
            <p:ph type="subTitle" idx="1"/>
          </p:nvPr>
        </p:nvSpPr>
        <p:spPr/>
        <p:txBody>
          <a:bodyPr>
            <a:normAutofit/>
          </a:bodyPr>
          <a:lstStyle/>
          <a:p>
            <a:r>
              <a:rPr lang="cs-CZ" sz="5400" dirty="0"/>
              <a:t>Ano.</a:t>
            </a:r>
          </a:p>
        </p:txBody>
      </p:sp>
    </p:spTree>
    <p:extLst>
      <p:ext uri="{BB962C8B-B14F-4D97-AF65-F5344CB8AC3E}">
        <p14:creationId xmlns:p14="http://schemas.microsoft.com/office/powerpoint/2010/main" val="259456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8" name="Rectangle 8198">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9" name="Rectangle 8200">
            <a:extLst>
              <a:ext uri="{FF2B5EF4-FFF2-40B4-BE49-F238E27FC236}">
                <a16:creationId xmlns:a16="http://schemas.microsoft.com/office/drawing/2014/main" id="{B13969F2-ED52-4E5C-B3FC-01E01B8B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53E27AA-DE44-62CB-56D9-AFBA4F24C328}"/>
              </a:ext>
            </a:extLst>
          </p:cNvPr>
          <p:cNvSpPr>
            <a:spLocks noGrp="1"/>
          </p:cNvSpPr>
          <p:nvPr>
            <p:ph type="title"/>
          </p:nvPr>
        </p:nvSpPr>
        <p:spPr>
          <a:xfrm>
            <a:off x="1104901" y="467833"/>
            <a:ext cx="7071536" cy="1494317"/>
          </a:xfrm>
        </p:spPr>
        <p:txBody>
          <a:bodyPr>
            <a:normAutofit/>
          </a:bodyPr>
          <a:lstStyle/>
          <a:p>
            <a:r>
              <a:rPr lang="cs-CZ" sz="4000" dirty="0">
                <a:latin typeface="Cambria" panose="02040503050406030204" pitchFamily="18" charset="0"/>
                <a:ea typeface="Cambria" panose="02040503050406030204" pitchFamily="18" charset="0"/>
              </a:rPr>
              <a:t>Co je to lingua franca (1/2)</a:t>
            </a:r>
          </a:p>
        </p:txBody>
      </p:sp>
      <p:sp>
        <p:nvSpPr>
          <p:cNvPr id="3" name="Zástupný obsah 2">
            <a:extLst>
              <a:ext uri="{FF2B5EF4-FFF2-40B4-BE49-F238E27FC236}">
                <a16:creationId xmlns:a16="http://schemas.microsoft.com/office/drawing/2014/main" id="{4FDDDBC6-140E-EE6B-71A5-705C173BE88A}"/>
              </a:ext>
            </a:extLst>
          </p:cNvPr>
          <p:cNvSpPr>
            <a:spLocks noGrp="1"/>
          </p:cNvSpPr>
          <p:nvPr>
            <p:ph idx="1"/>
          </p:nvPr>
        </p:nvSpPr>
        <p:spPr>
          <a:xfrm>
            <a:off x="1104900" y="1733551"/>
            <a:ext cx="6800850" cy="4591050"/>
          </a:xfrm>
        </p:spPr>
        <p:txBody>
          <a:bodyPr>
            <a:normAutofit lnSpcReduction="10000"/>
          </a:bodyPr>
          <a:lstStyle/>
          <a:p>
            <a:pPr>
              <a:lnSpc>
                <a:spcPct val="90000"/>
              </a:lnSpc>
            </a:pPr>
            <a:r>
              <a:rPr lang="cs-CZ" sz="1600" b="1" dirty="0"/>
              <a:t>Co je Lingua Franca?</a:t>
            </a:r>
          </a:p>
          <a:p>
            <a:pPr lvl="1">
              <a:lnSpc>
                <a:spcPct val="90000"/>
              </a:lnSpc>
            </a:pPr>
            <a:r>
              <a:rPr lang="cs-CZ" sz="1600" dirty="0"/>
              <a:t>Lingua Franca je jazyk nebo směs jazyků používaných jako prostředek komunikace mezi lidmi, jejichž rodné jazyky se navzájem nerozumí. Tento termín byl poprvé použit ve středověku k popisu francouzského a italského žargonu, který byl vyvinut pro obchod a diplomacii.</a:t>
            </a:r>
          </a:p>
          <a:p>
            <a:pPr lvl="2">
              <a:lnSpc>
                <a:spcPct val="90000"/>
              </a:lnSpc>
            </a:pPr>
            <a:r>
              <a:rPr lang="cs-CZ" sz="1600" dirty="0"/>
              <a:t>(</a:t>
            </a:r>
            <a:r>
              <a:rPr lang="en-US" sz="1600" dirty="0"/>
              <a:t>“</a:t>
            </a:r>
            <a:r>
              <a:rPr lang="cs-CZ" sz="1600" dirty="0"/>
              <a:t>[…] </a:t>
            </a:r>
            <a:r>
              <a:rPr lang="en-US" sz="1600" dirty="0"/>
              <a:t>between persons who share neither a common native tongue nor a common (national) culture, and for whom English is the chosen foreign language of communication” (Firth, 1966: 240) </a:t>
            </a:r>
            <a:endParaRPr lang="cs-CZ" sz="1600" dirty="0"/>
          </a:p>
          <a:p>
            <a:pPr>
              <a:lnSpc>
                <a:spcPct val="90000"/>
              </a:lnSpc>
            </a:pPr>
            <a:r>
              <a:rPr lang="cs-CZ" sz="1600" b="1" dirty="0"/>
              <a:t>Historie Lingua Franca:</a:t>
            </a:r>
          </a:p>
          <a:p>
            <a:pPr lvl="1">
              <a:lnSpc>
                <a:spcPct val="90000"/>
              </a:lnSpc>
            </a:pPr>
            <a:r>
              <a:rPr lang="cs-CZ" sz="1600" dirty="0"/>
              <a:t>Původ tohoto termínu sahá do středověku, kdy byl používán k popisu jazyka nebo žargonu, který používali obchodníci a křižáci po celém východním Středomoří. Tento první frankovský jazyk prezentoval použití invariantních forem podstatných jmen, přídavných jmen a sloves.</a:t>
            </a:r>
          </a:p>
          <a:p>
            <a:pPr>
              <a:lnSpc>
                <a:spcPct val="90000"/>
              </a:lnSpc>
            </a:pPr>
            <a:r>
              <a:rPr lang="cs-CZ" sz="1600" b="1" dirty="0"/>
              <a:t>Význam Lingua Franca v globálním kontextu:</a:t>
            </a:r>
          </a:p>
          <a:p>
            <a:pPr lvl="1">
              <a:lnSpc>
                <a:spcPct val="90000"/>
              </a:lnSpc>
            </a:pPr>
            <a:r>
              <a:rPr lang="cs-CZ" sz="1600" dirty="0"/>
              <a:t>V dnešním globalizovaném, mobilním a rychle se měnícím světě se Lingua Franca, jako je angličtina (ELF), stala všudypřítomnou. Má bezprecedentní dopad nejen na to, jak komunikujeme, ale také na naše chápání používání a změny jazyka. Jak uvádějí globální podniky, diplomatické sbory a další lídři, vzdělání v oblasti jazyků a doprovodné jazykové a interkulturní kompetence jsou nezbytné pro sociální, politický a ekonomický rozvoj a pro efektivní spolupráci.</a:t>
            </a:r>
          </a:p>
          <a:p>
            <a:pPr>
              <a:lnSpc>
                <a:spcPct val="90000"/>
              </a:lnSpc>
            </a:pPr>
            <a:endParaRPr lang="cs-CZ" sz="1100" dirty="0"/>
          </a:p>
        </p:txBody>
      </p:sp>
      <p:pic>
        <p:nvPicPr>
          <p:cNvPr id="8194" name="Picture 2" descr="undefined">
            <a:extLst>
              <a:ext uri="{FF2B5EF4-FFF2-40B4-BE49-F238E27FC236}">
                <a16:creationId xmlns:a16="http://schemas.microsoft.com/office/drawing/2014/main" id="{952A5C52-F5E6-3220-57A5-BCE9E95F13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29" r="20004" b="-1"/>
          <a:stretch/>
        </p:blipFill>
        <p:spPr bwMode="auto">
          <a:xfrm>
            <a:off x="7613102" y="10"/>
            <a:ext cx="4578898" cy="6857990"/>
          </a:xfrm>
          <a:custGeom>
            <a:avLst/>
            <a:gdLst/>
            <a:ahLst/>
            <a:cxnLst/>
            <a:rect l="l" t="t" r="r" b="b"/>
            <a:pathLst>
              <a:path w="4578898" h="6844352">
                <a:moveTo>
                  <a:pt x="2085784" y="0"/>
                </a:moveTo>
                <a:lnTo>
                  <a:pt x="4578898" y="0"/>
                </a:lnTo>
                <a:lnTo>
                  <a:pt x="4578898" y="6844352"/>
                </a:lnTo>
                <a:lnTo>
                  <a:pt x="0" y="6844352"/>
                </a:lnTo>
                <a:close/>
              </a:path>
            </a:pathLst>
          </a:custGeom>
          <a:noFill/>
          <a:extLst>
            <a:ext uri="{909E8E84-426E-40DD-AFC4-6F175D3DCCD1}">
              <a14:hiddenFill xmlns:a14="http://schemas.microsoft.com/office/drawing/2010/main">
                <a:solidFill>
                  <a:srgbClr val="FFFFFF"/>
                </a:solidFill>
              </a14:hiddenFill>
            </a:ext>
          </a:extLst>
        </p:spPr>
      </p:pic>
      <p:cxnSp>
        <p:nvCxnSpPr>
          <p:cNvPr id="8210" name="Straight Connector 820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31958" y="0"/>
            <a:ext cx="532263"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399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23" name="Straight Connector 9222">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25" name="Straight Connector 9224">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27" name="Straight Connector 9226">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29" name="Straight Connector 9228">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31" name="Straight Connector 9230">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33" name="Straight Connector 9232">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35" name="Straight Connector 9234">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9237" name="Rectangle 9236">
            <a:extLst>
              <a:ext uri="{FF2B5EF4-FFF2-40B4-BE49-F238E27FC236}">
                <a16:creationId xmlns:a16="http://schemas.microsoft.com/office/drawing/2014/main" id="{3EAA282C-D6AD-4614-A9F7-E9D8CDB6B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undefined">
            <a:extLst>
              <a:ext uri="{FF2B5EF4-FFF2-40B4-BE49-F238E27FC236}">
                <a16:creationId xmlns:a16="http://schemas.microsoft.com/office/drawing/2014/main" id="{9D42709E-97DE-FF61-A84B-065C9C12FC8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522" b="17353"/>
          <a:stretch/>
        </p:blipFill>
        <p:spPr bwMode="auto">
          <a:xfrm>
            <a:off x="-253329" y="-133345"/>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39" name="Rectangle 9238">
            <a:extLst>
              <a:ext uri="{FF2B5EF4-FFF2-40B4-BE49-F238E27FC236}">
                <a16:creationId xmlns:a16="http://schemas.microsoft.com/office/drawing/2014/main" id="{85349CB8-0027-49D3-B09C-B3097EB0E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9100"/>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8F5A80A-03C8-FFE4-1326-E5E15B7FA4CB}"/>
              </a:ext>
            </a:extLst>
          </p:cNvPr>
          <p:cNvSpPr>
            <a:spLocks noGrp="1"/>
          </p:cNvSpPr>
          <p:nvPr>
            <p:ph type="title"/>
          </p:nvPr>
        </p:nvSpPr>
        <p:spPr>
          <a:xfrm>
            <a:off x="848436" y="5049956"/>
            <a:ext cx="10495128" cy="1427034"/>
          </a:xfrm>
        </p:spPr>
        <p:txBody>
          <a:bodyPr vert="horz" lIns="91440" tIns="45720" rIns="91440" bIns="45720" rtlCol="0" anchor="ctr">
            <a:normAutofit/>
          </a:bodyPr>
          <a:lstStyle/>
          <a:p>
            <a:pPr algn="ctr"/>
            <a:r>
              <a:rPr lang="en-US" sz="4000" i="1" kern="1200" cap="all" baseline="0" dirty="0">
                <a:solidFill>
                  <a:schemeClr val="tx2"/>
                </a:solidFill>
                <a:latin typeface="Cambria" panose="02040503050406030204" pitchFamily="18" charset="0"/>
                <a:ea typeface="Cambria" panose="02040503050406030204" pitchFamily="18" charset="0"/>
              </a:rPr>
              <a:t>Hic sunt leones</a:t>
            </a:r>
            <a:br>
              <a:rPr lang="en-US" sz="4000" i="1" kern="1200" cap="all" baseline="0" dirty="0">
                <a:solidFill>
                  <a:schemeClr val="tx2"/>
                </a:solidFill>
                <a:latin typeface="Cambria" panose="02040503050406030204" pitchFamily="18" charset="0"/>
                <a:ea typeface="Cambria" panose="02040503050406030204" pitchFamily="18" charset="0"/>
              </a:rPr>
            </a:br>
            <a:r>
              <a:rPr lang="en-US" sz="4000" i="1" kern="1200" cap="all" baseline="0" dirty="0" err="1">
                <a:solidFill>
                  <a:schemeClr val="tx2"/>
                </a:solidFill>
                <a:latin typeface="Cambria" panose="02040503050406030204" pitchFamily="18" charset="0"/>
                <a:ea typeface="Cambria" panose="02040503050406030204" pitchFamily="18" charset="0"/>
              </a:rPr>
              <a:t>Ekumena</a:t>
            </a:r>
            <a:r>
              <a:rPr lang="en-US" sz="4000" i="1" kern="1200" cap="all" baseline="0" dirty="0">
                <a:solidFill>
                  <a:schemeClr val="tx2"/>
                </a:solidFill>
                <a:latin typeface="Cambria" panose="02040503050406030204" pitchFamily="18" charset="0"/>
                <a:ea typeface="Cambria" panose="02040503050406030204" pitchFamily="18" charset="0"/>
              </a:rPr>
              <a:t> vs. </a:t>
            </a:r>
            <a:r>
              <a:rPr lang="en-US" sz="4000" i="1" kern="1200" cap="all" baseline="0" dirty="0" err="1">
                <a:solidFill>
                  <a:schemeClr val="tx2"/>
                </a:solidFill>
                <a:latin typeface="Cambria" panose="02040503050406030204" pitchFamily="18" charset="0"/>
                <a:ea typeface="Cambria" panose="02040503050406030204" pitchFamily="18" charset="0"/>
              </a:rPr>
              <a:t>anekumena</a:t>
            </a:r>
            <a:endParaRPr lang="en-US" sz="4000" i="1" kern="1200" cap="all" baseline="0" dirty="0">
              <a:solidFill>
                <a:schemeClr val="tx2"/>
              </a:solidFill>
              <a:latin typeface="Cambria" panose="02040503050406030204" pitchFamily="18" charset="0"/>
              <a:ea typeface="Cambria" panose="02040503050406030204" pitchFamily="18" charset="0"/>
            </a:endParaRPr>
          </a:p>
        </p:txBody>
      </p:sp>
      <p:cxnSp>
        <p:nvCxnSpPr>
          <p:cNvPr id="9241" name="Straight Connector 9240">
            <a:extLst>
              <a:ext uri="{FF2B5EF4-FFF2-40B4-BE49-F238E27FC236}">
                <a16:creationId xmlns:a16="http://schemas.microsoft.com/office/drawing/2014/main" id="{C4A330F7-C135-4887-BEB7-715897211F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4849100"/>
            <a:ext cx="3309581"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43" name="Straight Connector 9242">
            <a:extLst>
              <a:ext uri="{FF2B5EF4-FFF2-40B4-BE49-F238E27FC236}">
                <a16:creationId xmlns:a16="http://schemas.microsoft.com/office/drawing/2014/main" id="{2B4BC022-2321-4FF2-BB92-B4B3F486CF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64221" y="4849100"/>
            <a:ext cx="3327780"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45" name="Straight Connector 9244">
            <a:extLst>
              <a:ext uri="{FF2B5EF4-FFF2-40B4-BE49-F238E27FC236}">
                <a16:creationId xmlns:a16="http://schemas.microsoft.com/office/drawing/2014/main" id="{26E8991A-3FA3-406E-92A6-7021C64B8B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0990" y="4849100"/>
            <a:ext cx="2648592"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47" name="Straight Connector 9246">
            <a:extLst>
              <a:ext uri="{FF2B5EF4-FFF2-40B4-BE49-F238E27FC236}">
                <a16:creationId xmlns:a16="http://schemas.microsoft.com/office/drawing/2014/main" id="{74486EB5-0FC0-4694-8A6B-5084CCDFF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95230" y="5834655"/>
            <a:ext cx="4296771" cy="102334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49" name="Straight Connector 9248">
            <a:extLst>
              <a:ext uri="{FF2B5EF4-FFF2-40B4-BE49-F238E27FC236}">
                <a16:creationId xmlns:a16="http://schemas.microsoft.com/office/drawing/2014/main" id="{102A2150-2605-46B8-9C26-A96C0BB01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83588" y="4849100"/>
            <a:ext cx="1460311"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44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5E472DB-27A2-3A67-BA5D-0265D4126962}"/>
              </a:ext>
            </a:extLst>
          </p:cNvPr>
          <p:cNvSpPr>
            <a:spLocks noGrp="1"/>
          </p:cNvSpPr>
          <p:nvPr>
            <p:ph type="title"/>
          </p:nvPr>
        </p:nvSpPr>
        <p:spPr>
          <a:xfrm>
            <a:off x="5146159" y="685800"/>
            <a:ext cx="6238688" cy="1382233"/>
          </a:xfrm>
        </p:spPr>
        <p:txBody>
          <a:bodyPr>
            <a:normAutofit/>
          </a:bodyPr>
          <a:lstStyle/>
          <a:p>
            <a:r>
              <a:rPr lang="cs-CZ" dirty="0">
                <a:latin typeface="Cambria" panose="02040503050406030204" pitchFamily="18" charset="0"/>
                <a:ea typeface="Cambria" panose="02040503050406030204" pitchFamily="18" charset="0"/>
              </a:rPr>
              <a:t>Latinská slova v našich jazycích</a:t>
            </a:r>
          </a:p>
        </p:txBody>
      </p:sp>
      <p:pic>
        <p:nvPicPr>
          <p:cNvPr id="4" name="Picture 2" descr="undefined">
            <a:extLst>
              <a:ext uri="{FF2B5EF4-FFF2-40B4-BE49-F238E27FC236}">
                <a16:creationId xmlns:a16="http://schemas.microsoft.com/office/drawing/2014/main" id="{94E7315E-4017-7C1D-49DF-EADAA6695D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069"/>
          <a:stretch/>
        </p:blipFill>
        <p:spPr bwMode="auto">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6DF57967-3228-75CE-8D30-5F3966BA4377}"/>
              </a:ext>
            </a:extLst>
          </p:cNvPr>
          <p:cNvSpPr>
            <a:spLocks noGrp="1"/>
          </p:cNvSpPr>
          <p:nvPr>
            <p:ph idx="1"/>
          </p:nvPr>
        </p:nvSpPr>
        <p:spPr>
          <a:xfrm>
            <a:off x="5146158" y="2301949"/>
            <a:ext cx="6238687" cy="4022650"/>
          </a:xfrm>
        </p:spPr>
        <p:txBody>
          <a:bodyPr>
            <a:normAutofit/>
          </a:bodyPr>
          <a:lstStyle/>
          <a:p>
            <a:r>
              <a:rPr lang="cs-CZ" dirty="0"/>
              <a:t>SPECT – </a:t>
            </a:r>
            <a:r>
              <a:rPr lang="cs-CZ" dirty="0" err="1"/>
              <a:t>respect</a:t>
            </a:r>
            <a:r>
              <a:rPr lang="cs-CZ" dirty="0"/>
              <a:t>, </a:t>
            </a:r>
            <a:r>
              <a:rPr lang="cs-CZ" dirty="0" err="1"/>
              <a:t>suspect</a:t>
            </a:r>
            <a:r>
              <a:rPr lang="cs-CZ" dirty="0"/>
              <a:t>, </a:t>
            </a:r>
            <a:r>
              <a:rPr lang="cs-CZ" dirty="0" err="1"/>
              <a:t>prospect</a:t>
            </a:r>
            <a:endParaRPr lang="cs-CZ" dirty="0"/>
          </a:p>
          <a:p>
            <a:r>
              <a:rPr lang="cs-CZ" dirty="0"/>
              <a:t>VERT – </a:t>
            </a:r>
            <a:r>
              <a:rPr lang="cs-CZ" dirty="0" err="1"/>
              <a:t>revert</a:t>
            </a:r>
            <a:r>
              <a:rPr lang="cs-CZ" dirty="0"/>
              <a:t>, </a:t>
            </a:r>
            <a:r>
              <a:rPr lang="cs-CZ" dirty="0" err="1"/>
              <a:t>divert</a:t>
            </a:r>
            <a:r>
              <a:rPr lang="cs-CZ" dirty="0"/>
              <a:t>, </a:t>
            </a:r>
            <a:r>
              <a:rPr lang="cs-CZ" dirty="0" err="1"/>
              <a:t>convert</a:t>
            </a:r>
            <a:endParaRPr lang="cs-CZ" dirty="0"/>
          </a:p>
          <a:p>
            <a:r>
              <a:rPr lang="cs-CZ" dirty="0"/>
              <a:t>PORT – transport, export, import, support</a:t>
            </a:r>
          </a:p>
          <a:p>
            <a:r>
              <a:rPr lang="cs-CZ" dirty="0"/>
              <a:t>DUC, DUCT – </a:t>
            </a:r>
            <a:r>
              <a:rPr lang="cs-CZ" dirty="0" err="1"/>
              <a:t>educate</a:t>
            </a:r>
            <a:r>
              <a:rPr lang="cs-CZ" dirty="0"/>
              <a:t>, </a:t>
            </a:r>
            <a:r>
              <a:rPr lang="cs-CZ" dirty="0" err="1"/>
              <a:t>conduct</a:t>
            </a:r>
            <a:r>
              <a:rPr lang="cs-CZ" dirty="0"/>
              <a:t>, </a:t>
            </a:r>
            <a:r>
              <a:rPr lang="cs-CZ" dirty="0" err="1"/>
              <a:t>produce</a:t>
            </a:r>
            <a:endParaRPr lang="cs-CZ" dirty="0"/>
          </a:p>
          <a:p>
            <a:r>
              <a:rPr lang="cs-CZ" dirty="0"/>
              <a:t>PRESS – </a:t>
            </a:r>
            <a:r>
              <a:rPr lang="cs-CZ" dirty="0" err="1"/>
              <a:t>impress</a:t>
            </a:r>
            <a:r>
              <a:rPr lang="cs-CZ" dirty="0"/>
              <a:t>, </a:t>
            </a:r>
            <a:r>
              <a:rPr lang="cs-CZ" dirty="0" err="1"/>
              <a:t>depress</a:t>
            </a:r>
            <a:r>
              <a:rPr lang="cs-CZ" dirty="0"/>
              <a:t>, express</a:t>
            </a:r>
          </a:p>
          <a:p>
            <a:r>
              <a:rPr lang="cs-CZ" dirty="0"/>
              <a:t>POSE, PONE – </a:t>
            </a:r>
            <a:r>
              <a:rPr lang="cs-CZ" dirty="0" err="1"/>
              <a:t>postpone</a:t>
            </a:r>
            <a:r>
              <a:rPr lang="cs-CZ" dirty="0"/>
              <a:t>, </a:t>
            </a:r>
            <a:r>
              <a:rPr lang="cs-CZ" dirty="0" err="1"/>
              <a:t>depose</a:t>
            </a:r>
            <a:r>
              <a:rPr lang="cs-CZ" dirty="0"/>
              <a:t>, </a:t>
            </a:r>
            <a:r>
              <a:rPr lang="cs-CZ" dirty="0" err="1"/>
              <a:t>impose</a:t>
            </a:r>
            <a:endParaRPr lang="cs-CZ" dirty="0"/>
          </a:p>
        </p:txBody>
      </p:sp>
      <p:cxnSp>
        <p:nvCxnSpPr>
          <p:cNvPr id="11" name="Straight Connector 10">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0B6FF6DD-73D9-C511-F586-E7E5132B81B1}"/>
              </a:ext>
            </a:extLst>
          </p:cNvPr>
          <p:cNvSpPr txBox="1"/>
          <p:nvPr/>
        </p:nvSpPr>
        <p:spPr>
          <a:xfrm>
            <a:off x="4117702" y="5436211"/>
            <a:ext cx="5993964" cy="215444"/>
          </a:xfrm>
          <a:prstGeom prst="rect">
            <a:avLst/>
          </a:prstGeom>
          <a:noFill/>
        </p:spPr>
        <p:txBody>
          <a:bodyPr wrap="square" rtlCol="0">
            <a:spAutoFit/>
          </a:bodyPr>
          <a:lstStyle/>
          <a:p>
            <a:r>
              <a:rPr lang="en-US" sz="800" dirty="0"/>
              <a:t>MCCARTHY, Michael a O'DELL, Felicity. English vocabulary in use.</a:t>
            </a:r>
            <a:r>
              <a:rPr lang="cs-CZ" sz="800" dirty="0"/>
              <a:t> Unit 10</a:t>
            </a:r>
            <a:r>
              <a:rPr lang="en-US" sz="800" dirty="0"/>
              <a:t>.</a:t>
            </a:r>
            <a:endParaRPr lang="cs-CZ" sz="800" dirty="0"/>
          </a:p>
        </p:txBody>
      </p:sp>
    </p:spTree>
    <p:extLst>
      <p:ext uri="{BB962C8B-B14F-4D97-AF65-F5344CB8AC3E}">
        <p14:creationId xmlns:p14="http://schemas.microsoft.com/office/powerpoint/2010/main" val="2543265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1FCAB6-5B4F-A65C-E61C-15708DF3EF17}"/>
              </a:ext>
            </a:extLst>
          </p:cNvPr>
          <p:cNvSpPr>
            <a:spLocks noGrp="1"/>
          </p:cNvSpPr>
          <p:nvPr>
            <p:ph type="title"/>
          </p:nvPr>
        </p:nvSpPr>
        <p:spPr/>
        <p:txBody>
          <a:bodyPr/>
          <a:lstStyle/>
          <a:p>
            <a:r>
              <a:rPr lang="cs-CZ" dirty="0"/>
              <a:t>literatura</a:t>
            </a:r>
            <a:endParaRPr lang="en-GB" dirty="0"/>
          </a:p>
        </p:txBody>
      </p:sp>
      <p:sp>
        <p:nvSpPr>
          <p:cNvPr id="3" name="Zástupný obsah 2">
            <a:extLst>
              <a:ext uri="{FF2B5EF4-FFF2-40B4-BE49-F238E27FC236}">
                <a16:creationId xmlns:a16="http://schemas.microsoft.com/office/drawing/2014/main" id="{A4A28091-66F7-DFED-FB5E-25F8BF7EE2A0}"/>
              </a:ext>
            </a:extLst>
          </p:cNvPr>
          <p:cNvSpPr>
            <a:spLocks noGrp="1"/>
          </p:cNvSpPr>
          <p:nvPr>
            <p:ph idx="1"/>
          </p:nvPr>
        </p:nvSpPr>
        <p:spPr>
          <a:xfrm>
            <a:off x="1143000" y="1618937"/>
            <a:ext cx="9906000" cy="4024424"/>
          </a:xfrm>
        </p:spPr>
        <p:txBody>
          <a:bodyPr>
            <a:normAutofit fontScale="25000" lnSpcReduction="20000"/>
          </a:bodyPr>
          <a:lstStyle/>
          <a:p>
            <a:pPr marL="0" indent="0">
              <a:lnSpc>
                <a:spcPct val="120000"/>
              </a:lnSpc>
              <a:spcBef>
                <a:spcPts val="0"/>
              </a:spcBef>
              <a:buNone/>
            </a:pPr>
            <a:r>
              <a:rPr lang="cs-CZ" sz="4400" dirty="0">
                <a:effectLst/>
                <a:latin typeface="Calibri" panose="020F0502020204030204" pitchFamily="34" charset="0"/>
                <a:ea typeface="Calibri" panose="020F0502020204030204" pitchFamily="34" charset="0"/>
                <a:cs typeface="Times New Roman" panose="02020603050405020304" pitchFamily="18" charset="0"/>
              </a:rPr>
              <a:t>Brutt-Griffler, J.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Conceptual</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Questions</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as a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World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Language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World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Englishes</a:t>
            </a:r>
            <a:r>
              <a:rPr lang="cs-CZ" sz="4400" dirty="0">
                <a:effectLst/>
                <a:latin typeface="Calibri" panose="020F0502020204030204" pitchFamily="34" charset="0"/>
                <a:ea typeface="Calibri" panose="020F0502020204030204" pitchFamily="34" charset="0"/>
                <a:cs typeface="Times New Roman" panose="02020603050405020304" pitchFamily="18" charset="0"/>
              </a:rPr>
              <a:t>, vol. 17, 1998, pp. 381–392.</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Firth</a:t>
            </a:r>
            <a:r>
              <a:rPr lang="cs-CZ" sz="4400" dirty="0">
                <a:effectLst/>
                <a:latin typeface="Calibri" panose="020F0502020204030204" pitchFamily="34" charset="0"/>
                <a:ea typeface="Calibri" panose="020F0502020204030204" pitchFamily="34" charset="0"/>
                <a:cs typeface="Times New Roman" panose="02020603050405020304" pitchFamily="18" charset="0"/>
              </a:rPr>
              <a:t>, A.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Discursive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Accomplishment</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Normality: On ‘Lingua Franca’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and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Conversation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Analysis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Journal</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Pragmatics</a:t>
            </a:r>
            <a:r>
              <a:rPr lang="cs-CZ" sz="4400" dirty="0">
                <a:effectLst/>
                <a:latin typeface="Calibri" panose="020F0502020204030204" pitchFamily="34" charset="0"/>
                <a:ea typeface="Calibri" panose="020F0502020204030204" pitchFamily="34" charset="0"/>
                <a:cs typeface="Times New Roman" panose="02020603050405020304" pitchFamily="18" charset="0"/>
              </a:rPr>
              <a:t>, vol. 26, 1996, pp. 237–259.</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Jenkins</a:t>
            </a:r>
            <a:r>
              <a:rPr lang="cs-CZ" sz="4400" dirty="0">
                <a:effectLst/>
                <a:latin typeface="Calibri" panose="020F0502020204030204" pitchFamily="34" charset="0"/>
                <a:ea typeface="Calibri" panose="020F0502020204030204" pitchFamily="34" charset="0"/>
                <a:cs typeface="Times New Roman" panose="02020603050405020304" pitchFamily="18" charset="0"/>
              </a:rPr>
              <a:t>, J. "A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Sociolinguistically</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Based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Empirically</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Researched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Pronunciation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Syllabus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for</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as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an</a:t>
            </a:r>
            <a:r>
              <a:rPr lang="cs-CZ" sz="4400" dirty="0">
                <a:effectLst/>
                <a:latin typeface="Calibri" panose="020F0502020204030204" pitchFamily="34" charset="0"/>
                <a:ea typeface="Calibri" panose="020F0502020204030204" pitchFamily="34" charset="0"/>
                <a:cs typeface="Times New Roman" panose="02020603050405020304" pitchFamily="18" charset="0"/>
              </a:rPr>
              <a:t> International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Language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Applied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Linguistics</a:t>
            </a:r>
            <a:r>
              <a:rPr lang="cs-CZ" sz="4400" dirty="0">
                <a:effectLst/>
                <a:latin typeface="Calibri" panose="020F0502020204030204" pitchFamily="34" charset="0"/>
                <a:ea typeface="Calibri" panose="020F0502020204030204" pitchFamily="34" charset="0"/>
                <a:cs typeface="Times New Roman" panose="02020603050405020304" pitchFamily="18" charset="0"/>
              </a:rPr>
              <a:t>, vol. 23, 2002, pp. 83–103.</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Jenkins</a:t>
            </a:r>
            <a:r>
              <a:rPr lang="cs-CZ" sz="4400" dirty="0">
                <a:effectLst/>
                <a:latin typeface="Calibri" panose="020F0502020204030204" pitchFamily="34" charset="0"/>
                <a:ea typeface="Calibri" panose="020F0502020204030204" pitchFamily="34" charset="0"/>
                <a:cs typeface="Times New Roman" panose="02020603050405020304" pitchFamily="18" charset="0"/>
              </a:rPr>
              <a:t>, J.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Global</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Intelligibility</a:t>
            </a:r>
            <a:r>
              <a:rPr lang="cs-CZ" sz="4400" dirty="0">
                <a:effectLst/>
                <a:latin typeface="Calibri" panose="020F0502020204030204" pitchFamily="34" charset="0"/>
                <a:ea typeface="Calibri" panose="020F0502020204030204" pitchFamily="34" charset="0"/>
                <a:cs typeface="Times New Roman" panose="02020603050405020304" pitchFamily="18" charset="0"/>
              </a:rPr>
              <a:t> and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Local</a:t>
            </a:r>
            <a:r>
              <a:rPr lang="cs-CZ" sz="4400" dirty="0">
                <a:effectLst/>
                <a:latin typeface="Calibri" panose="020F0502020204030204" pitchFamily="34" charset="0"/>
                <a:ea typeface="Calibri" panose="020F0502020204030204" pitchFamily="34" charset="0"/>
                <a:cs typeface="Times New Roman" panose="02020603050405020304" pitchFamily="18" charset="0"/>
              </a:rPr>
              <a:t> Diversity: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Possibility</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or</a:t>
            </a:r>
            <a:r>
              <a:rPr lang="cs-CZ" sz="4400" dirty="0">
                <a:effectLst/>
                <a:latin typeface="Calibri" panose="020F0502020204030204" pitchFamily="34" charset="0"/>
                <a:ea typeface="Calibri" panose="020F0502020204030204" pitchFamily="34" charset="0"/>
                <a:cs typeface="Times New Roman" panose="02020603050405020304" pitchFamily="18" charset="0"/>
              </a:rPr>
              <a:t> Paradox?"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World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Global</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Rules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Global</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Roles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edited</a:t>
            </a:r>
            <a:r>
              <a:rPr lang="cs-CZ" sz="4400" dirty="0">
                <a:effectLst/>
                <a:latin typeface="Calibri" panose="020F0502020204030204" pitchFamily="34" charset="0"/>
                <a:ea typeface="Calibri" panose="020F0502020204030204" pitchFamily="34" charset="0"/>
                <a:cs typeface="Times New Roman" panose="02020603050405020304" pitchFamily="18" charset="0"/>
              </a:rPr>
              <a:t> by R.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Rubdy</a:t>
            </a:r>
            <a:r>
              <a:rPr lang="cs-CZ" sz="4400" dirty="0">
                <a:effectLst/>
                <a:latin typeface="Calibri" panose="020F0502020204030204" pitchFamily="34" charset="0"/>
                <a:ea typeface="Calibri" panose="020F0502020204030204" pitchFamily="34" charset="0"/>
                <a:cs typeface="Times New Roman" panose="02020603050405020304" pitchFamily="18" charset="0"/>
              </a:rPr>
              <a:t> &amp; M.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Saraceni</a:t>
            </a:r>
            <a:r>
              <a:rPr lang="cs-CZ" sz="4400" dirty="0">
                <a:effectLst/>
                <a:latin typeface="Calibri" panose="020F0502020204030204" pitchFamily="34" charset="0"/>
                <a:ea typeface="Calibri" panose="020F0502020204030204" pitchFamily="34" charset="0"/>
                <a:cs typeface="Times New Roman" panose="02020603050405020304" pitchFamily="18" charset="0"/>
              </a:rPr>
              <a:t>, IELE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Press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at</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Assumption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University,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press</a:t>
            </a:r>
            <a:r>
              <a:rPr lang="cs-CZ" sz="4400" dirty="0">
                <a:effectLst/>
                <a:latin typeface="Calibri" panose="020F0502020204030204" pitchFamily="34" charset="0"/>
                <a:ea typeface="Calibri" panose="020F0502020204030204" pitchFamily="34" charset="0"/>
                <a:cs typeface="Times New Roman" panose="02020603050405020304" pitchFamily="18" charset="0"/>
              </a:rPr>
              <a:t>. https://doi.org/10.1017/S0267190504000145</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Jenkins</a:t>
            </a:r>
            <a:r>
              <a:rPr lang="cs-CZ" sz="4400" dirty="0">
                <a:effectLst/>
                <a:latin typeface="Calibri" panose="020F0502020204030204" pitchFamily="34" charset="0"/>
                <a:ea typeface="Calibri" panose="020F0502020204030204" pitchFamily="34" charset="0"/>
                <a:cs typeface="Times New Roman" panose="02020603050405020304" pitchFamily="18" charset="0"/>
              </a:rPr>
              <a:t>, J.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Which</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Pronunciation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Norms</a:t>
            </a:r>
            <a:r>
              <a:rPr lang="cs-CZ" sz="4400" dirty="0">
                <a:effectLst/>
                <a:latin typeface="Calibri" panose="020F0502020204030204" pitchFamily="34" charset="0"/>
                <a:ea typeface="Calibri" panose="020F0502020204030204" pitchFamily="34" charset="0"/>
                <a:cs typeface="Times New Roman" panose="02020603050405020304" pitchFamily="18" charset="0"/>
              </a:rPr>
              <a:t> and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Models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for</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as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an</a:t>
            </a:r>
            <a:r>
              <a:rPr lang="cs-CZ" sz="4400" dirty="0">
                <a:effectLst/>
                <a:latin typeface="Calibri" panose="020F0502020204030204" pitchFamily="34" charset="0"/>
                <a:ea typeface="Calibri" panose="020F0502020204030204" pitchFamily="34" charset="0"/>
                <a:cs typeface="Times New Roman" panose="02020603050405020304" pitchFamily="18" charset="0"/>
              </a:rPr>
              <a:t> International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Language</a:t>
            </a:r>
            <a:r>
              <a:rPr lang="cs-CZ" sz="4400" dirty="0">
                <a:effectLst/>
                <a:latin typeface="Calibri" panose="020F0502020204030204" pitchFamily="34" charset="0"/>
                <a:ea typeface="Calibri" panose="020F0502020204030204" pitchFamily="34" charset="0"/>
                <a:cs typeface="Times New Roman" panose="02020603050405020304" pitchFamily="18" charset="0"/>
              </a:rPr>
              <a:t>?" ELT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Journal</a:t>
            </a:r>
            <a:r>
              <a:rPr lang="cs-CZ" sz="4400" dirty="0">
                <a:effectLst/>
                <a:latin typeface="Calibri" panose="020F0502020204030204" pitchFamily="34" charset="0"/>
                <a:ea typeface="Calibri" panose="020F0502020204030204" pitchFamily="34" charset="0"/>
                <a:cs typeface="Times New Roman" panose="02020603050405020304" pitchFamily="18" charset="0"/>
              </a:rPr>
              <a:t>, vol. 52, 1998, pp. 119–126.</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Jenkins</a:t>
            </a:r>
            <a:r>
              <a:rPr lang="cs-CZ" sz="4400" dirty="0">
                <a:effectLst/>
                <a:latin typeface="Calibri" panose="020F0502020204030204" pitchFamily="34" charset="0"/>
                <a:ea typeface="Calibri" panose="020F0502020204030204" pitchFamily="34" charset="0"/>
                <a:cs typeface="Times New Roman" panose="02020603050405020304" pitchFamily="18" charset="0"/>
              </a:rPr>
              <a:t>, J.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World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Englishes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Routledge</a:t>
            </a:r>
            <a:r>
              <a:rPr lang="cs-CZ" sz="4400" dirty="0">
                <a:effectLst/>
                <a:latin typeface="Calibri" panose="020F0502020204030204" pitchFamily="34" charset="0"/>
                <a:ea typeface="Calibri" panose="020F0502020204030204" pitchFamily="34" charset="0"/>
                <a:cs typeface="Times New Roman" panose="02020603050405020304" pitchFamily="18" charset="0"/>
              </a:rPr>
              <a:t>, 2003.</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Jenkins</a:t>
            </a:r>
            <a:r>
              <a:rPr lang="cs-CZ" sz="4400" dirty="0">
                <a:effectLst/>
                <a:latin typeface="Calibri" panose="020F0502020204030204" pitchFamily="34" charset="0"/>
                <a:ea typeface="Calibri" panose="020F0502020204030204" pitchFamily="34" charset="0"/>
                <a:cs typeface="Times New Roman" panose="02020603050405020304" pitchFamily="18" charset="0"/>
              </a:rPr>
              <a:t>, J.,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Modiano</a:t>
            </a:r>
            <a:r>
              <a:rPr lang="cs-CZ" sz="4400" dirty="0">
                <a:effectLst/>
                <a:latin typeface="Calibri" panose="020F0502020204030204" pitchFamily="34" charset="0"/>
                <a:ea typeface="Calibri" panose="020F0502020204030204" pitchFamily="34" charset="0"/>
                <a:cs typeface="Times New Roman" panose="02020603050405020304" pitchFamily="18" charset="0"/>
              </a:rPr>
              <a:t>, M., &amp;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Seidlhofer</a:t>
            </a:r>
            <a:r>
              <a:rPr lang="cs-CZ" sz="4400" dirty="0">
                <a:effectLst/>
                <a:latin typeface="Calibri" panose="020F0502020204030204" pitchFamily="34" charset="0"/>
                <a:ea typeface="Calibri" panose="020F0502020204030204" pitchFamily="34" charset="0"/>
                <a:cs typeface="Times New Roman" panose="02020603050405020304" pitchFamily="18" charset="0"/>
              </a:rPr>
              <a:t>, B. "Euro-</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Today</a:t>
            </a:r>
            <a:r>
              <a:rPr lang="cs-CZ" sz="4400" dirty="0">
                <a:effectLst/>
                <a:latin typeface="Calibri" panose="020F0502020204030204" pitchFamily="34" charset="0"/>
                <a:ea typeface="Calibri" panose="020F0502020204030204" pitchFamily="34" charset="0"/>
                <a:cs typeface="Times New Roman" panose="02020603050405020304" pitchFamily="18" charset="0"/>
              </a:rPr>
              <a:t>, vol. 17, 2001, pp. 13–19.</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Lloyd</a:t>
            </a:r>
            <a:r>
              <a:rPr lang="cs-CZ" sz="4400" dirty="0">
                <a:effectLst/>
                <a:latin typeface="Calibri" panose="020F0502020204030204" pitchFamily="34" charset="0"/>
                <a:ea typeface="Calibri" panose="020F0502020204030204" pitchFamily="34" charset="0"/>
                <a:cs typeface="Times New Roman" panose="02020603050405020304" pitchFamily="18" charset="0"/>
              </a:rPr>
              <a:t>, P. M. "On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Definition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Vulgar</a:t>
            </a:r>
            <a:r>
              <a:rPr lang="cs-CZ" sz="4400" dirty="0">
                <a:effectLst/>
                <a:latin typeface="Calibri" panose="020F0502020204030204" pitchFamily="34" charset="0"/>
                <a:ea typeface="Calibri" panose="020F0502020204030204" pitchFamily="34" charset="0"/>
                <a:cs typeface="Times New Roman" panose="02020603050405020304" pitchFamily="18" charset="0"/>
              </a:rPr>
              <a:t> Latin':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Eternal</a:t>
            </a:r>
            <a:r>
              <a:rPr lang="cs-CZ" sz="4400" dirty="0">
                <a:effectLst/>
                <a:latin typeface="Calibri" panose="020F0502020204030204" pitchFamily="34" charset="0"/>
                <a:ea typeface="Calibri" panose="020F0502020204030204" pitchFamily="34" charset="0"/>
                <a:cs typeface="Times New Roman" panose="02020603050405020304" pitchFamily="18" charset="0"/>
              </a:rPr>
              <a:t> Return."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Neuphilologische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Mitteilungen</a:t>
            </a:r>
            <a:r>
              <a:rPr lang="cs-CZ" sz="4400" dirty="0">
                <a:effectLst/>
                <a:latin typeface="Calibri" panose="020F0502020204030204" pitchFamily="34" charset="0"/>
                <a:ea typeface="Calibri" panose="020F0502020204030204" pitchFamily="34" charset="0"/>
                <a:cs typeface="Times New Roman" panose="02020603050405020304" pitchFamily="18" charset="0"/>
              </a:rPr>
              <a:t>, vol. 80, no. 2, 1979, pp. 110-122.</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McCarthy</a:t>
            </a:r>
            <a:r>
              <a:rPr lang="cs-CZ" sz="4400" dirty="0">
                <a:effectLst/>
                <a:latin typeface="Calibri" panose="020F0502020204030204" pitchFamily="34" charset="0"/>
                <a:ea typeface="Calibri" panose="020F0502020204030204" pitchFamily="34" charset="0"/>
                <a:cs typeface="Times New Roman" panose="02020603050405020304" pitchFamily="18" charset="0"/>
              </a:rPr>
              <a:t>, Michael, and Felicity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O'Dell</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Vocabulary</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Use. 5th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print</a:t>
            </a:r>
            <a:r>
              <a:rPr lang="cs-CZ" sz="4400" dirty="0">
                <a:effectLst/>
                <a:latin typeface="Calibri" panose="020F0502020204030204" pitchFamily="34" charset="0"/>
                <a:ea typeface="Calibri" panose="020F0502020204030204" pitchFamily="34" charset="0"/>
                <a:cs typeface="Times New Roman" panose="02020603050405020304" pitchFamily="18" charset="0"/>
              </a:rPr>
              <a:t>, Cambridge University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Press</a:t>
            </a:r>
            <a:r>
              <a:rPr lang="cs-CZ" sz="4400" dirty="0">
                <a:effectLst/>
                <a:latin typeface="Calibri" panose="020F0502020204030204" pitchFamily="34" charset="0"/>
                <a:ea typeface="Calibri" panose="020F0502020204030204" pitchFamily="34" charset="0"/>
                <a:cs typeface="Times New Roman" panose="02020603050405020304" pitchFamily="18" charset="0"/>
              </a:rPr>
              <a:t>, 1996. ISBN 0-521-42396-1.</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Meierkord</a:t>
            </a:r>
            <a:r>
              <a:rPr lang="cs-CZ" sz="4400" dirty="0">
                <a:effectLst/>
                <a:latin typeface="Calibri" panose="020F0502020204030204" pitchFamily="34" charset="0"/>
                <a:ea typeface="Calibri" panose="020F0502020204030204" pitchFamily="34" charset="0"/>
                <a:cs typeface="Times New Roman" panose="02020603050405020304" pitchFamily="18" charset="0"/>
              </a:rPr>
              <a:t>, C.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Language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Stripped</a:t>
            </a:r>
            <a:r>
              <a:rPr lang="cs-CZ" sz="4400" dirty="0">
                <a:effectLst/>
                <a:latin typeface="Calibri" panose="020F0502020204030204" pitchFamily="34" charset="0"/>
                <a:ea typeface="Calibri" panose="020F0502020204030204" pitchFamily="34" charset="0"/>
                <a:cs typeface="Times New Roman" panose="02020603050405020304" pitchFamily="18" charset="0"/>
              </a:rPr>
              <a:t> Bare"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or</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Linguistic</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Masala</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Culture</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Lingua Franca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Communication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Lingua Franca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Communication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edited</a:t>
            </a:r>
            <a:r>
              <a:rPr lang="cs-CZ" sz="4400" dirty="0">
                <a:effectLst/>
                <a:latin typeface="Calibri" panose="020F0502020204030204" pitchFamily="34" charset="0"/>
                <a:ea typeface="Calibri" panose="020F0502020204030204" pitchFamily="34" charset="0"/>
                <a:cs typeface="Times New Roman" panose="02020603050405020304" pitchFamily="18" charset="0"/>
              </a:rPr>
              <a:t> by K. Knapp &amp; C.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Meierkord</a:t>
            </a:r>
            <a:r>
              <a:rPr lang="cs-CZ" sz="4400" dirty="0">
                <a:effectLst/>
                <a:latin typeface="Calibri" panose="020F0502020204030204" pitchFamily="34" charset="0"/>
                <a:ea typeface="Calibri" panose="020F0502020204030204" pitchFamily="34" charset="0"/>
                <a:cs typeface="Times New Roman" panose="02020603050405020304" pitchFamily="18" charset="0"/>
              </a:rPr>
              <a:t>, Lang, 2002, pp. 109–133.</a:t>
            </a:r>
          </a:p>
          <a:p>
            <a:pPr marL="0" indent="0">
              <a:lnSpc>
                <a:spcPct val="120000"/>
              </a:lnSpc>
              <a:spcBef>
                <a:spcPts val="0"/>
              </a:spcBef>
              <a:buNone/>
            </a:pPr>
            <a:r>
              <a:rPr lang="cs-CZ" sz="4400" dirty="0">
                <a:effectLst/>
                <a:latin typeface="Calibri" panose="020F0502020204030204" pitchFamily="34" charset="0"/>
                <a:ea typeface="Calibri" panose="020F0502020204030204" pitchFamily="34" charset="0"/>
                <a:cs typeface="Times New Roman" panose="02020603050405020304" pitchFamily="18" charset="0"/>
              </a:rPr>
              <a:t>Přecechtělová, Milena. Latina Nejen pro Teology. 2nd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ed</a:t>
            </a:r>
            <a:r>
              <a:rPr lang="cs-CZ" sz="4400" dirty="0">
                <a:effectLst/>
                <a:latin typeface="Calibri" panose="020F0502020204030204" pitchFamily="34" charset="0"/>
                <a:ea typeface="Calibri" panose="020F0502020204030204" pitchFamily="34" charset="0"/>
                <a:cs typeface="Times New Roman" panose="02020603050405020304" pitchFamily="18" charset="0"/>
              </a:rPr>
              <a:t>., Zdenka Barcalová, 2009.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Print</a:t>
            </a:r>
            <a:r>
              <a:rPr lang="cs-CZ" sz="4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Rostan</a:t>
            </a:r>
            <a:r>
              <a:rPr lang="cs-CZ" sz="4400" dirty="0">
                <a:effectLst/>
                <a:latin typeface="Calibri" panose="020F0502020204030204" pitchFamily="34" charset="0"/>
                <a:ea typeface="Calibri" panose="020F0502020204030204" pitchFamily="34" charset="0"/>
                <a:cs typeface="Times New Roman" panose="02020603050405020304" pitchFamily="18" charset="0"/>
              </a:rPr>
              <a:t>, Michele.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as 'Lingua Franca' and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Internationalization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Academe</a:t>
            </a:r>
            <a:r>
              <a:rPr lang="cs-CZ" sz="4400" dirty="0">
                <a:effectLst/>
                <a:latin typeface="Calibri" panose="020F0502020204030204" pitchFamily="34" charset="0"/>
                <a:ea typeface="Calibri" panose="020F0502020204030204" pitchFamily="34" charset="0"/>
                <a:cs typeface="Times New Roman" panose="02020603050405020304" pitchFamily="18" charset="0"/>
              </a:rPr>
              <a:t>." International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Higher</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2017 https://doi.org/</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Samarin</a:t>
            </a:r>
            <a:r>
              <a:rPr lang="cs-CZ" sz="4400" dirty="0">
                <a:effectLst/>
                <a:latin typeface="Calibri" panose="020F0502020204030204" pitchFamily="34" charset="0"/>
                <a:ea typeface="Calibri" panose="020F0502020204030204" pitchFamily="34" charset="0"/>
                <a:cs typeface="Times New Roman" panose="02020603050405020304" pitchFamily="18" charset="0"/>
              </a:rPr>
              <a:t>, W. "Lingua Franca."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Sociolinguistics</a:t>
            </a:r>
            <a:r>
              <a:rPr lang="cs-CZ" sz="4400" dirty="0">
                <a:effectLst/>
                <a:latin typeface="Calibri" panose="020F0502020204030204" pitchFamily="34" charset="0"/>
                <a:ea typeface="Calibri" panose="020F0502020204030204" pitchFamily="34" charset="0"/>
                <a:cs typeface="Times New Roman" panose="02020603050405020304" pitchFamily="18" charset="0"/>
              </a:rPr>
              <a:t>: An International Handbook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Science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Language</a:t>
            </a:r>
            <a:r>
              <a:rPr lang="cs-CZ" sz="4400" dirty="0">
                <a:effectLst/>
                <a:latin typeface="Calibri" panose="020F0502020204030204" pitchFamily="34" charset="0"/>
                <a:ea typeface="Calibri" panose="020F0502020204030204" pitchFamily="34" charset="0"/>
                <a:cs typeface="Times New Roman" panose="02020603050405020304" pitchFamily="18" charset="0"/>
              </a:rPr>
              <a:t> and Society,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edited</a:t>
            </a:r>
            <a:r>
              <a:rPr lang="cs-CZ" sz="4400" dirty="0">
                <a:effectLst/>
                <a:latin typeface="Calibri" panose="020F0502020204030204" pitchFamily="34" charset="0"/>
                <a:ea typeface="Calibri" panose="020F0502020204030204" pitchFamily="34" charset="0"/>
                <a:cs typeface="Times New Roman" panose="02020603050405020304" pitchFamily="18" charset="0"/>
              </a:rPr>
              <a:t> by U.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Ammon</a:t>
            </a:r>
            <a:r>
              <a:rPr lang="cs-CZ" sz="4400" dirty="0">
                <a:effectLst/>
                <a:latin typeface="Calibri" panose="020F0502020204030204" pitchFamily="34" charset="0"/>
                <a:ea typeface="Calibri" panose="020F0502020204030204" pitchFamily="34" charset="0"/>
                <a:cs typeface="Times New Roman" panose="02020603050405020304" pitchFamily="18" charset="0"/>
              </a:rPr>
              <a:t>, 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Dittmar</a:t>
            </a:r>
            <a:r>
              <a:rPr lang="cs-CZ" sz="4400" dirty="0">
                <a:effectLst/>
                <a:latin typeface="Calibri" panose="020F0502020204030204" pitchFamily="34" charset="0"/>
                <a:ea typeface="Calibri" panose="020F0502020204030204" pitchFamily="34" charset="0"/>
                <a:cs typeface="Times New Roman" panose="02020603050405020304" pitchFamily="18" charset="0"/>
              </a:rPr>
              <a:t>, &amp; K.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Mattheier</a:t>
            </a:r>
            <a:r>
              <a:rPr lang="cs-CZ" sz="4400" dirty="0">
                <a:effectLst/>
                <a:latin typeface="Calibri" panose="020F0502020204030204" pitchFamily="34" charset="0"/>
                <a:ea typeface="Calibri" panose="020F0502020204030204" pitchFamily="34" charset="0"/>
                <a:cs typeface="Times New Roman" panose="02020603050405020304" pitchFamily="18" charset="0"/>
              </a:rPr>
              <a:t>, Walter de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Gruyter</a:t>
            </a:r>
            <a:r>
              <a:rPr lang="cs-CZ" sz="4400" dirty="0">
                <a:effectLst/>
                <a:latin typeface="Calibri" panose="020F0502020204030204" pitchFamily="34" charset="0"/>
                <a:ea typeface="Calibri" panose="020F0502020204030204" pitchFamily="34" charset="0"/>
                <a:cs typeface="Times New Roman" panose="02020603050405020304" pitchFamily="18" charset="0"/>
              </a:rPr>
              <a:t>, 1987, pp. 371–374.</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Seidlhofer</a:t>
            </a:r>
            <a:r>
              <a:rPr lang="cs-CZ" sz="4400" dirty="0">
                <a:effectLst/>
                <a:latin typeface="Calibri" panose="020F0502020204030204" pitchFamily="34" charset="0"/>
                <a:ea typeface="Calibri" panose="020F0502020204030204" pitchFamily="34" charset="0"/>
                <a:cs typeface="Times New Roman" panose="02020603050405020304" pitchFamily="18" charset="0"/>
              </a:rPr>
              <a:t>, B.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as a Lingua Franca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Expanding</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Circle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What</a:t>
            </a:r>
            <a:r>
              <a:rPr lang="cs-CZ" sz="4400" dirty="0">
                <a:effectLst/>
                <a:latin typeface="Calibri" panose="020F0502020204030204" pitchFamily="34" charset="0"/>
                <a:ea typeface="Calibri" panose="020F0502020204030204" pitchFamily="34" charset="0"/>
                <a:cs typeface="Times New Roman" panose="02020603050405020304" pitchFamily="18" charset="0"/>
              </a:rPr>
              <a:t> It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Isn’t</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World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Global</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Rules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Global</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Roles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edited</a:t>
            </a:r>
            <a:r>
              <a:rPr lang="cs-CZ" sz="4400" dirty="0">
                <a:effectLst/>
                <a:latin typeface="Calibri" panose="020F0502020204030204" pitchFamily="34" charset="0"/>
                <a:ea typeface="Calibri" panose="020F0502020204030204" pitchFamily="34" charset="0"/>
                <a:cs typeface="Times New Roman" panose="02020603050405020304" pitchFamily="18" charset="0"/>
              </a:rPr>
              <a:t> by R.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Rubdy</a:t>
            </a:r>
            <a:r>
              <a:rPr lang="cs-CZ" sz="4400" dirty="0">
                <a:effectLst/>
                <a:latin typeface="Calibri" panose="020F0502020204030204" pitchFamily="34" charset="0"/>
                <a:ea typeface="Calibri" panose="020F0502020204030204" pitchFamily="34" charset="0"/>
                <a:cs typeface="Times New Roman" panose="02020603050405020304" pitchFamily="18" charset="0"/>
              </a:rPr>
              <a:t> &amp; M.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Saraceni</a:t>
            </a:r>
            <a:r>
              <a:rPr lang="cs-CZ" sz="4400" dirty="0">
                <a:effectLst/>
                <a:latin typeface="Calibri" panose="020F0502020204030204" pitchFamily="34" charset="0"/>
                <a:ea typeface="Calibri" panose="020F0502020204030204" pitchFamily="34" charset="0"/>
                <a:cs typeface="Times New Roman" panose="02020603050405020304" pitchFamily="18" charset="0"/>
              </a:rPr>
              <a:t>, IELE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Press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at</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Assumption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University,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press</a:t>
            </a:r>
            <a:r>
              <a:rPr lang="cs-CZ" sz="4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Seidlhofer</a:t>
            </a:r>
            <a:r>
              <a:rPr lang="cs-CZ" sz="4400" dirty="0">
                <a:effectLst/>
                <a:latin typeface="Calibri" panose="020F0502020204030204" pitchFamily="34" charset="0"/>
                <a:ea typeface="Calibri" panose="020F0502020204030204" pitchFamily="34" charset="0"/>
                <a:cs typeface="Times New Roman" panose="02020603050405020304" pitchFamily="18" charset="0"/>
              </a:rPr>
              <a:t>, B.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Habeas</a:t>
            </a:r>
            <a:r>
              <a:rPr lang="cs-CZ" sz="4400" dirty="0">
                <a:effectLst/>
                <a:latin typeface="Calibri" panose="020F0502020204030204" pitchFamily="34" charset="0"/>
                <a:ea typeface="Calibri" panose="020F0502020204030204" pitchFamily="34" charset="0"/>
                <a:cs typeface="Times New Roman" panose="02020603050405020304" pitchFamily="18" charset="0"/>
              </a:rPr>
              <a:t> Corpus and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Divide</a:t>
            </a:r>
            <a:r>
              <a:rPr lang="cs-CZ" sz="4400" dirty="0">
                <a:effectLst/>
                <a:latin typeface="Calibri" panose="020F0502020204030204" pitchFamily="34" charset="0"/>
                <a:ea typeface="Calibri" panose="020F0502020204030204" pitchFamily="34" charset="0"/>
                <a:cs typeface="Times New Roman" panose="02020603050405020304" pitchFamily="18" charset="0"/>
              </a:rPr>
              <a:t> et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Impera</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Global</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and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Applied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Linguistics</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Unity and Diversity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Language</a:t>
            </a:r>
            <a:r>
              <a:rPr lang="cs-CZ" sz="4400" dirty="0">
                <a:effectLst/>
                <a:latin typeface="Calibri" panose="020F0502020204030204" pitchFamily="34" charset="0"/>
                <a:ea typeface="Calibri" panose="020F0502020204030204" pitchFamily="34" charset="0"/>
                <a:cs typeface="Times New Roman" panose="02020603050405020304" pitchFamily="18" charset="0"/>
              </a:rPr>
              <a:t> Use,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edited</a:t>
            </a:r>
            <a:r>
              <a:rPr lang="cs-CZ" sz="4400" dirty="0">
                <a:effectLst/>
                <a:latin typeface="Calibri" panose="020F0502020204030204" pitchFamily="34" charset="0"/>
                <a:ea typeface="Calibri" panose="020F0502020204030204" pitchFamily="34" charset="0"/>
                <a:cs typeface="Times New Roman" panose="02020603050405020304" pitchFamily="18" charset="0"/>
              </a:rPr>
              <a:t> by K.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Spelman</a:t>
            </a:r>
            <a:r>
              <a:rPr lang="cs-CZ" sz="4400" dirty="0">
                <a:effectLst/>
                <a:latin typeface="Calibri" panose="020F0502020204030204" pitchFamily="34" charset="0"/>
                <a:ea typeface="Calibri" panose="020F0502020204030204" pitchFamily="34" charset="0"/>
                <a:cs typeface="Times New Roman" panose="02020603050405020304" pitchFamily="18" charset="0"/>
              </a:rPr>
              <a:t> Miller &amp; P. Thompson,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Continuum</a:t>
            </a:r>
            <a:r>
              <a:rPr lang="cs-CZ" sz="4400" dirty="0">
                <a:effectLst/>
                <a:latin typeface="Calibri" panose="020F0502020204030204" pitchFamily="34" charset="0"/>
                <a:ea typeface="Calibri" panose="020F0502020204030204" pitchFamily="34" charset="0"/>
                <a:cs typeface="Times New Roman" panose="02020603050405020304" pitchFamily="18" charset="0"/>
              </a:rPr>
              <a:t>, 2002b, pp. 198–217.</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Seidlhofer</a:t>
            </a:r>
            <a:r>
              <a:rPr lang="cs-CZ" sz="4400" dirty="0">
                <a:effectLst/>
                <a:latin typeface="Calibri" panose="020F0502020204030204" pitchFamily="34" charset="0"/>
                <a:ea typeface="Calibri" panose="020F0502020204030204" pitchFamily="34" charset="0"/>
                <a:cs typeface="Times New Roman" panose="02020603050405020304" pitchFamily="18" charset="0"/>
              </a:rPr>
              <a:t>, B.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Lexicogrammar</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ELF: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Some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Findings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from</a:t>
            </a:r>
            <a:r>
              <a:rPr lang="cs-CZ" sz="4400" dirty="0">
                <a:effectLst/>
                <a:latin typeface="Calibri" panose="020F0502020204030204" pitchFamily="34" charset="0"/>
                <a:ea typeface="Calibri" panose="020F0502020204030204" pitchFamily="34" charset="0"/>
                <a:cs typeface="Times New Roman" panose="02020603050405020304" pitchFamily="18" charset="0"/>
              </a:rPr>
              <a:t> VOICE."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Paper</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presented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at</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colloquium</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Research</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into</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as a Lingua Franca: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State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Art,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British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Association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Applied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Linguistics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Conference</a:t>
            </a:r>
            <a:r>
              <a:rPr lang="cs-CZ" sz="4400" dirty="0">
                <a:effectLst/>
                <a:latin typeface="Calibri" panose="020F0502020204030204" pitchFamily="34" charset="0"/>
                <a:ea typeface="Calibri" panose="020F0502020204030204" pitchFamily="34" charset="0"/>
                <a:cs typeface="Times New Roman" panose="02020603050405020304" pitchFamily="18" charset="0"/>
              </a:rPr>
              <a:t>, Leeds,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September</a:t>
            </a:r>
            <a:r>
              <a:rPr lang="cs-CZ" sz="4400" dirty="0">
                <a:effectLst/>
                <a:latin typeface="Calibri" panose="020F0502020204030204" pitchFamily="34" charset="0"/>
                <a:ea typeface="Calibri" panose="020F0502020204030204" pitchFamily="34" charset="0"/>
                <a:cs typeface="Times New Roman" panose="02020603050405020304" pitchFamily="18" charset="0"/>
              </a:rPr>
              <a:t> 2003.</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Seidlhofer</a:t>
            </a:r>
            <a:r>
              <a:rPr lang="cs-CZ" sz="4400" dirty="0">
                <a:effectLst/>
                <a:latin typeface="Calibri" panose="020F0502020204030204" pitchFamily="34" charset="0"/>
                <a:ea typeface="Calibri" panose="020F0502020204030204" pitchFamily="34" charset="0"/>
                <a:cs typeface="Times New Roman" panose="02020603050405020304" pitchFamily="18" charset="0"/>
              </a:rPr>
              <a:t>, B.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Research</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Perspectives</a:t>
            </a:r>
            <a:r>
              <a:rPr lang="cs-CZ" sz="4400" dirty="0">
                <a:effectLst/>
                <a:latin typeface="Calibri" panose="020F0502020204030204" pitchFamily="34" charset="0"/>
                <a:ea typeface="Calibri" panose="020F0502020204030204" pitchFamily="34" charset="0"/>
                <a:cs typeface="Times New Roman" panose="02020603050405020304" pitchFamily="18" charset="0"/>
              </a:rPr>
              <a:t> on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Teaching</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as a Lingua Franca."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Annual</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Review</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Applied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Linguistics</a:t>
            </a:r>
            <a:r>
              <a:rPr lang="cs-CZ" sz="4400" dirty="0">
                <a:effectLst/>
                <a:latin typeface="Calibri" panose="020F0502020204030204" pitchFamily="34" charset="0"/>
                <a:ea typeface="Calibri" panose="020F0502020204030204" pitchFamily="34" charset="0"/>
                <a:cs typeface="Times New Roman" panose="02020603050405020304" pitchFamily="18" charset="0"/>
              </a:rPr>
              <a:t>, vol. 24, 2004, pp. 209-239.</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Seidlhofer</a:t>
            </a:r>
            <a:r>
              <a:rPr lang="cs-CZ" sz="4400" dirty="0">
                <a:effectLst/>
                <a:latin typeface="Calibri" panose="020F0502020204030204" pitchFamily="34" charset="0"/>
                <a:ea typeface="Calibri" panose="020F0502020204030204" pitchFamily="34" charset="0"/>
                <a:cs typeface="Times New Roman" panose="02020603050405020304" pitchFamily="18" charset="0"/>
              </a:rPr>
              <a:t>, B.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Case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for</a:t>
            </a:r>
            <a:r>
              <a:rPr lang="cs-CZ" sz="4400" dirty="0">
                <a:effectLst/>
                <a:latin typeface="Calibri" panose="020F0502020204030204" pitchFamily="34" charset="0"/>
                <a:ea typeface="Calibri" panose="020F0502020204030204" pitchFamily="34" charset="0"/>
                <a:cs typeface="Times New Roman" panose="02020603050405020304" pitchFamily="18" charset="0"/>
              </a:rPr>
              <a:t> a Corpus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as a Lingua Franca."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Roles</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Corpora</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Contemporary</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English</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Language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Description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and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Language</a:t>
            </a:r>
            <a:r>
              <a:rPr lang="cs-CZ" sz="4400" dirty="0">
                <a:effectLst/>
                <a:latin typeface="Calibri" panose="020F0502020204030204" pitchFamily="34" charset="0"/>
                <a:ea typeface="Calibri" panose="020F0502020204030204" pitchFamily="34" charset="0"/>
                <a:cs typeface="Times New Roman" panose="02020603050405020304" pitchFamily="18" charset="0"/>
              </a:rPr>
              <a:t> Pedagogy,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edited</a:t>
            </a:r>
            <a:r>
              <a:rPr lang="cs-CZ" sz="4400" dirty="0">
                <a:effectLst/>
                <a:latin typeface="Calibri" panose="020F0502020204030204" pitchFamily="34" charset="0"/>
                <a:ea typeface="Calibri" panose="020F0502020204030204" pitchFamily="34" charset="0"/>
                <a:cs typeface="Times New Roman" panose="02020603050405020304" pitchFamily="18" charset="0"/>
              </a:rPr>
              <a:t> by G. Aston &amp; L.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Burnard</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Cooperativa</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Libraria</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Universitaria</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Editrice</a:t>
            </a:r>
            <a:r>
              <a:rPr lang="cs-CZ" sz="4400" dirty="0">
                <a:effectLst/>
                <a:latin typeface="Calibri" panose="020F0502020204030204" pitchFamily="34" charset="0"/>
                <a:ea typeface="Calibri" panose="020F0502020204030204" pitchFamily="34" charset="0"/>
                <a:cs typeface="Times New Roman" panose="02020603050405020304" pitchFamily="18" charset="0"/>
              </a:rPr>
              <a:t> Bologna, 2002a, pp. 70–85.</a:t>
            </a:r>
          </a:p>
          <a:p>
            <a:pPr marL="0" indent="0">
              <a:lnSpc>
                <a:spcPct val="120000"/>
              </a:lnSpc>
              <a:spcBef>
                <a:spcPts val="0"/>
              </a:spcBef>
              <a:buNone/>
            </a:pPr>
            <a:r>
              <a:rPr lang="cs-CZ" sz="4400" dirty="0" err="1">
                <a:effectLst/>
                <a:latin typeface="Calibri" panose="020F0502020204030204" pitchFamily="34" charset="0"/>
                <a:ea typeface="Calibri" panose="020F0502020204030204" pitchFamily="34" charset="0"/>
                <a:cs typeface="Times New Roman" panose="02020603050405020304" pitchFamily="18" charset="0"/>
              </a:rPr>
              <a:t>Seidlhofer</a:t>
            </a:r>
            <a:r>
              <a:rPr lang="cs-CZ" sz="4400" dirty="0">
                <a:effectLst/>
                <a:latin typeface="Calibri" panose="020F0502020204030204" pitchFamily="34" charset="0"/>
                <a:ea typeface="Calibri" panose="020F0502020204030204" pitchFamily="34" charset="0"/>
                <a:cs typeface="Times New Roman" panose="02020603050405020304" pitchFamily="18" charset="0"/>
              </a:rPr>
              <a:t>, B.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Shape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Things</a:t>
            </a:r>
            <a:r>
              <a:rPr lang="cs-CZ" sz="4400" dirty="0">
                <a:effectLst/>
                <a:latin typeface="Calibri" panose="020F0502020204030204" pitchFamily="34" charset="0"/>
                <a:ea typeface="Calibri" panose="020F0502020204030204" pitchFamily="34" charset="0"/>
                <a:cs typeface="Times New Roman" panose="02020603050405020304" pitchFamily="18" charset="0"/>
              </a:rPr>
              <a:t> to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Come</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Some</a:t>
            </a:r>
            <a:r>
              <a:rPr lang="cs-CZ" sz="4400" dirty="0">
                <a:effectLst/>
                <a:latin typeface="Calibri" panose="020F0502020204030204" pitchFamily="34" charset="0"/>
                <a:ea typeface="Calibri" panose="020F0502020204030204" pitchFamily="34" charset="0"/>
                <a:cs typeface="Times New Roman" panose="02020603050405020304" pitchFamily="18" charset="0"/>
              </a:rPr>
              <a:t> Basic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Questions</a:t>
            </a:r>
            <a:r>
              <a:rPr lang="cs-CZ" sz="4400" dirty="0">
                <a:effectLst/>
                <a:latin typeface="Calibri" panose="020F0502020204030204" pitchFamily="34" charset="0"/>
                <a:ea typeface="Calibri" panose="020F0502020204030204" pitchFamily="34" charset="0"/>
                <a:cs typeface="Times New Roman" panose="02020603050405020304" pitchFamily="18" charset="0"/>
              </a:rPr>
              <a:t>." In Lingua Franca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Communication</a:t>
            </a:r>
            <a:r>
              <a:rPr lang="cs-CZ" sz="4400" dirty="0">
                <a:effectLst/>
                <a:latin typeface="Calibri" panose="020F0502020204030204" pitchFamily="34" charset="0"/>
                <a:ea typeface="Calibri" panose="020F0502020204030204" pitchFamily="34" charset="0"/>
                <a:cs typeface="Times New Roman" panose="02020603050405020304" pitchFamily="18" charset="0"/>
              </a:rPr>
              <a:t>,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edited</a:t>
            </a:r>
            <a:r>
              <a:rPr lang="cs-CZ" sz="4400" dirty="0">
                <a:effectLst/>
                <a:latin typeface="Calibri" panose="020F0502020204030204" pitchFamily="34" charset="0"/>
                <a:ea typeface="Calibri" panose="020F0502020204030204" pitchFamily="34" charset="0"/>
                <a:cs typeface="Times New Roman" panose="02020603050405020304" pitchFamily="18" charset="0"/>
              </a:rPr>
              <a:t> by K. Knapp &amp; C. </a:t>
            </a:r>
            <a:r>
              <a:rPr lang="cs-CZ" sz="4400" dirty="0" err="1">
                <a:effectLst/>
                <a:latin typeface="Calibri" panose="020F0502020204030204" pitchFamily="34" charset="0"/>
                <a:ea typeface="Calibri" panose="020F0502020204030204" pitchFamily="34" charset="0"/>
                <a:cs typeface="Times New Roman" panose="02020603050405020304" pitchFamily="18" charset="0"/>
              </a:rPr>
              <a:t>Meierkord</a:t>
            </a:r>
            <a:r>
              <a:rPr lang="cs-CZ" sz="4400" dirty="0">
                <a:effectLst/>
                <a:latin typeface="Calibri" panose="020F0502020204030204" pitchFamily="34" charset="0"/>
                <a:ea typeface="Calibri" panose="020F0502020204030204" pitchFamily="34" charset="0"/>
                <a:cs typeface="Times New Roman" panose="02020603050405020304" pitchFamily="18" charset="0"/>
              </a:rPr>
              <a:t>, Lang, 2002c, pp. 269–302.</a:t>
            </a:r>
          </a:p>
          <a:p>
            <a:pPr>
              <a:lnSpc>
                <a:spcPct val="120000"/>
              </a:lnSpc>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540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42B8F4-72C4-1EAA-4115-C33E438C4580}"/>
              </a:ext>
            </a:extLst>
          </p:cNvPr>
          <p:cNvSpPr>
            <a:spLocks noGrp="1"/>
          </p:cNvSpPr>
          <p:nvPr>
            <p:ph type="title"/>
          </p:nvPr>
        </p:nvSpPr>
        <p:spPr/>
        <p:txBody>
          <a:bodyPr/>
          <a:lstStyle/>
          <a:p>
            <a:r>
              <a:rPr lang="cs-CZ" dirty="0">
                <a:latin typeface="Cambria" panose="02040503050406030204" pitchFamily="18" charset="0"/>
                <a:ea typeface="Cambria" panose="02040503050406030204" pitchFamily="18" charset="0"/>
              </a:rPr>
              <a:t>Co je to lingua franca? (2/2)</a:t>
            </a:r>
          </a:p>
        </p:txBody>
      </p:sp>
      <p:sp>
        <p:nvSpPr>
          <p:cNvPr id="3" name="Zástupný obsah 2">
            <a:extLst>
              <a:ext uri="{FF2B5EF4-FFF2-40B4-BE49-F238E27FC236}">
                <a16:creationId xmlns:a16="http://schemas.microsoft.com/office/drawing/2014/main" id="{8311FA35-1A84-D9F6-56A4-109D51412162}"/>
              </a:ext>
            </a:extLst>
          </p:cNvPr>
          <p:cNvSpPr>
            <a:spLocks noGrp="1"/>
          </p:cNvSpPr>
          <p:nvPr>
            <p:ph idx="1"/>
          </p:nvPr>
        </p:nvSpPr>
        <p:spPr/>
        <p:txBody>
          <a:bodyPr>
            <a:normAutofit/>
          </a:bodyPr>
          <a:lstStyle/>
          <a:p>
            <a:r>
              <a:rPr lang="cs-CZ" b="1" dirty="0"/>
              <a:t>Definice Lingua Franca:</a:t>
            </a:r>
          </a:p>
          <a:p>
            <a:pPr lvl="1"/>
            <a:r>
              <a:rPr lang="cs-CZ" dirty="0" err="1"/>
              <a:t>Samarin</a:t>
            </a:r>
            <a:r>
              <a:rPr lang="cs-CZ" dirty="0"/>
              <a:t> (1987: 371, citováno v </a:t>
            </a:r>
            <a:r>
              <a:rPr lang="cs-CZ" dirty="0" err="1"/>
              <a:t>Seidelhofer</a:t>
            </a:r>
            <a:r>
              <a:rPr lang="cs-CZ" dirty="0"/>
              <a:t> 2004): "Lingua Franca je jakýkoli jazyk sloužící k komunikaci mezi lidmi s různými mateřskými jazyky, pro něž je to druhý jazyk." </a:t>
            </a:r>
          </a:p>
          <a:p>
            <a:pPr lvl="2"/>
            <a:r>
              <a:rPr lang="cs-CZ" dirty="0"/>
              <a:t>(</a:t>
            </a:r>
            <a:r>
              <a:rPr lang="en-US" dirty="0"/>
              <a:t>“any language medium of communication between people of different mother tongues, for whom it is a second language.” </a:t>
            </a:r>
            <a:r>
              <a:rPr lang="cs-CZ" dirty="0"/>
              <a:t>)</a:t>
            </a:r>
          </a:p>
          <a:p>
            <a:pPr lvl="1"/>
            <a:r>
              <a:rPr lang="cs-CZ" dirty="0" err="1"/>
              <a:t>Seidelhofer</a:t>
            </a:r>
            <a:r>
              <a:rPr lang="cs-CZ" dirty="0"/>
              <a:t> rozšiřuje tuto definici tím, že zdůrazňuje, že Lingua Franca nemá rodilé mluvčí.</a:t>
            </a:r>
          </a:p>
          <a:p>
            <a:pPr lvl="2"/>
            <a:r>
              <a:rPr lang="cs-CZ" dirty="0"/>
              <a:t>(</a:t>
            </a:r>
            <a:r>
              <a:rPr lang="en-US" dirty="0"/>
              <a:t>“[</a:t>
            </a:r>
            <a:r>
              <a:rPr lang="en-US" dirty="0" err="1"/>
              <a:t>i</a:t>
            </a:r>
            <a:r>
              <a:rPr lang="en-US" dirty="0"/>
              <a:t>]n [his] definition, then, a lingua franca has no native speakers.”</a:t>
            </a:r>
            <a:r>
              <a:rPr lang="cs-CZ" dirty="0"/>
              <a:t>)</a:t>
            </a:r>
          </a:p>
        </p:txBody>
      </p:sp>
    </p:spTree>
    <p:extLst>
      <p:ext uri="{BB962C8B-B14F-4D97-AF65-F5344CB8AC3E}">
        <p14:creationId xmlns:p14="http://schemas.microsoft.com/office/powerpoint/2010/main" val="1464472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DF9F8F-AC50-6BD1-7495-E051EC1AD39D}"/>
              </a:ext>
            </a:extLst>
          </p:cNvPr>
          <p:cNvSpPr>
            <a:spLocks noGrp="1"/>
          </p:cNvSpPr>
          <p:nvPr>
            <p:ph type="title"/>
          </p:nvPr>
        </p:nvSpPr>
        <p:spPr>
          <a:xfrm>
            <a:off x="711810" y="714374"/>
            <a:ext cx="2472454" cy="1857375"/>
          </a:xfrm>
        </p:spPr>
        <p:txBody>
          <a:bodyPr anchor="t">
            <a:normAutofit/>
          </a:bodyPr>
          <a:lstStyle/>
          <a:p>
            <a:r>
              <a:rPr lang="cs-CZ" sz="2000" b="1"/>
              <a:t>Globální jazyk:</a:t>
            </a:r>
          </a:p>
        </p:txBody>
      </p:sp>
      <p:graphicFrame>
        <p:nvGraphicFramePr>
          <p:cNvPr id="5" name="Zástupný obsah 2">
            <a:extLst>
              <a:ext uri="{FF2B5EF4-FFF2-40B4-BE49-F238E27FC236}">
                <a16:creationId xmlns:a16="http://schemas.microsoft.com/office/drawing/2014/main" id="{804F71E5-F97E-AEC7-E88C-54F27EC8C868}"/>
              </a:ext>
            </a:extLst>
          </p:cNvPr>
          <p:cNvGraphicFramePr>
            <a:graphicFrameLocks noGrp="1"/>
          </p:cNvGraphicFramePr>
          <p:nvPr>
            <p:ph idx="1"/>
            <p:extLst>
              <p:ext uri="{D42A27DB-BD31-4B8C-83A1-F6EECF244321}">
                <p14:modId xmlns:p14="http://schemas.microsoft.com/office/powerpoint/2010/main" val="4001738203"/>
              </p:ext>
            </p:extLst>
          </p:nvPr>
        </p:nvGraphicFramePr>
        <p:xfrm>
          <a:off x="4106586" y="788465"/>
          <a:ext cx="7424423" cy="5245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988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CA7A60-8DF8-4B78-BFE3-B372B90A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69A5737-8D36-4BF8-AC7D-2AA2B6B63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8"/>
            <a:ext cx="3818316" cy="690030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3818316"/>
              <a:gd name="connsiteY0" fmla="*/ 0 h 6863976"/>
              <a:gd name="connsiteX1" fmla="*/ 3818316 w 3818316"/>
              <a:gd name="connsiteY1" fmla="*/ 0 h 6863976"/>
              <a:gd name="connsiteX2" fmla="*/ 2493114 w 3818316"/>
              <a:gd name="connsiteY2" fmla="*/ 6863976 h 6863976"/>
              <a:gd name="connsiteX3" fmla="*/ 0 w 3818316"/>
              <a:gd name="connsiteY3" fmla="*/ 6863976 h 6863976"/>
              <a:gd name="connsiteX4" fmla="*/ 0 w 3818316"/>
              <a:gd name="connsiteY4" fmla="*/ 0 h 6863976"/>
              <a:gd name="connsiteX0" fmla="*/ 0 w 3818316"/>
              <a:gd name="connsiteY0" fmla="*/ 0 h 6863976"/>
              <a:gd name="connsiteX1" fmla="*/ 3818316 w 3818316"/>
              <a:gd name="connsiteY1" fmla="*/ 0 h 6863976"/>
              <a:gd name="connsiteX2" fmla="*/ 2252194 w 3818316"/>
              <a:gd name="connsiteY2" fmla="*/ 6853025 h 6863976"/>
              <a:gd name="connsiteX3" fmla="*/ 0 w 3818316"/>
              <a:gd name="connsiteY3" fmla="*/ 6863976 h 6863976"/>
              <a:gd name="connsiteX4" fmla="*/ 0 w 3818316"/>
              <a:gd name="connsiteY4" fmla="*/ 0 h 686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316" h="6863976">
                <a:moveTo>
                  <a:pt x="0" y="0"/>
                </a:moveTo>
                <a:lnTo>
                  <a:pt x="3818316" y="0"/>
                </a:lnTo>
                <a:lnTo>
                  <a:pt x="2252194" y="6853025"/>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59220B22-E011-6484-A1D9-023746FCD04D}"/>
              </a:ext>
            </a:extLst>
          </p:cNvPr>
          <p:cNvSpPr>
            <a:spLocks noGrp="1"/>
          </p:cNvSpPr>
          <p:nvPr>
            <p:ph type="title"/>
          </p:nvPr>
        </p:nvSpPr>
        <p:spPr>
          <a:xfrm>
            <a:off x="711810" y="714374"/>
            <a:ext cx="2472454" cy="1857375"/>
          </a:xfrm>
        </p:spPr>
        <p:txBody>
          <a:bodyPr anchor="t">
            <a:normAutofit/>
          </a:bodyPr>
          <a:lstStyle/>
          <a:p>
            <a:r>
              <a:rPr lang="cs-CZ" sz="2000">
                <a:latin typeface="Cambria" panose="02040503050406030204" pitchFamily="18" charset="0"/>
                <a:ea typeface="Cambria" panose="02040503050406030204" pitchFamily="18" charset="0"/>
              </a:rPr>
              <a:t>Angličtina jako lingua franca</a:t>
            </a:r>
          </a:p>
        </p:txBody>
      </p:sp>
      <p:cxnSp>
        <p:nvCxnSpPr>
          <p:cNvPr id="13" name="Straight Connector 12">
            <a:extLst>
              <a:ext uri="{FF2B5EF4-FFF2-40B4-BE49-F238E27FC236}">
                <a16:creationId xmlns:a16="http://schemas.microsoft.com/office/drawing/2014/main" id="{72ECE8B0-6962-4F5B-830A-E8F8F9726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759626"/>
            <a:ext cx="3484282" cy="40953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AF673E-0279-495F-A8A9-F84D0AB5A4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259294"/>
            <a:ext cx="4748213" cy="159571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Zástupný obsah 2">
            <a:extLst>
              <a:ext uri="{FF2B5EF4-FFF2-40B4-BE49-F238E27FC236}">
                <a16:creationId xmlns:a16="http://schemas.microsoft.com/office/drawing/2014/main" id="{7C68A9FD-A01E-8055-06D6-2AE85AA6089A}"/>
              </a:ext>
            </a:extLst>
          </p:cNvPr>
          <p:cNvGraphicFramePr>
            <a:graphicFrameLocks noGrp="1"/>
          </p:cNvGraphicFramePr>
          <p:nvPr>
            <p:ph idx="1"/>
            <p:extLst>
              <p:ext uri="{D42A27DB-BD31-4B8C-83A1-F6EECF244321}">
                <p14:modId xmlns:p14="http://schemas.microsoft.com/office/powerpoint/2010/main" val="4109797636"/>
              </p:ext>
            </p:extLst>
          </p:nvPr>
        </p:nvGraphicFramePr>
        <p:xfrm>
          <a:off x="4106586" y="788465"/>
          <a:ext cx="7424423" cy="5245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9580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6" name="Rectangle 4104">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2" name="Rectangle 4106">
            <a:extLst>
              <a:ext uri="{FF2B5EF4-FFF2-40B4-BE49-F238E27FC236}">
                <a16:creationId xmlns:a16="http://schemas.microsoft.com/office/drawing/2014/main" id="{DC829807-7791-462F-8C59-969B0EC71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68B166B-C4AC-4431-21A1-C2847DFBEAF9}"/>
              </a:ext>
            </a:extLst>
          </p:cNvPr>
          <p:cNvSpPr>
            <a:spLocks noGrp="1"/>
          </p:cNvSpPr>
          <p:nvPr>
            <p:ph type="title"/>
          </p:nvPr>
        </p:nvSpPr>
        <p:spPr>
          <a:xfrm>
            <a:off x="5230906" y="533401"/>
            <a:ext cx="6427694" cy="1111254"/>
          </a:xfrm>
        </p:spPr>
        <p:txBody>
          <a:bodyPr>
            <a:normAutofit/>
          </a:bodyPr>
          <a:lstStyle/>
          <a:p>
            <a:pPr algn="r"/>
            <a:r>
              <a:rPr lang="cs-CZ" sz="2000">
                <a:latin typeface="Cambria" panose="02040503050406030204" pitchFamily="18" charset="0"/>
                <a:ea typeface="Cambria" panose="02040503050406030204" pitchFamily="18" charset="0"/>
              </a:rPr>
              <a:t>Kulturní Dominance Angličtiny</a:t>
            </a:r>
          </a:p>
        </p:txBody>
      </p:sp>
      <p:sp>
        <p:nvSpPr>
          <p:cNvPr id="3" name="Zástupný obsah 2">
            <a:extLst>
              <a:ext uri="{FF2B5EF4-FFF2-40B4-BE49-F238E27FC236}">
                <a16:creationId xmlns:a16="http://schemas.microsoft.com/office/drawing/2014/main" id="{72840CC1-B0AB-01E3-7BA8-609B890FA335}"/>
              </a:ext>
            </a:extLst>
          </p:cNvPr>
          <p:cNvSpPr>
            <a:spLocks noGrp="1"/>
          </p:cNvSpPr>
          <p:nvPr>
            <p:ph idx="1"/>
          </p:nvPr>
        </p:nvSpPr>
        <p:spPr>
          <a:xfrm>
            <a:off x="5049839" y="1754841"/>
            <a:ext cx="6481170" cy="4569758"/>
          </a:xfrm>
        </p:spPr>
        <p:txBody>
          <a:bodyPr anchor="ctr">
            <a:normAutofit/>
          </a:bodyPr>
          <a:lstStyle/>
          <a:p>
            <a:pPr>
              <a:lnSpc>
                <a:spcPct val="90000"/>
              </a:lnSpc>
            </a:pPr>
            <a:r>
              <a:rPr lang="cs-CZ" sz="1300" b="1" dirty="0"/>
              <a:t>Příklady amerických seriálů a jejich vlivu na šíření angličtiny</a:t>
            </a:r>
          </a:p>
          <a:p>
            <a:pPr lvl="1">
              <a:lnSpc>
                <a:spcPct val="90000"/>
              </a:lnSpc>
            </a:pPr>
            <a:r>
              <a:rPr lang="cs-CZ" sz="1300" dirty="0"/>
              <a:t>Americké televizní seriály jsou jedním z hlavních způsobů, jak se angličtina šíří po celém světě. Některé z nejpopulárnějších amerických seriálů, které pomáhají lidem učit se angličtinu, zahrnují “</a:t>
            </a:r>
            <a:r>
              <a:rPr lang="cs-CZ" sz="1300" dirty="0" err="1"/>
              <a:t>How</a:t>
            </a:r>
            <a:r>
              <a:rPr lang="cs-CZ" sz="1300" dirty="0"/>
              <a:t> I Met </a:t>
            </a:r>
            <a:r>
              <a:rPr lang="cs-CZ" sz="1300" dirty="0" err="1"/>
              <a:t>Your</a:t>
            </a:r>
            <a:r>
              <a:rPr lang="cs-CZ" sz="1300" dirty="0"/>
              <a:t> </a:t>
            </a:r>
            <a:r>
              <a:rPr lang="cs-CZ" sz="1300" dirty="0" err="1"/>
              <a:t>Mother</a:t>
            </a:r>
            <a:r>
              <a:rPr lang="cs-CZ" sz="1300" dirty="0"/>
              <a:t>”, “</a:t>
            </a:r>
            <a:r>
              <a:rPr lang="cs-CZ" sz="1300" dirty="0" err="1"/>
              <a:t>The</a:t>
            </a:r>
            <a:r>
              <a:rPr lang="cs-CZ" sz="1300" dirty="0"/>
              <a:t> Big </a:t>
            </a:r>
            <a:r>
              <a:rPr lang="cs-CZ" sz="1300" dirty="0" err="1"/>
              <a:t>Bang</a:t>
            </a:r>
            <a:r>
              <a:rPr lang="cs-CZ" sz="1300" dirty="0"/>
              <a:t> </a:t>
            </a:r>
            <a:r>
              <a:rPr lang="cs-CZ" sz="1300" dirty="0" err="1"/>
              <a:t>Theory</a:t>
            </a:r>
            <a:r>
              <a:rPr lang="cs-CZ" sz="1300" dirty="0"/>
              <a:t>”, “</a:t>
            </a:r>
            <a:r>
              <a:rPr lang="cs-CZ" sz="1300" dirty="0" err="1"/>
              <a:t>Saturday</a:t>
            </a:r>
            <a:r>
              <a:rPr lang="cs-CZ" sz="1300" dirty="0"/>
              <a:t> Night Live”, “</a:t>
            </a:r>
            <a:r>
              <a:rPr lang="cs-CZ" sz="1300" dirty="0" err="1"/>
              <a:t>Modern</a:t>
            </a:r>
            <a:r>
              <a:rPr lang="cs-CZ" sz="1300" dirty="0"/>
              <a:t> </a:t>
            </a:r>
            <a:r>
              <a:rPr lang="cs-CZ" sz="1300" dirty="0" err="1"/>
              <a:t>Family</a:t>
            </a:r>
            <a:r>
              <a:rPr lang="cs-CZ" sz="1300" dirty="0"/>
              <a:t>”, “</a:t>
            </a:r>
            <a:r>
              <a:rPr lang="cs-CZ" sz="1300" dirty="0" err="1"/>
              <a:t>Rick</a:t>
            </a:r>
            <a:r>
              <a:rPr lang="cs-CZ" sz="1300" dirty="0"/>
              <a:t> and </a:t>
            </a:r>
            <a:r>
              <a:rPr lang="cs-CZ" sz="1300" dirty="0" err="1"/>
              <a:t>Morty</a:t>
            </a:r>
            <a:r>
              <a:rPr lang="cs-CZ" sz="1300" dirty="0"/>
              <a:t>”, “</a:t>
            </a:r>
            <a:r>
              <a:rPr lang="cs-CZ" sz="1300" dirty="0" err="1"/>
              <a:t>Ugly</a:t>
            </a:r>
            <a:r>
              <a:rPr lang="cs-CZ" sz="1300" dirty="0"/>
              <a:t> Betty”, “</a:t>
            </a:r>
            <a:r>
              <a:rPr lang="cs-CZ" sz="1300" dirty="0" err="1"/>
              <a:t>Friends</a:t>
            </a:r>
            <a:r>
              <a:rPr lang="cs-CZ" sz="1300" dirty="0"/>
              <a:t>”, “</a:t>
            </a:r>
            <a:r>
              <a:rPr lang="cs-CZ" sz="1300" dirty="0" err="1"/>
              <a:t>American</a:t>
            </a:r>
            <a:r>
              <a:rPr lang="cs-CZ" sz="1300" dirty="0"/>
              <a:t> Horror Story”, “</a:t>
            </a:r>
            <a:r>
              <a:rPr lang="cs-CZ" sz="1300" dirty="0" err="1"/>
              <a:t>Desperate</a:t>
            </a:r>
            <a:r>
              <a:rPr lang="cs-CZ" sz="1300" dirty="0"/>
              <a:t> </a:t>
            </a:r>
            <a:r>
              <a:rPr lang="cs-CZ" sz="1300" dirty="0" err="1"/>
              <a:t>Housewives</a:t>
            </a:r>
            <a:r>
              <a:rPr lang="cs-CZ" sz="1300" dirty="0"/>
              <a:t>”, “</a:t>
            </a:r>
            <a:r>
              <a:rPr lang="cs-CZ" sz="1300" dirty="0" err="1"/>
              <a:t>Grey’s</a:t>
            </a:r>
            <a:r>
              <a:rPr lang="cs-CZ" sz="1300" dirty="0"/>
              <a:t> Anatomy”, “</a:t>
            </a:r>
            <a:r>
              <a:rPr lang="cs-CZ" sz="1300" dirty="0" err="1"/>
              <a:t>Riverdale</a:t>
            </a:r>
            <a:r>
              <a:rPr lang="cs-CZ" sz="1300" dirty="0"/>
              <a:t>”, “</a:t>
            </a:r>
            <a:r>
              <a:rPr lang="cs-CZ" sz="1300" dirty="0" err="1"/>
              <a:t>Gossip</a:t>
            </a:r>
            <a:r>
              <a:rPr lang="cs-CZ" sz="1300" dirty="0"/>
              <a:t> Girl”, “</a:t>
            </a:r>
            <a:r>
              <a:rPr lang="cs-CZ" sz="1300" dirty="0" err="1"/>
              <a:t>Glee</a:t>
            </a:r>
            <a:r>
              <a:rPr lang="cs-CZ" sz="1300" dirty="0"/>
              <a:t>”, “</a:t>
            </a:r>
            <a:r>
              <a:rPr lang="cs-CZ" sz="1300" dirty="0" err="1"/>
              <a:t>The</a:t>
            </a:r>
            <a:r>
              <a:rPr lang="cs-CZ" sz="1300" dirty="0"/>
              <a:t> </a:t>
            </a:r>
            <a:r>
              <a:rPr lang="cs-CZ" sz="1300" dirty="0" err="1"/>
              <a:t>Walking</a:t>
            </a:r>
            <a:r>
              <a:rPr lang="cs-CZ" sz="1300" dirty="0"/>
              <a:t> </a:t>
            </a:r>
            <a:r>
              <a:rPr lang="cs-CZ" sz="1300" dirty="0" err="1"/>
              <a:t>Dead</a:t>
            </a:r>
            <a:r>
              <a:rPr lang="cs-CZ" sz="1300" dirty="0"/>
              <a:t>” a mnoho dalších.</a:t>
            </a:r>
          </a:p>
          <a:p>
            <a:pPr>
              <a:lnSpc>
                <a:spcPct val="90000"/>
              </a:lnSpc>
            </a:pPr>
            <a:r>
              <a:rPr lang="cs-CZ" sz="1300" b="1" dirty="0"/>
              <a:t>Příklady britské hudby a jejich vlivu na šíření angličtiny</a:t>
            </a:r>
          </a:p>
          <a:p>
            <a:pPr lvl="1">
              <a:lnSpc>
                <a:spcPct val="90000"/>
              </a:lnSpc>
            </a:pPr>
            <a:r>
              <a:rPr lang="cs-CZ" sz="1300" dirty="0"/>
              <a:t>Britská hudba také sehrála klíčovou roli v šíření angličtiny. Mnoho britských hudebníků ovlivnilo moderní hudbu na globální úrovni a Velká Británie má jedno z největších hudebních průmyslů na světě. Britské skupiny jako </a:t>
            </a:r>
            <a:r>
              <a:rPr lang="cs-CZ" sz="1300" dirty="0" err="1"/>
              <a:t>The</a:t>
            </a:r>
            <a:r>
              <a:rPr lang="cs-CZ" sz="1300" dirty="0"/>
              <a:t> Beatles a </a:t>
            </a:r>
            <a:r>
              <a:rPr lang="cs-CZ" sz="1300" dirty="0" err="1"/>
              <a:t>The</a:t>
            </a:r>
            <a:r>
              <a:rPr lang="cs-CZ" sz="1300" dirty="0"/>
              <a:t> </a:t>
            </a:r>
            <a:r>
              <a:rPr lang="cs-CZ" sz="1300" dirty="0" err="1"/>
              <a:t>Rolling</a:t>
            </a:r>
            <a:r>
              <a:rPr lang="cs-CZ" sz="1300" dirty="0"/>
              <a:t> </a:t>
            </a:r>
            <a:r>
              <a:rPr lang="cs-CZ" sz="1300" dirty="0" err="1"/>
              <a:t>Stones</a:t>
            </a:r>
            <a:r>
              <a:rPr lang="cs-CZ" sz="1300" dirty="0"/>
              <a:t> měly obrovský vliv na rozvoj populární hudby a pomohly šířit angličtinu po celém světě.</a:t>
            </a:r>
          </a:p>
          <a:p>
            <a:pPr>
              <a:lnSpc>
                <a:spcPct val="90000"/>
              </a:lnSpc>
            </a:pPr>
            <a:r>
              <a:rPr lang="cs-CZ" sz="1300" b="1" dirty="0"/>
              <a:t>Význam angličtiny ve filmu, hudbě a médiích</a:t>
            </a:r>
          </a:p>
          <a:p>
            <a:pPr lvl="1">
              <a:lnSpc>
                <a:spcPct val="90000"/>
              </a:lnSpc>
            </a:pPr>
            <a:r>
              <a:rPr lang="cs-CZ" sz="1300" dirty="0"/>
              <a:t>Angličtina je důležitá ve filmu, hudbě a médiích, protože poskytuje autentický a různorodý jazyk, který lidé mohou použít k učení. Filmy a televizní seriály poskytují studentům příklady angličtiny používané v “reálných” situacích mimo učebnu, zejména interaktivní jazyk - jazyk skutečné konverzace. Hudba, zejména písně v angličtině, může také pomoci lidem učit se jazyk, protože texty písní často obsahují běžné fráze a výrazy.</a:t>
            </a:r>
          </a:p>
          <a:p>
            <a:pPr marL="0" indent="0">
              <a:lnSpc>
                <a:spcPct val="90000"/>
              </a:lnSpc>
              <a:buNone/>
            </a:pPr>
            <a:endParaRPr lang="cs-CZ" sz="1300" dirty="0"/>
          </a:p>
        </p:txBody>
      </p:sp>
      <p:pic>
        <p:nvPicPr>
          <p:cNvPr id="4100" name="Picture 4" descr="undefined">
            <a:extLst>
              <a:ext uri="{FF2B5EF4-FFF2-40B4-BE49-F238E27FC236}">
                <a16:creationId xmlns:a16="http://schemas.microsoft.com/office/drawing/2014/main" id="{2BC5E719-F754-29C9-3A37-8F4A3017E6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18" r="1876"/>
          <a:stretch/>
        </p:blipFill>
        <p:spPr bwMode="auto">
          <a:xfrm>
            <a:off x="20" y="2"/>
            <a:ext cx="5049819" cy="6857998"/>
          </a:xfrm>
          <a:custGeom>
            <a:avLst/>
            <a:gdLst/>
            <a:ahLst/>
            <a:cxnLst/>
            <a:rect l="l" t="t" r="r" b="b"/>
            <a:pathLst>
              <a:path w="5049839" h="6857998">
                <a:moveTo>
                  <a:pt x="0" y="0"/>
                </a:moveTo>
                <a:lnTo>
                  <a:pt x="5049839" y="1331"/>
                </a:lnTo>
                <a:lnTo>
                  <a:pt x="3110749" y="6857998"/>
                </a:lnTo>
                <a:lnTo>
                  <a:pt x="0" y="6857998"/>
                </a:lnTo>
                <a:close/>
              </a:path>
            </a:pathLst>
          </a:custGeom>
          <a:noFill/>
          <a:extLst>
            <a:ext uri="{909E8E84-426E-40DD-AFC4-6F175D3DCCD1}">
              <a14:hiddenFill xmlns:a14="http://schemas.microsoft.com/office/drawing/2010/main">
                <a:solidFill>
                  <a:srgbClr val="FFFFFF"/>
                </a:solidFill>
              </a14:hiddenFill>
            </a:ext>
          </a:extLst>
        </p:spPr>
      </p:pic>
      <p:cxnSp>
        <p:nvCxnSpPr>
          <p:cNvPr id="4113" name="Straight Connector 4108">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845859" y="0"/>
            <a:ext cx="699247" cy="68573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11" name="Straight Connector 4110">
            <a:extLst>
              <a:ext uri="{FF2B5EF4-FFF2-40B4-BE49-F238E27FC236}">
                <a16:creationId xmlns:a16="http://schemas.microsoft.com/office/drawing/2014/main" id="{DC2312DA-BDBD-40EE-84AB-53293C1CD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10" y="5788959"/>
            <a:ext cx="7396312" cy="106904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761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Koloseum">
            <a:extLst>
              <a:ext uri="{FF2B5EF4-FFF2-40B4-BE49-F238E27FC236}">
                <a16:creationId xmlns:a16="http://schemas.microsoft.com/office/drawing/2014/main" id="{D7D2EC47-769E-B679-8C49-E77938D335DB}"/>
              </a:ext>
            </a:extLst>
          </p:cNvPr>
          <p:cNvPicPr>
            <a:picLocks noChangeAspect="1"/>
          </p:cNvPicPr>
          <p:nvPr/>
        </p:nvPicPr>
        <p:blipFill rotWithShape="1">
          <a:blip r:embed="rId2"/>
          <a:srcRect l="17020" r="31848" b="-1"/>
          <a:stretch/>
        </p:blipFill>
        <p:spPr>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Nadpis 1">
            <a:extLst>
              <a:ext uri="{FF2B5EF4-FFF2-40B4-BE49-F238E27FC236}">
                <a16:creationId xmlns:a16="http://schemas.microsoft.com/office/drawing/2014/main" id="{46491CA1-97A2-94EA-3CD0-258B0C2F318E}"/>
              </a:ext>
            </a:extLst>
          </p:cNvPr>
          <p:cNvSpPr>
            <a:spLocks noGrp="1"/>
          </p:cNvSpPr>
          <p:nvPr>
            <p:ph type="title"/>
          </p:nvPr>
        </p:nvSpPr>
        <p:spPr>
          <a:xfrm>
            <a:off x="1104901" y="467834"/>
            <a:ext cx="6132605" cy="1738422"/>
          </a:xfrm>
        </p:spPr>
        <p:txBody>
          <a:bodyPr>
            <a:normAutofit/>
          </a:bodyPr>
          <a:lstStyle/>
          <a:p>
            <a:r>
              <a:rPr lang="it-IT" dirty="0">
                <a:latin typeface="Cambria" panose="02040503050406030204" pitchFamily="18" charset="0"/>
                <a:ea typeface="Cambria" panose="02040503050406030204" pitchFamily="18" charset="0"/>
              </a:rPr>
              <a:t>Historie Latiny jako Lingua Franca</a:t>
            </a:r>
            <a:endParaRPr lang="cs-CZ" dirty="0">
              <a:latin typeface="Cambria" panose="02040503050406030204" pitchFamily="18" charset="0"/>
              <a:ea typeface="Cambria" panose="02040503050406030204" pitchFamily="18" charset="0"/>
            </a:endParaRPr>
          </a:p>
        </p:txBody>
      </p:sp>
      <p:cxnSp>
        <p:nvCxnSpPr>
          <p:cNvPr id="17" name="Straight Connector 1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8E7D0BC2-84E2-A50B-BB4D-9AD18C9361EA}"/>
              </a:ext>
            </a:extLst>
          </p:cNvPr>
          <p:cNvSpPr>
            <a:spLocks noGrp="1"/>
          </p:cNvSpPr>
          <p:nvPr>
            <p:ph idx="1"/>
          </p:nvPr>
        </p:nvSpPr>
        <p:spPr>
          <a:xfrm>
            <a:off x="1104902" y="2206255"/>
            <a:ext cx="5487146" cy="4118345"/>
          </a:xfrm>
        </p:spPr>
        <p:txBody>
          <a:bodyPr>
            <a:normAutofit fontScale="92500" lnSpcReduction="10000"/>
          </a:bodyPr>
          <a:lstStyle/>
          <a:p>
            <a:pPr lvl="1">
              <a:lnSpc>
                <a:spcPct val="90000"/>
              </a:lnSpc>
            </a:pPr>
            <a:r>
              <a:rPr lang="cs-CZ" sz="1200" dirty="0"/>
              <a:t>Latina byla původním jazykem Římanů a zůstala jazykem císařské správy, legislativy a vojska po celé klasické období. S rozšířením Římské říše se latina stala lingua franca a začala se používat i pro místní správu měst včetně soudních dvorů.</a:t>
            </a:r>
          </a:p>
          <a:p>
            <a:pPr>
              <a:lnSpc>
                <a:spcPct val="90000"/>
              </a:lnSpc>
            </a:pPr>
            <a:r>
              <a:rPr lang="cs-CZ" sz="1600" b="1" dirty="0"/>
              <a:t>Latina a její role v Římské říši a později v Evropě</a:t>
            </a:r>
          </a:p>
          <a:p>
            <a:pPr lvl="1">
              <a:lnSpc>
                <a:spcPct val="90000"/>
              </a:lnSpc>
            </a:pPr>
            <a:r>
              <a:rPr lang="cs-CZ" sz="1600" dirty="0"/>
              <a:t>Latina byla původně mluvena v Latium (nyní známé jako </a:t>
            </a:r>
            <a:r>
              <a:rPr lang="cs-CZ" sz="1600" dirty="0" err="1"/>
              <a:t>Lazio</a:t>
            </a:r>
            <a:r>
              <a:rPr lang="cs-CZ" sz="1600" dirty="0"/>
              <a:t>), v oblasti dolního Tibera kolem Říma. Rozšířením Římské republiky se stala dominantním jazykem na Apeninském poloostrově a následně po celé Římské říši. I po pádu západního Říma zůstala latinou běžný jazyk mezinárodní komunikace, vědy a akademie v Evropě až do dob hluboko do 18. století, kdy ji v běžném akademickém a politickém užití nahradily regionální hovorové jazyky (včetně jejích vlastních potomků, románských jazyků).</a:t>
            </a:r>
          </a:p>
          <a:p>
            <a:pPr>
              <a:lnSpc>
                <a:spcPct val="90000"/>
              </a:lnSpc>
            </a:pPr>
            <a:r>
              <a:rPr lang="cs-CZ" sz="1600" b="1" dirty="0"/>
              <a:t>Latina jako jazyk vzdělanosti a náboženství</a:t>
            </a:r>
          </a:p>
          <a:p>
            <a:pPr lvl="1">
              <a:lnSpc>
                <a:spcPct val="90000"/>
              </a:lnSpc>
            </a:pPr>
            <a:r>
              <a:rPr lang="cs-CZ" sz="1600" dirty="0"/>
              <a:t>Latina byla od roku 500 do 1500 hlavním jazykem církve, stejně jako správy, teologie, filosofie, vědy, historie a krásné literatury, a středověká latinská literatura je proto pozoruhodně bohatá. Latina byla také hlavním jazykem vědy až do 17. století. V umění byl latinský termín </a:t>
            </a:r>
            <a:r>
              <a:rPr lang="cs-CZ" sz="1600" dirty="0" err="1"/>
              <a:t>ars</a:t>
            </a:r>
            <a:r>
              <a:rPr lang="cs-CZ" sz="1600" dirty="0"/>
              <a:t> používán bez rozdílu pro verbální disciplíny, matematiku, hudbu a vědu (tzv. “liberální umění”), stejně jako pro malířství, sochařství a architekturu.</a:t>
            </a:r>
          </a:p>
          <a:p>
            <a:pPr>
              <a:lnSpc>
                <a:spcPct val="90000"/>
              </a:lnSpc>
            </a:pPr>
            <a:endParaRPr lang="cs-CZ" sz="1100" dirty="0"/>
          </a:p>
        </p:txBody>
      </p:sp>
    </p:spTree>
    <p:extLst>
      <p:ext uri="{BB962C8B-B14F-4D97-AF65-F5344CB8AC3E}">
        <p14:creationId xmlns:p14="http://schemas.microsoft.com/office/powerpoint/2010/main" val="3365173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undefined">
            <a:extLst>
              <a:ext uri="{FF2B5EF4-FFF2-40B4-BE49-F238E27FC236}">
                <a16:creationId xmlns:a16="http://schemas.microsoft.com/office/drawing/2014/main" id="{EE8B23B8-AD58-0289-BE97-E58017499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09"/>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CF39F5A6-80DE-8A47-C097-E5F5A8544D62}"/>
              </a:ext>
            </a:extLst>
          </p:cNvPr>
          <p:cNvSpPr>
            <a:spLocks noGrp="1"/>
          </p:cNvSpPr>
          <p:nvPr>
            <p:ph type="title"/>
          </p:nvPr>
        </p:nvSpPr>
        <p:spPr>
          <a:xfrm>
            <a:off x="1104901" y="467834"/>
            <a:ext cx="6132605" cy="1738422"/>
          </a:xfrm>
        </p:spPr>
        <p:txBody>
          <a:bodyPr>
            <a:normAutofit/>
          </a:bodyPr>
          <a:lstStyle/>
          <a:p>
            <a:r>
              <a:rPr lang="cs-CZ" dirty="0"/>
              <a:t>Kulturní Dominance Latiny</a:t>
            </a:r>
          </a:p>
        </p:txBody>
      </p:sp>
      <p:cxnSp>
        <p:nvCxnSpPr>
          <p:cNvPr id="11" name="Straight Connector 1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997DB716-29DE-0326-4ABC-1A0CBDAA71CD}"/>
              </a:ext>
            </a:extLst>
          </p:cNvPr>
          <p:cNvSpPr>
            <a:spLocks noGrp="1"/>
          </p:cNvSpPr>
          <p:nvPr>
            <p:ph idx="1"/>
          </p:nvPr>
        </p:nvSpPr>
        <p:spPr>
          <a:xfrm>
            <a:off x="1104902" y="2206255"/>
            <a:ext cx="5487146" cy="4118345"/>
          </a:xfrm>
        </p:spPr>
        <p:txBody>
          <a:bodyPr>
            <a:normAutofit/>
          </a:bodyPr>
          <a:lstStyle/>
          <a:p>
            <a:r>
              <a:rPr lang="cs-CZ" b="1" dirty="0"/>
              <a:t>Např. ve středověku:</a:t>
            </a:r>
          </a:p>
          <a:p>
            <a:r>
              <a:rPr lang="cs-CZ" b="1" dirty="0"/>
              <a:t>Legendy </a:t>
            </a:r>
          </a:p>
          <a:p>
            <a:pPr lvl="1"/>
            <a:r>
              <a:rPr lang="cs-CZ" dirty="0"/>
              <a:t>Třeba bohatost naši legend o sv. Václavu, sv. Ludmile &gt; životy svatých</a:t>
            </a:r>
          </a:p>
          <a:p>
            <a:r>
              <a:rPr lang="cs-CZ" b="1" dirty="0"/>
              <a:t>Gregoriánská hudba</a:t>
            </a:r>
          </a:p>
          <a:p>
            <a:r>
              <a:rPr lang="cs-CZ" b="1" dirty="0"/>
              <a:t>Kázání </a:t>
            </a:r>
          </a:p>
          <a:p>
            <a:r>
              <a:rPr lang="cs-CZ" b="1" dirty="0" err="1"/>
              <a:t>Florilegia</a:t>
            </a:r>
            <a:r>
              <a:rPr lang="cs-CZ" b="1" dirty="0"/>
              <a:t> </a:t>
            </a:r>
          </a:p>
          <a:p>
            <a:endParaRPr lang="cs-CZ" dirty="0"/>
          </a:p>
        </p:txBody>
      </p:sp>
    </p:spTree>
    <p:extLst>
      <p:ext uri="{BB962C8B-B14F-4D97-AF65-F5344CB8AC3E}">
        <p14:creationId xmlns:p14="http://schemas.microsoft.com/office/powerpoint/2010/main" val="3216647474"/>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f753153-caec-4137-856c-c2db3a80ce1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CC547ED6F04584E921E943174DEF526" ma:contentTypeVersion="17" ma:contentTypeDescription="Vytvoří nový dokument" ma:contentTypeScope="" ma:versionID="4adb0ba394da1314a1375a3b6becb85a">
  <xsd:schema xmlns:xsd="http://www.w3.org/2001/XMLSchema" xmlns:xs="http://www.w3.org/2001/XMLSchema" xmlns:p="http://schemas.microsoft.com/office/2006/metadata/properties" xmlns:ns3="df753153-caec-4137-856c-c2db3a80ce1d" xmlns:ns4="f86e1313-c597-4851-860f-fb8621af25ed" targetNamespace="http://schemas.microsoft.com/office/2006/metadata/properties" ma:root="true" ma:fieldsID="8c2d56d620db299b31100c7c09930dc0" ns3:_="" ns4:_="">
    <xsd:import namespace="df753153-caec-4137-856c-c2db3a80ce1d"/>
    <xsd:import namespace="f86e1313-c597-4851-860f-fb8621af25e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SearchPropertie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753153-caec-4137-856c-c2db3a80ce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6e1313-c597-4851-860f-fb8621af25ed" elementFormDefault="qualified">
    <xsd:import namespace="http://schemas.microsoft.com/office/2006/documentManagement/types"/>
    <xsd:import namespace="http://schemas.microsoft.com/office/infopath/2007/PartnerControls"/>
    <xsd:element name="SharedWithUsers" ma:index="14"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dílené s podrobnostmi" ma:internalName="SharedWithDetails" ma:readOnly="true">
      <xsd:simpleType>
        <xsd:restriction base="dms:Note">
          <xsd:maxLength value="255"/>
        </xsd:restriction>
      </xsd:simpleType>
    </xsd:element>
    <xsd:element name="SharingHintHash" ma:index="16"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356119-5F7F-4F98-9FD6-B27DF25CA7B1}">
  <ds:schemaRefs>
    <ds:schemaRef ds:uri="http://purl.org/dc/dcmitype/"/>
    <ds:schemaRef ds:uri="http://schemas.microsoft.com/office/infopath/2007/PartnerControls"/>
    <ds:schemaRef ds:uri="http://purl.org/dc/terms/"/>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f86e1313-c597-4851-860f-fb8621af25ed"/>
    <ds:schemaRef ds:uri="df753153-caec-4137-856c-c2db3a80ce1d"/>
    <ds:schemaRef ds:uri="http://www.w3.org/XML/1998/namespace"/>
  </ds:schemaRefs>
</ds:datastoreItem>
</file>

<file path=customXml/itemProps2.xml><?xml version="1.0" encoding="utf-8"?>
<ds:datastoreItem xmlns:ds="http://schemas.openxmlformats.org/officeDocument/2006/customXml" ds:itemID="{385187A6-FD53-4547-917B-874B577009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753153-caec-4137-856c-c2db3a80ce1d"/>
    <ds:schemaRef ds:uri="f86e1313-c597-4851-860f-fb8621af25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60C9F2-D3A5-4D03-A409-47251023CA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4562</Words>
  <Application>Microsoft Office PowerPoint</Application>
  <PresentationFormat>Širokoúhlá obrazovka</PresentationFormat>
  <Paragraphs>379</Paragraphs>
  <Slides>32</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32</vt:i4>
      </vt:variant>
    </vt:vector>
  </HeadingPairs>
  <TitlesOfParts>
    <vt:vector size="38" baseType="lpstr">
      <vt:lpstr>Arial</vt:lpstr>
      <vt:lpstr>Calibri</vt:lpstr>
      <vt:lpstr>Cambria</vt:lpstr>
      <vt:lpstr>Univers Condensed Light</vt:lpstr>
      <vt:lpstr>Walbaum Display Light</vt:lpstr>
      <vt:lpstr>AngleLinesVTI</vt:lpstr>
      <vt:lpstr>lingua franca: mosty mezi kulturami  </vt:lpstr>
      <vt:lpstr>Michele Rostan (2017):</vt:lpstr>
      <vt:lpstr>Co je to lingua franca (1/2)</vt:lpstr>
      <vt:lpstr>Co je to lingua franca? (2/2)</vt:lpstr>
      <vt:lpstr>Globální jazyk:</vt:lpstr>
      <vt:lpstr>Angličtina jako lingua franca</vt:lpstr>
      <vt:lpstr>Kulturní Dominance Angličtiny</vt:lpstr>
      <vt:lpstr>Historie Latiny jako Lingua Franca</vt:lpstr>
      <vt:lpstr>Kulturní Dominance Latiny</vt:lpstr>
      <vt:lpstr>Řečtina jako lingua franca</vt:lpstr>
      <vt:lpstr>Globální jazyk:</vt:lpstr>
      <vt:lpstr>Za vším hledej impérium</vt:lpstr>
      <vt:lpstr>Říše Alexandra velikého</vt:lpstr>
      <vt:lpstr>Indo-řecké království</vt:lpstr>
      <vt:lpstr>Ptolemaiovské království</vt:lpstr>
      <vt:lpstr>Římské impérium</vt:lpstr>
      <vt:lpstr>Byzantská říše</vt:lpstr>
      <vt:lpstr>Britské impérium</vt:lpstr>
      <vt:lpstr>Angličtina jako lingua franca:  linguistic profile</vt:lpstr>
      <vt:lpstr>Fonologie</vt:lpstr>
      <vt:lpstr>Pragmatika:</vt:lpstr>
      <vt:lpstr>Lexikomorfo:</vt:lpstr>
      <vt:lpstr>Jak je to s latinou?</vt:lpstr>
      <vt:lpstr>Latina jako lingua franca</vt:lpstr>
      <vt:lpstr>Orthografie (na příkladu středověké latiny)</vt:lpstr>
      <vt:lpstr>Morpholexo (1/3):</vt:lpstr>
      <vt:lpstr>Morpholexo (2/3):</vt:lpstr>
      <vt:lpstr>morfolexiko (3/3):</vt:lpstr>
      <vt:lpstr>Můžeme však tvrdit, že i latina nebo řečtina byly globálními jazyky?</vt:lpstr>
      <vt:lpstr>Hic sunt leones Ekumena vs. anekumena</vt:lpstr>
      <vt:lpstr>Latinská slova v našich jazycích</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„þu eart swiðe gesælig“</dc:title>
  <dc:creator>Fúsik, Ondřej</dc:creator>
  <cp:lastModifiedBy>Fúsik, Ondřej</cp:lastModifiedBy>
  <cp:revision>10</cp:revision>
  <dcterms:created xsi:type="dcterms:W3CDTF">2021-05-09T18:03:54Z</dcterms:created>
  <dcterms:modified xsi:type="dcterms:W3CDTF">2023-12-02T11:14:19Z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0x010100BCC547ED6F04584E921E943174DEF526</vt:lpwstr>
  </property>
</Properties>
</file>