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  <p:sldMasterId id="2147483750" r:id="rId2"/>
    <p:sldMasterId id="2147483762" r:id="rId3"/>
  </p:sldMasterIdLst>
  <p:sldIdLst>
    <p:sldId id="257" r:id="rId4"/>
    <p:sldId id="273" r:id="rId5"/>
    <p:sldId id="279" r:id="rId6"/>
    <p:sldId id="258" r:id="rId7"/>
    <p:sldId id="282" r:id="rId8"/>
    <p:sldId id="286" r:id="rId9"/>
    <p:sldId id="285" r:id="rId10"/>
    <p:sldId id="260" r:id="rId11"/>
    <p:sldId id="275" r:id="rId12"/>
    <p:sldId id="263" r:id="rId13"/>
    <p:sldId id="283" r:id="rId14"/>
    <p:sldId id="265" r:id="rId15"/>
    <p:sldId id="276" r:id="rId16"/>
    <p:sldId id="267" r:id="rId17"/>
    <p:sldId id="268" r:id="rId18"/>
    <p:sldId id="269" r:id="rId19"/>
    <p:sldId id="270" r:id="rId20"/>
    <p:sldId id="271" r:id="rId21"/>
    <p:sldId id="278" r:id="rId22"/>
    <p:sldId id="266" r:id="rId23"/>
    <p:sldId id="277" r:id="rId24"/>
    <p:sldId id="28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C677F-0CC1-45F5-B027-F50E06673AC3}" v="101" dt="2023-11-29T09:32:19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ED5F5-45E7-479E-AA7C-90CC7074FE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96CAFC-61D1-49F1-9CFC-3FD4398FE5EA}">
      <dgm:prSet/>
      <dgm:spPr/>
      <dgm:t>
        <a:bodyPr/>
        <a:lstStyle/>
        <a:p>
          <a:r>
            <a:rPr lang="cs-CZ" dirty="0"/>
            <a:t>Novodobí Řekové získali svou nezávislost v r. 1830. V prvním nezávislém řeckém státu žila necelá čtvrtina všech Řeků. </a:t>
          </a:r>
          <a:endParaRPr lang="en-US" dirty="0"/>
        </a:p>
      </dgm:t>
    </dgm:pt>
    <dgm:pt modelId="{DF29ECA5-47CE-448B-8649-1FCAA6DFA99E}" type="parTrans" cxnId="{548D1779-2887-4345-92DA-AD13F1227713}">
      <dgm:prSet/>
      <dgm:spPr/>
      <dgm:t>
        <a:bodyPr/>
        <a:lstStyle/>
        <a:p>
          <a:endParaRPr lang="en-US"/>
        </a:p>
      </dgm:t>
    </dgm:pt>
    <dgm:pt modelId="{900E1122-7616-438F-AA07-AFAC0F6EC95B}" type="sibTrans" cxnId="{548D1779-2887-4345-92DA-AD13F1227713}">
      <dgm:prSet/>
      <dgm:spPr/>
      <dgm:t>
        <a:bodyPr/>
        <a:lstStyle/>
        <a:p>
          <a:endParaRPr lang="en-US"/>
        </a:p>
      </dgm:t>
    </dgm:pt>
    <dgm:pt modelId="{E5A074CF-3B2C-46EA-915D-198178C87DDE}">
      <dgm:prSet/>
      <dgm:spPr/>
      <dgm:t>
        <a:bodyPr/>
        <a:lstStyle/>
        <a:p>
          <a:r>
            <a:rPr lang="cs-CZ" dirty="0"/>
            <a:t>Vize národního sjednocení všech Řeků koncipovaná v polovině 19. století jako „Velká myšlenka“ (</a:t>
          </a:r>
          <a:r>
            <a:rPr lang="el-GR" i="1" dirty="0"/>
            <a:t>Μεγάλη Ιδέα</a:t>
          </a:r>
          <a:r>
            <a:rPr lang="cs-CZ"/>
            <a:t>) provázena potřebou vytvořit novou identitu, kde povědomí společného původu mělo sehrát významnou úlohu. </a:t>
          </a:r>
          <a:endParaRPr lang="en-US" dirty="0"/>
        </a:p>
      </dgm:t>
    </dgm:pt>
    <dgm:pt modelId="{B231C8CD-A6B5-4A1D-8D8F-D10BFCA061AE}" type="parTrans" cxnId="{C10F1F28-8F4A-4599-AA6B-EFCB27C816B1}">
      <dgm:prSet/>
      <dgm:spPr/>
      <dgm:t>
        <a:bodyPr/>
        <a:lstStyle/>
        <a:p>
          <a:endParaRPr lang="en-US"/>
        </a:p>
      </dgm:t>
    </dgm:pt>
    <dgm:pt modelId="{103723A5-99AD-4970-8D62-043545B460CD}" type="sibTrans" cxnId="{C10F1F28-8F4A-4599-AA6B-EFCB27C816B1}">
      <dgm:prSet/>
      <dgm:spPr/>
      <dgm:t>
        <a:bodyPr/>
        <a:lstStyle/>
        <a:p>
          <a:endParaRPr lang="en-US"/>
        </a:p>
      </dgm:t>
    </dgm:pt>
    <dgm:pt modelId="{B6343071-C51C-45C7-872E-41418A3C1AB1}">
      <dgm:prSet/>
      <dgm:spPr/>
      <dgm:t>
        <a:bodyPr/>
        <a:lstStyle/>
        <a:p>
          <a:r>
            <a:rPr lang="cs-CZ" dirty="0"/>
            <a:t>Kvůli početné a roztroušené řecké diaspoře, nepanovala shoda ani o hranicích a rozloze řeckého národního státu. </a:t>
          </a:r>
          <a:endParaRPr lang="en-US" dirty="0"/>
        </a:p>
      </dgm:t>
    </dgm:pt>
    <dgm:pt modelId="{6B998B4F-80F4-418B-BDB9-9C2124EE872E}" type="parTrans" cxnId="{2F5BB0B6-C163-4D9A-900F-56DB9402B6E5}">
      <dgm:prSet/>
      <dgm:spPr/>
      <dgm:t>
        <a:bodyPr/>
        <a:lstStyle/>
        <a:p>
          <a:endParaRPr lang="en-US"/>
        </a:p>
      </dgm:t>
    </dgm:pt>
    <dgm:pt modelId="{FB33904F-3BA7-4968-AF69-4C5EC04BDBB9}" type="sibTrans" cxnId="{2F5BB0B6-C163-4D9A-900F-56DB9402B6E5}">
      <dgm:prSet/>
      <dgm:spPr/>
      <dgm:t>
        <a:bodyPr/>
        <a:lstStyle/>
        <a:p>
          <a:endParaRPr lang="en-US"/>
        </a:p>
      </dgm:t>
    </dgm:pt>
    <dgm:pt modelId="{68019FDE-CA2E-4D5D-8EB2-5D853055364D}">
      <dgm:prSet/>
      <dgm:spPr/>
      <dgm:t>
        <a:bodyPr/>
        <a:lstStyle/>
        <a:p>
          <a:r>
            <a:rPr lang="cs-CZ"/>
            <a:t>Rozpory vznikaly také ohledně názvu nového státu a jeho obyvatel: Měli to být Helénové </a:t>
          </a:r>
          <a:r>
            <a:rPr lang="cs-CZ" i="1"/>
            <a:t>(</a:t>
          </a:r>
          <a:r>
            <a:rPr lang="el-GR" i="1"/>
            <a:t>Έλληνες</a:t>
          </a:r>
          <a:r>
            <a:rPr lang="cs-CZ"/>
            <a:t>), Řekové (</a:t>
          </a:r>
          <a:r>
            <a:rPr lang="el-GR" i="1"/>
            <a:t>Γραικοί</a:t>
          </a:r>
          <a:r>
            <a:rPr lang="cs-CZ"/>
            <a:t>) nebo Římané (</a:t>
          </a:r>
          <a:r>
            <a:rPr lang="el-GR" i="1"/>
            <a:t>Ρωμαίοι</a:t>
          </a:r>
          <a:r>
            <a:rPr lang="cs-CZ"/>
            <a:t>)? </a:t>
          </a:r>
          <a:endParaRPr lang="en-US"/>
        </a:p>
      </dgm:t>
    </dgm:pt>
    <dgm:pt modelId="{AD527C42-130D-4C2B-ADC5-75069F5F9445}" type="parTrans" cxnId="{BD1E64A0-93F5-43D4-A7D3-CAACFC10ECEA}">
      <dgm:prSet/>
      <dgm:spPr/>
      <dgm:t>
        <a:bodyPr/>
        <a:lstStyle/>
        <a:p>
          <a:endParaRPr lang="en-US"/>
        </a:p>
      </dgm:t>
    </dgm:pt>
    <dgm:pt modelId="{6DF56A43-F8C8-4769-A445-F05E9C1338E5}" type="sibTrans" cxnId="{BD1E64A0-93F5-43D4-A7D3-CAACFC10ECEA}">
      <dgm:prSet/>
      <dgm:spPr/>
      <dgm:t>
        <a:bodyPr/>
        <a:lstStyle/>
        <a:p>
          <a:endParaRPr lang="en-US"/>
        </a:p>
      </dgm:t>
    </dgm:pt>
    <dgm:pt modelId="{A2F90D63-8509-44A0-A135-99CF8267016E}" type="pres">
      <dgm:prSet presAssocID="{819ED5F5-45E7-479E-AA7C-90CC7074FECC}" presName="vert0" presStyleCnt="0">
        <dgm:presLayoutVars>
          <dgm:dir/>
          <dgm:animOne val="branch"/>
          <dgm:animLvl val="lvl"/>
        </dgm:presLayoutVars>
      </dgm:prSet>
      <dgm:spPr/>
    </dgm:pt>
    <dgm:pt modelId="{67617CBB-2F17-429A-88E1-D7CCD36BFA8C}" type="pres">
      <dgm:prSet presAssocID="{7A96CAFC-61D1-49F1-9CFC-3FD4398FE5EA}" presName="thickLine" presStyleLbl="alignNode1" presStyleIdx="0" presStyleCnt="4"/>
      <dgm:spPr/>
    </dgm:pt>
    <dgm:pt modelId="{02398231-A6A2-4423-B3AA-ACABBE0B1E64}" type="pres">
      <dgm:prSet presAssocID="{7A96CAFC-61D1-49F1-9CFC-3FD4398FE5EA}" presName="horz1" presStyleCnt="0"/>
      <dgm:spPr/>
    </dgm:pt>
    <dgm:pt modelId="{7FB4CD51-D0C0-4576-8EC4-45990684A2A3}" type="pres">
      <dgm:prSet presAssocID="{7A96CAFC-61D1-49F1-9CFC-3FD4398FE5EA}" presName="tx1" presStyleLbl="revTx" presStyleIdx="0" presStyleCnt="4"/>
      <dgm:spPr/>
    </dgm:pt>
    <dgm:pt modelId="{708E2D3F-6F91-4002-9E42-2ECE3BAD0D3E}" type="pres">
      <dgm:prSet presAssocID="{7A96CAFC-61D1-49F1-9CFC-3FD4398FE5EA}" presName="vert1" presStyleCnt="0"/>
      <dgm:spPr/>
    </dgm:pt>
    <dgm:pt modelId="{EF5EB58F-59EB-4C95-AE0E-9C60D00D134A}" type="pres">
      <dgm:prSet presAssocID="{E5A074CF-3B2C-46EA-915D-198178C87DDE}" presName="thickLine" presStyleLbl="alignNode1" presStyleIdx="1" presStyleCnt="4"/>
      <dgm:spPr/>
    </dgm:pt>
    <dgm:pt modelId="{5F001965-C783-4B43-BF38-0D3B11A5878E}" type="pres">
      <dgm:prSet presAssocID="{E5A074CF-3B2C-46EA-915D-198178C87DDE}" presName="horz1" presStyleCnt="0"/>
      <dgm:spPr/>
    </dgm:pt>
    <dgm:pt modelId="{E42EF520-BF06-43BA-8D92-C44FEDF25796}" type="pres">
      <dgm:prSet presAssocID="{E5A074CF-3B2C-46EA-915D-198178C87DDE}" presName="tx1" presStyleLbl="revTx" presStyleIdx="1" presStyleCnt="4"/>
      <dgm:spPr/>
    </dgm:pt>
    <dgm:pt modelId="{1920F197-CBD9-46FD-811C-C727B218E1E4}" type="pres">
      <dgm:prSet presAssocID="{E5A074CF-3B2C-46EA-915D-198178C87DDE}" presName="vert1" presStyleCnt="0"/>
      <dgm:spPr/>
    </dgm:pt>
    <dgm:pt modelId="{27EB9B2D-C7B6-4CE3-9CBD-4C7A6AAA6FE9}" type="pres">
      <dgm:prSet presAssocID="{B6343071-C51C-45C7-872E-41418A3C1AB1}" presName="thickLine" presStyleLbl="alignNode1" presStyleIdx="2" presStyleCnt="4"/>
      <dgm:spPr/>
    </dgm:pt>
    <dgm:pt modelId="{B07215F0-26BD-4F9F-B1DD-66E6D6FB5BAD}" type="pres">
      <dgm:prSet presAssocID="{B6343071-C51C-45C7-872E-41418A3C1AB1}" presName="horz1" presStyleCnt="0"/>
      <dgm:spPr/>
    </dgm:pt>
    <dgm:pt modelId="{1C48F209-3656-4ECC-A62B-91751C7FA5CE}" type="pres">
      <dgm:prSet presAssocID="{B6343071-C51C-45C7-872E-41418A3C1AB1}" presName="tx1" presStyleLbl="revTx" presStyleIdx="2" presStyleCnt="4"/>
      <dgm:spPr/>
    </dgm:pt>
    <dgm:pt modelId="{B0D872AC-B87E-490F-97C5-5E020C2A09A5}" type="pres">
      <dgm:prSet presAssocID="{B6343071-C51C-45C7-872E-41418A3C1AB1}" presName="vert1" presStyleCnt="0"/>
      <dgm:spPr/>
    </dgm:pt>
    <dgm:pt modelId="{BE845E05-41F5-4CCB-8F6E-E03E1175EA34}" type="pres">
      <dgm:prSet presAssocID="{68019FDE-CA2E-4D5D-8EB2-5D853055364D}" presName="thickLine" presStyleLbl="alignNode1" presStyleIdx="3" presStyleCnt="4"/>
      <dgm:spPr/>
    </dgm:pt>
    <dgm:pt modelId="{4AD37A36-8667-4EE0-BADC-216B9B4790D9}" type="pres">
      <dgm:prSet presAssocID="{68019FDE-CA2E-4D5D-8EB2-5D853055364D}" presName="horz1" presStyleCnt="0"/>
      <dgm:spPr/>
    </dgm:pt>
    <dgm:pt modelId="{BFBA1A65-5937-4E1D-B367-6287F03BBC75}" type="pres">
      <dgm:prSet presAssocID="{68019FDE-CA2E-4D5D-8EB2-5D853055364D}" presName="tx1" presStyleLbl="revTx" presStyleIdx="3" presStyleCnt="4"/>
      <dgm:spPr/>
    </dgm:pt>
    <dgm:pt modelId="{D16666A9-D6EF-406D-B8CE-84EB5F511DDD}" type="pres">
      <dgm:prSet presAssocID="{68019FDE-CA2E-4D5D-8EB2-5D853055364D}" presName="vert1" presStyleCnt="0"/>
      <dgm:spPr/>
    </dgm:pt>
  </dgm:ptLst>
  <dgm:cxnLst>
    <dgm:cxn modelId="{C10F1F28-8F4A-4599-AA6B-EFCB27C816B1}" srcId="{819ED5F5-45E7-479E-AA7C-90CC7074FECC}" destId="{E5A074CF-3B2C-46EA-915D-198178C87DDE}" srcOrd="1" destOrd="0" parTransId="{B231C8CD-A6B5-4A1D-8D8F-D10BFCA061AE}" sibTransId="{103723A5-99AD-4970-8D62-043545B460CD}"/>
    <dgm:cxn modelId="{F5DA746A-729E-40BB-8C21-9023ADBD8308}" type="presOf" srcId="{B6343071-C51C-45C7-872E-41418A3C1AB1}" destId="{1C48F209-3656-4ECC-A62B-91751C7FA5CE}" srcOrd="0" destOrd="0" presId="urn:microsoft.com/office/officeart/2008/layout/LinedList"/>
    <dgm:cxn modelId="{A2A47E77-B05F-4560-903B-BBC90F0786E2}" type="presOf" srcId="{E5A074CF-3B2C-46EA-915D-198178C87DDE}" destId="{E42EF520-BF06-43BA-8D92-C44FEDF25796}" srcOrd="0" destOrd="0" presId="urn:microsoft.com/office/officeart/2008/layout/LinedList"/>
    <dgm:cxn modelId="{548D1779-2887-4345-92DA-AD13F1227713}" srcId="{819ED5F5-45E7-479E-AA7C-90CC7074FECC}" destId="{7A96CAFC-61D1-49F1-9CFC-3FD4398FE5EA}" srcOrd="0" destOrd="0" parTransId="{DF29ECA5-47CE-448B-8649-1FCAA6DFA99E}" sibTransId="{900E1122-7616-438F-AA07-AFAC0F6EC95B}"/>
    <dgm:cxn modelId="{AE699998-D134-49D0-B4ED-9992B72337BE}" type="presOf" srcId="{7A96CAFC-61D1-49F1-9CFC-3FD4398FE5EA}" destId="{7FB4CD51-D0C0-4576-8EC4-45990684A2A3}" srcOrd="0" destOrd="0" presId="urn:microsoft.com/office/officeart/2008/layout/LinedList"/>
    <dgm:cxn modelId="{BD1E64A0-93F5-43D4-A7D3-CAACFC10ECEA}" srcId="{819ED5F5-45E7-479E-AA7C-90CC7074FECC}" destId="{68019FDE-CA2E-4D5D-8EB2-5D853055364D}" srcOrd="3" destOrd="0" parTransId="{AD527C42-130D-4C2B-ADC5-75069F5F9445}" sibTransId="{6DF56A43-F8C8-4769-A445-F05E9C1338E5}"/>
    <dgm:cxn modelId="{2F5BB0B6-C163-4D9A-900F-56DB9402B6E5}" srcId="{819ED5F5-45E7-479E-AA7C-90CC7074FECC}" destId="{B6343071-C51C-45C7-872E-41418A3C1AB1}" srcOrd="2" destOrd="0" parTransId="{6B998B4F-80F4-418B-BDB9-9C2124EE872E}" sibTransId="{FB33904F-3BA7-4968-AF69-4C5EC04BDBB9}"/>
    <dgm:cxn modelId="{EA3990E3-FEDD-4A7D-9A1A-AFAC64982818}" type="presOf" srcId="{68019FDE-CA2E-4D5D-8EB2-5D853055364D}" destId="{BFBA1A65-5937-4E1D-B367-6287F03BBC75}" srcOrd="0" destOrd="0" presId="urn:microsoft.com/office/officeart/2008/layout/LinedList"/>
    <dgm:cxn modelId="{E8533AF3-9993-4DDB-95D2-7FD757D8B1D0}" type="presOf" srcId="{819ED5F5-45E7-479E-AA7C-90CC7074FECC}" destId="{A2F90D63-8509-44A0-A135-99CF8267016E}" srcOrd="0" destOrd="0" presId="urn:microsoft.com/office/officeart/2008/layout/LinedList"/>
    <dgm:cxn modelId="{EB93ABB3-FED3-4EBA-B2D2-B3AB4514660A}" type="presParOf" srcId="{A2F90D63-8509-44A0-A135-99CF8267016E}" destId="{67617CBB-2F17-429A-88E1-D7CCD36BFA8C}" srcOrd="0" destOrd="0" presId="urn:microsoft.com/office/officeart/2008/layout/LinedList"/>
    <dgm:cxn modelId="{CC417522-225E-431F-8E39-5A266108F6D4}" type="presParOf" srcId="{A2F90D63-8509-44A0-A135-99CF8267016E}" destId="{02398231-A6A2-4423-B3AA-ACABBE0B1E64}" srcOrd="1" destOrd="0" presId="urn:microsoft.com/office/officeart/2008/layout/LinedList"/>
    <dgm:cxn modelId="{4392748A-7C64-43E4-9495-A046F09EA195}" type="presParOf" srcId="{02398231-A6A2-4423-B3AA-ACABBE0B1E64}" destId="{7FB4CD51-D0C0-4576-8EC4-45990684A2A3}" srcOrd="0" destOrd="0" presId="urn:microsoft.com/office/officeart/2008/layout/LinedList"/>
    <dgm:cxn modelId="{26D81E5A-FA6D-4DED-AA2C-8C7001C1F659}" type="presParOf" srcId="{02398231-A6A2-4423-B3AA-ACABBE0B1E64}" destId="{708E2D3F-6F91-4002-9E42-2ECE3BAD0D3E}" srcOrd="1" destOrd="0" presId="urn:microsoft.com/office/officeart/2008/layout/LinedList"/>
    <dgm:cxn modelId="{A6DDB5B7-CB80-4917-BD5B-F62E0BF73EA8}" type="presParOf" srcId="{A2F90D63-8509-44A0-A135-99CF8267016E}" destId="{EF5EB58F-59EB-4C95-AE0E-9C60D00D134A}" srcOrd="2" destOrd="0" presId="urn:microsoft.com/office/officeart/2008/layout/LinedList"/>
    <dgm:cxn modelId="{89E10E56-1EE8-4BAF-AAB6-7D6ED6F9E778}" type="presParOf" srcId="{A2F90D63-8509-44A0-A135-99CF8267016E}" destId="{5F001965-C783-4B43-BF38-0D3B11A5878E}" srcOrd="3" destOrd="0" presId="urn:microsoft.com/office/officeart/2008/layout/LinedList"/>
    <dgm:cxn modelId="{BAFA57B1-4927-4E50-92E9-583CAE892E9C}" type="presParOf" srcId="{5F001965-C783-4B43-BF38-0D3B11A5878E}" destId="{E42EF520-BF06-43BA-8D92-C44FEDF25796}" srcOrd="0" destOrd="0" presId="urn:microsoft.com/office/officeart/2008/layout/LinedList"/>
    <dgm:cxn modelId="{4A14BFDE-6542-4023-B3BA-3358C19AC507}" type="presParOf" srcId="{5F001965-C783-4B43-BF38-0D3B11A5878E}" destId="{1920F197-CBD9-46FD-811C-C727B218E1E4}" srcOrd="1" destOrd="0" presId="urn:microsoft.com/office/officeart/2008/layout/LinedList"/>
    <dgm:cxn modelId="{B0CCBF8D-48AE-4464-9A9C-635ABD490BFC}" type="presParOf" srcId="{A2F90D63-8509-44A0-A135-99CF8267016E}" destId="{27EB9B2D-C7B6-4CE3-9CBD-4C7A6AAA6FE9}" srcOrd="4" destOrd="0" presId="urn:microsoft.com/office/officeart/2008/layout/LinedList"/>
    <dgm:cxn modelId="{7C642373-4DCD-4BDB-8A20-F1B7D74F6069}" type="presParOf" srcId="{A2F90D63-8509-44A0-A135-99CF8267016E}" destId="{B07215F0-26BD-4F9F-B1DD-66E6D6FB5BAD}" srcOrd="5" destOrd="0" presId="urn:microsoft.com/office/officeart/2008/layout/LinedList"/>
    <dgm:cxn modelId="{7E65C4DC-9108-4888-8753-4F25F36EF637}" type="presParOf" srcId="{B07215F0-26BD-4F9F-B1DD-66E6D6FB5BAD}" destId="{1C48F209-3656-4ECC-A62B-91751C7FA5CE}" srcOrd="0" destOrd="0" presId="urn:microsoft.com/office/officeart/2008/layout/LinedList"/>
    <dgm:cxn modelId="{840A510A-CEDA-457F-879B-58251771BD4B}" type="presParOf" srcId="{B07215F0-26BD-4F9F-B1DD-66E6D6FB5BAD}" destId="{B0D872AC-B87E-490F-97C5-5E020C2A09A5}" srcOrd="1" destOrd="0" presId="urn:microsoft.com/office/officeart/2008/layout/LinedList"/>
    <dgm:cxn modelId="{620C3A9A-14A7-4390-99E5-D5FBE8FB0FB8}" type="presParOf" srcId="{A2F90D63-8509-44A0-A135-99CF8267016E}" destId="{BE845E05-41F5-4CCB-8F6E-E03E1175EA34}" srcOrd="6" destOrd="0" presId="urn:microsoft.com/office/officeart/2008/layout/LinedList"/>
    <dgm:cxn modelId="{C948D2CD-C4CE-4551-809E-2CBF7BB33253}" type="presParOf" srcId="{A2F90D63-8509-44A0-A135-99CF8267016E}" destId="{4AD37A36-8667-4EE0-BADC-216B9B4790D9}" srcOrd="7" destOrd="0" presId="urn:microsoft.com/office/officeart/2008/layout/LinedList"/>
    <dgm:cxn modelId="{29D18CA2-C5DB-4491-9ACC-8BC73C5C903D}" type="presParOf" srcId="{4AD37A36-8667-4EE0-BADC-216B9B4790D9}" destId="{BFBA1A65-5937-4E1D-B367-6287F03BBC75}" srcOrd="0" destOrd="0" presId="urn:microsoft.com/office/officeart/2008/layout/LinedList"/>
    <dgm:cxn modelId="{05C69736-90A6-4CF4-B6AA-EADBA14FA89A}" type="presParOf" srcId="{4AD37A36-8667-4EE0-BADC-216B9B4790D9}" destId="{D16666A9-D6EF-406D-B8CE-84EB5F511D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B55B6-9A61-4361-B2B8-F0A34007CE0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B0177-3012-48FB-81A4-E6AD9E968D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Fallmerayer  byl tyrolský cestovatel, novinář, politik a historik, známý svými kontroverzními (dokonce rasistickými) teoriemi týkající se původu Řeků.</a:t>
          </a:r>
          <a:endParaRPr lang="en-US"/>
        </a:p>
      </dgm:t>
    </dgm:pt>
    <dgm:pt modelId="{80199E8B-73C0-4580-9758-DA1C46B33E67}" type="parTrans" cxnId="{B61C0789-9BDE-4271-B5D0-A11B2D1A0694}">
      <dgm:prSet/>
      <dgm:spPr/>
      <dgm:t>
        <a:bodyPr/>
        <a:lstStyle/>
        <a:p>
          <a:endParaRPr lang="en-US"/>
        </a:p>
      </dgm:t>
    </dgm:pt>
    <dgm:pt modelId="{B62722D3-BF79-4631-9A66-4548304EABB5}" type="sibTrans" cxnId="{B61C0789-9BDE-4271-B5D0-A11B2D1A0694}">
      <dgm:prSet/>
      <dgm:spPr/>
      <dgm:t>
        <a:bodyPr/>
        <a:lstStyle/>
        <a:p>
          <a:endParaRPr lang="en-US"/>
        </a:p>
      </dgm:t>
    </dgm:pt>
    <dgm:pt modelId="{60181441-BD7A-4B2C-BB51-CC1B610527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Jeho studie „</a:t>
          </a:r>
          <a:r>
            <a:rPr lang="de-DE" b="1" i="1"/>
            <a:t>Geschichte der Halbinsel Morea </a:t>
          </a:r>
          <a:r>
            <a:rPr lang="de-DE" i="1"/>
            <a:t>während des Mittelalters</a:t>
          </a:r>
          <a:r>
            <a:rPr lang="cs-CZ" i="1"/>
            <a:t>“</a:t>
          </a:r>
          <a:r>
            <a:rPr lang="de-DE"/>
            <a:t> </a:t>
          </a:r>
          <a:r>
            <a:rPr lang="cs-CZ"/>
            <a:t>vydána v roce 1830. V předmluvě mj. píše:</a:t>
          </a:r>
          <a:endParaRPr lang="en-US"/>
        </a:p>
      </dgm:t>
    </dgm:pt>
    <dgm:pt modelId="{6ED3B074-F910-4957-8C0F-2C6B1089BC09}" type="parTrans" cxnId="{0833E038-8D18-408F-B7F1-3585D5A9D008}">
      <dgm:prSet/>
      <dgm:spPr/>
      <dgm:t>
        <a:bodyPr/>
        <a:lstStyle/>
        <a:p>
          <a:endParaRPr lang="en-US"/>
        </a:p>
      </dgm:t>
    </dgm:pt>
    <dgm:pt modelId="{DE94EF8F-FC11-4743-BD78-38B5E80A6C61}" type="sibTrans" cxnId="{0833E038-8D18-408F-B7F1-3585D5A9D008}">
      <dgm:prSet/>
      <dgm:spPr/>
      <dgm:t>
        <a:bodyPr/>
        <a:lstStyle/>
        <a:p>
          <a:endParaRPr lang="en-US"/>
        </a:p>
      </dgm:t>
    </dgm:pt>
    <dgm:pt modelId="{415C11CB-D0F2-4ED4-871D-8979E81426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"</a:t>
          </a:r>
          <a:r>
            <a:rPr lang="cs-CZ" i="1"/>
            <a:t>Rasa Hellénů v Evropě zcela zanikla. Fyzická krása, intelektuální nedostižitelnost, vnitřní harmonie a cit pro uměřenost, umění, soutěživost, instituce města a vesnice, nádhera sloupů a chrámů – ba dokonce i samotné jejich jméno zmizely z řeckého světa. V žilách křesťanských obyvatel současného Řecka nekoluje jediná kapka čisté hellénské krve." </a:t>
          </a:r>
          <a:endParaRPr lang="en-US"/>
        </a:p>
      </dgm:t>
    </dgm:pt>
    <dgm:pt modelId="{FD2C0E9F-2C8B-4187-A681-8A36325B0CEF}" type="parTrans" cxnId="{8881C4C4-D05D-4909-864F-558DCA165811}">
      <dgm:prSet/>
      <dgm:spPr/>
      <dgm:t>
        <a:bodyPr/>
        <a:lstStyle/>
        <a:p>
          <a:endParaRPr lang="en-US"/>
        </a:p>
      </dgm:t>
    </dgm:pt>
    <dgm:pt modelId="{913338E2-F276-43EA-8484-571EADE2FA40}" type="sibTrans" cxnId="{8881C4C4-D05D-4909-864F-558DCA165811}">
      <dgm:prSet/>
      <dgm:spPr/>
      <dgm:t>
        <a:bodyPr/>
        <a:lstStyle/>
        <a:p>
          <a:endParaRPr lang="en-US"/>
        </a:p>
      </dgm:t>
    </dgm:pt>
    <dgm:pt modelId="{49E0720C-1B2E-4DD1-A9A6-685CD3CC3BB0}" type="pres">
      <dgm:prSet presAssocID="{FDCB55B6-9A61-4361-B2B8-F0A34007CE0F}" presName="root" presStyleCnt="0">
        <dgm:presLayoutVars>
          <dgm:dir/>
          <dgm:resizeHandles val="exact"/>
        </dgm:presLayoutVars>
      </dgm:prSet>
      <dgm:spPr/>
    </dgm:pt>
    <dgm:pt modelId="{AADF2B16-004D-4610-812B-70BB91C17A0A}" type="pres">
      <dgm:prSet presAssocID="{683B0177-3012-48FB-81A4-E6AD9E968D4B}" presName="compNode" presStyleCnt="0"/>
      <dgm:spPr/>
    </dgm:pt>
    <dgm:pt modelId="{83381767-878A-4290-A7F5-B1901435D41A}" type="pres">
      <dgm:prSet presAssocID="{683B0177-3012-48FB-81A4-E6AD9E968D4B}" presName="iconBgRect" presStyleLbl="bgShp" presStyleIdx="0" presStyleCnt="3"/>
      <dgm:spPr/>
    </dgm:pt>
    <dgm:pt modelId="{E95A0BCF-A27D-47BF-B877-F494CF046022}" type="pres">
      <dgm:prSet presAssocID="{683B0177-3012-48FB-81A4-E6AD9E968D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F1C97C69-1AB2-478B-A423-E7550BBA2AF2}" type="pres">
      <dgm:prSet presAssocID="{683B0177-3012-48FB-81A4-E6AD9E968D4B}" presName="spaceRect" presStyleCnt="0"/>
      <dgm:spPr/>
    </dgm:pt>
    <dgm:pt modelId="{4A109A56-5C5C-4389-B646-16CAE0E7D92F}" type="pres">
      <dgm:prSet presAssocID="{683B0177-3012-48FB-81A4-E6AD9E968D4B}" presName="textRect" presStyleLbl="revTx" presStyleIdx="0" presStyleCnt="3">
        <dgm:presLayoutVars>
          <dgm:chMax val="1"/>
          <dgm:chPref val="1"/>
        </dgm:presLayoutVars>
      </dgm:prSet>
      <dgm:spPr/>
    </dgm:pt>
    <dgm:pt modelId="{1712E27E-3DF9-4BA4-B017-22F6467B8499}" type="pres">
      <dgm:prSet presAssocID="{B62722D3-BF79-4631-9A66-4548304EABB5}" presName="sibTrans" presStyleCnt="0"/>
      <dgm:spPr/>
    </dgm:pt>
    <dgm:pt modelId="{AA8B68FE-3806-4E80-8028-0450A8B3CAA0}" type="pres">
      <dgm:prSet presAssocID="{60181441-BD7A-4B2C-BB51-CC1B6105277C}" presName="compNode" presStyleCnt="0"/>
      <dgm:spPr/>
    </dgm:pt>
    <dgm:pt modelId="{A865F325-6941-4C81-B8E0-399782815DC8}" type="pres">
      <dgm:prSet presAssocID="{60181441-BD7A-4B2C-BB51-CC1B6105277C}" presName="iconBgRect" presStyleLbl="bgShp" presStyleIdx="1" presStyleCnt="3"/>
      <dgm:spPr/>
    </dgm:pt>
    <dgm:pt modelId="{0D5CAB11-9F23-4A97-92C0-08852B2D6996}" type="pres">
      <dgm:prSet presAssocID="{60181441-BD7A-4B2C-BB51-CC1B6105277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vozovky"/>
        </a:ext>
      </dgm:extLst>
    </dgm:pt>
    <dgm:pt modelId="{EA06B243-0BED-4D44-90DF-420490CC4842}" type="pres">
      <dgm:prSet presAssocID="{60181441-BD7A-4B2C-BB51-CC1B6105277C}" presName="spaceRect" presStyleCnt="0"/>
      <dgm:spPr/>
    </dgm:pt>
    <dgm:pt modelId="{92190B23-16CA-4A3D-B25C-EADC336742BF}" type="pres">
      <dgm:prSet presAssocID="{60181441-BD7A-4B2C-BB51-CC1B6105277C}" presName="textRect" presStyleLbl="revTx" presStyleIdx="1" presStyleCnt="3">
        <dgm:presLayoutVars>
          <dgm:chMax val="1"/>
          <dgm:chPref val="1"/>
        </dgm:presLayoutVars>
      </dgm:prSet>
      <dgm:spPr/>
    </dgm:pt>
    <dgm:pt modelId="{07193052-B4B4-4636-82AF-3011ED756ED8}" type="pres">
      <dgm:prSet presAssocID="{DE94EF8F-FC11-4743-BD78-38B5E80A6C61}" presName="sibTrans" presStyleCnt="0"/>
      <dgm:spPr/>
    </dgm:pt>
    <dgm:pt modelId="{3A15874F-CDB1-40E2-8B2A-83D1A201E75E}" type="pres">
      <dgm:prSet presAssocID="{415C11CB-D0F2-4ED4-871D-8979E814263E}" presName="compNode" presStyleCnt="0"/>
      <dgm:spPr/>
    </dgm:pt>
    <dgm:pt modelId="{DEC5576D-CF9B-421F-9877-11AE5040A2B0}" type="pres">
      <dgm:prSet presAssocID="{415C11CB-D0F2-4ED4-871D-8979E814263E}" presName="iconBgRect" presStyleLbl="bgShp" presStyleIdx="2" presStyleCnt="3"/>
      <dgm:spPr/>
    </dgm:pt>
    <dgm:pt modelId="{D940DC79-00C0-428D-BC44-AF0DC2B8FA6F}" type="pres">
      <dgm:prSet presAssocID="{415C11CB-D0F2-4ED4-871D-8979E81426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1F594958-B81C-4300-B29F-4A0D0A10D005}" type="pres">
      <dgm:prSet presAssocID="{415C11CB-D0F2-4ED4-871D-8979E814263E}" presName="spaceRect" presStyleCnt="0"/>
      <dgm:spPr/>
    </dgm:pt>
    <dgm:pt modelId="{B7647B88-E9CC-482C-AACF-1C15C85F5247}" type="pres">
      <dgm:prSet presAssocID="{415C11CB-D0F2-4ED4-871D-8979E814263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48F503-69B6-4E03-A35F-E9C219668D9D}" type="presOf" srcId="{FDCB55B6-9A61-4361-B2B8-F0A34007CE0F}" destId="{49E0720C-1B2E-4DD1-A9A6-685CD3CC3BB0}" srcOrd="0" destOrd="0" presId="urn:microsoft.com/office/officeart/2018/5/layout/IconCircleLabelList"/>
    <dgm:cxn modelId="{24803B0E-802E-4591-B3D6-D69E5BF1CAD8}" type="presOf" srcId="{415C11CB-D0F2-4ED4-871D-8979E814263E}" destId="{B7647B88-E9CC-482C-AACF-1C15C85F5247}" srcOrd="0" destOrd="0" presId="urn:microsoft.com/office/officeart/2018/5/layout/IconCircleLabelList"/>
    <dgm:cxn modelId="{90E7D421-654A-48BD-B406-0786D6B15551}" type="presOf" srcId="{683B0177-3012-48FB-81A4-E6AD9E968D4B}" destId="{4A109A56-5C5C-4389-B646-16CAE0E7D92F}" srcOrd="0" destOrd="0" presId="urn:microsoft.com/office/officeart/2018/5/layout/IconCircleLabelList"/>
    <dgm:cxn modelId="{0833E038-8D18-408F-B7F1-3585D5A9D008}" srcId="{FDCB55B6-9A61-4361-B2B8-F0A34007CE0F}" destId="{60181441-BD7A-4B2C-BB51-CC1B6105277C}" srcOrd="1" destOrd="0" parTransId="{6ED3B074-F910-4957-8C0F-2C6B1089BC09}" sibTransId="{DE94EF8F-FC11-4743-BD78-38B5E80A6C61}"/>
    <dgm:cxn modelId="{E098B385-03DA-4D94-8F88-EA5E54D20F83}" type="presOf" srcId="{60181441-BD7A-4B2C-BB51-CC1B6105277C}" destId="{92190B23-16CA-4A3D-B25C-EADC336742BF}" srcOrd="0" destOrd="0" presId="urn:microsoft.com/office/officeart/2018/5/layout/IconCircleLabelList"/>
    <dgm:cxn modelId="{B61C0789-9BDE-4271-B5D0-A11B2D1A0694}" srcId="{FDCB55B6-9A61-4361-B2B8-F0A34007CE0F}" destId="{683B0177-3012-48FB-81A4-E6AD9E968D4B}" srcOrd="0" destOrd="0" parTransId="{80199E8B-73C0-4580-9758-DA1C46B33E67}" sibTransId="{B62722D3-BF79-4631-9A66-4548304EABB5}"/>
    <dgm:cxn modelId="{8881C4C4-D05D-4909-864F-558DCA165811}" srcId="{FDCB55B6-9A61-4361-B2B8-F0A34007CE0F}" destId="{415C11CB-D0F2-4ED4-871D-8979E814263E}" srcOrd="2" destOrd="0" parTransId="{FD2C0E9F-2C8B-4187-A681-8A36325B0CEF}" sibTransId="{913338E2-F276-43EA-8484-571EADE2FA40}"/>
    <dgm:cxn modelId="{105694D4-F5AA-4D5B-AA0F-D7BB5E447587}" type="presParOf" srcId="{49E0720C-1B2E-4DD1-A9A6-685CD3CC3BB0}" destId="{AADF2B16-004D-4610-812B-70BB91C17A0A}" srcOrd="0" destOrd="0" presId="urn:microsoft.com/office/officeart/2018/5/layout/IconCircleLabelList"/>
    <dgm:cxn modelId="{32ABFC39-3F10-4E96-BFD7-8F06FBD618AA}" type="presParOf" srcId="{AADF2B16-004D-4610-812B-70BB91C17A0A}" destId="{83381767-878A-4290-A7F5-B1901435D41A}" srcOrd="0" destOrd="0" presId="urn:microsoft.com/office/officeart/2018/5/layout/IconCircleLabelList"/>
    <dgm:cxn modelId="{0101AB4A-A467-47BA-B864-EFD2092706A2}" type="presParOf" srcId="{AADF2B16-004D-4610-812B-70BB91C17A0A}" destId="{E95A0BCF-A27D-47BF-B877-F494CF046022}" srcOrd="1" destOrd="0" presId="urn:microsoft.com/office/officeart/2018/5/layout/IconCircleLabelList"/>
    <dgm:cxn modelId="{32B01F18-6D91-4F59-BEB8-D6AB374FA78B}" type="presParOf" srcId="{AADF2B16-004D-4610-812B-70BB91C17A0A}" destId="{F1C97C69-1AB2-478B-A423-E7550BBA2AF2}" srcOrd="2" destOrd="0" presId="urn:microsoft.com/office/officeart/2018/5/layout/IconCircleLabelList"/>
    <dgm:cxn modelId="{56A4BA9B-B092-470C-BF7D-77B1A17AA0E3}" type="presParOf" srcId="{AADF2B16-004D-4610-812B-70BB91C17A0A}" destId="{4A109A56-5C5C-4389-B646-16CAE0E7D92F}" srcOrd="3" destOrd="0" presId="urn:microsoft.com/office/officeart/2018/5/layout/IconCircleLabelList"/>
    <dgm:cxn modelId="{A06F4BF2-DA83-4546-8048-2C69683E66E2}" type="presParOf" srcId="{49E0720C-1B2E-4DD1-A9A6-685CD3CC3BB0}" destId="{1712E27E-3DF9-4BA4-B017-22F6467B8499}" srcOrd="1" destOrd="0" presId="urn:microsoft.com/office/officeart/2018/5/layout/IconCircleLabelList"/>
    <dgm:cxn modelId="{98B458B3-A24E-4446-8A68-56CE04CA0136}" type="presParOf" srcId="{49E0720C-1B2E-4DD1-A9A6-685CD3CC3BB0}" destId="{AA8B68FE-3806-4E80-8028-0450A8B3CAA0}" srcOrd="2" destOrd="0" presId="urn:microsoft.com/office/officeart/2018/5/layout/IconCircleLabelList"/>
    <dgm:cxn modelId="{7251EDB4-8E63-4428-A3F2-6C570F431991}" type="presParOf" srcId="{AA8B68FE-3806-4E80-8028-0450A8B3CAA0}" destId="{A865F325-6941-4C81-B8E0-399782815DC8}" srcOrd="0" destOrd="0" presId="urn:microsoft.com/office/officeart/2018/5/layout/IconCircleLabelList"/>
    <dgm:cxn modelId="{3E972753-A0CC-464F-84D2-BDE298A0DCC0}" type="presParOf" srcId="{AA8B68FE-3806-4E80-8028-0450A8B3CAA0}" destId="{0D5CAB11-9F23-4A97-92C0-08852B2D6996}" srcOrd="1" destOrd="0" presId="urn:microsoft.com/office/officeart/2018/5/layout/IconCircleLabelList"/>
    <dgm:cxn modelId="{F5902AB9-8E64-4B90-98F4-ACCF59070B16}" type="presParOf" srcId="{AA8B68FE-3806-4E80-8028-0450A8B3CAA0}" destId="{EA06B243-0BED-4D44-90DF-420490CC4842}" srcOrd="2" destOrd="0" presId="urn:microsoft.com/office/officeart/2018/5/layout/IconCircleLabelList"/>
    <dgm:cxn modelId="{95FE08A0-A9E4-4F26-8DB4-03D9F52E5832}" type="presParOf" srcId="{AA8B68FE-3806-4E80-8028-0450A8B3CAA0}" destId="{92190B23-16CA-4A3D-B25C-EADC336742BF}" srcOrd="3" destOrd="0" presId="urn:microsoft.com/office/officeart/2018/5/layout/IconCircleLabelList"/>
    <dgm:cxn modelId="{41DEBBB4-3990-4AA4-B474-1324C3486AA2}" type="presParOf" srcId="{49E0720C-1B2E-4DD1-A9A6-685CD3CC3BB0}" destId="{07193052-B4B4-4636-82AF-3011ED756ED8}" srcOrd="3" destOrd="0" presId="urn:microsoft.com/office/officeart/2018/5/layout/IconCircleLabelList"/>
    <dgm:cxn modelId="{49E3CDD9-6E81-45B5-9D96-D0475547F79D}" type="presParOf" srcId="{49E0720C-1B2E-4DD1-A9A6-685CD3CC3BB0}" destId="{3A15874F-CDB1-40E2-8B2A-83D1A201E75E}" srcOrd="4" destOrd="0" presId="urn:microsoft.com/office/officeart/2018/5/layout/IconCircleLabelList"/>
    <dgm:cxn modelId="{01277882-087D-4A13-BABC-CE7DFCC6752D}" type="presParOf" srcId="{3A15874F-CDB1-40E2-8B2A-83D1A201E75E}" destId="{DEC5576D-CF9B-421F-9877-11AE5040A2B0}" srcOrd="0" destOrd="0" presId="urn:microsoft.com/office/officeart/2018/5/layout/IconCircleLabelList"/>
    <dgm:cxn modelId="{2322B4FF-BB40-48DE-9BAA-B250D8CA34C5}" type="presParOf" srcId="{3A15874F-CDB1-40E2-8B2A-83D1A201E75E}" destId="{D940DC79-00C0-428D-BC44-AF0DC2B8FA6F}" srcOrd="1" destOrd="0" presId="urn:microsoft.com/office/officeart/2018/5/layout/IconCircleLabelList"/>
    <dgm:cxn modelId="{39FAF2B4-CDD2-4383-88A2-6C6C1317B8DD}" type="presParOf" srcId="{3A15874F-CDB1-40E2-8B2A-83D1A201E75E}" destId="{1F594958-B81C-4300-B29F-4A0D0A10D005}" srcOrd="2" destOrd="0" presId="urn:microsoft.com/office/officeart/2018/5/layout/IconCircleLabelList"/>
    <dgm:cxn modelId="{A58A87F6-34FE-4061-9649-F6FD48BB6409}" type="presParOf" srcId="{3A15874F-CDB1-40E2-8B2A-83D1A201E75E}" destId="{B7647B88-E9CC-482C-AACF-1C15C85F524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17CBB-2F17-429A-88E1-D7CCD36BFA8C}">
      <dsp:nvSpPr>
        <dsp:cNvPr id="0" name=""/>
        <dsp:cNvSpPr/>
      </dsp:nvSpPr>
      <dsp:spPr>
        <a:xfrm>
          <a:off x="0" y="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CD51-D0C0-4576-8EC4-45990684A2A3}">
      <dsp:nvSpPr>
        <dsp:cNvPr id="0" name=""/>
        <dsp:cNvSpPr/>
      </dsp:nvSpPr>
      <dsp:spPr>
        <a:xfrm>
          <a:off x="0" y="0"/>
          <a:ext cx="4038600" cy="117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Novodobí Řekové získali svou nezávislost v r. 1830. V prvním nezávislém řeckém státu žila necelá čtvrtina všech Řeků. </a:t>
          </a:r>
          <a:endParaRPr lang="en-US" sz="1400" kern="1200" dirty="0"/>
        </a:p>
      </dsp:txBody>
      <dsp:txXfrm>
        <a:off x="0" y="0"/>
        <a:ext cx="4038600" cy="1170384"/>
      </dsp:txXfrm>
    </dsp:sp>
    <dsp:sp modelId="{EF5EB58F-59EB-4C95-AE0E-9C60D00D134A}">
      <dsp:nvSpPr>
        <dsp:cNvPr id="0" name=""/>
        <dsp:cNvSpPr/>
      </dsp:nvSpPr>
      <dsp:spPr>
        <a:xfrm>
          <a:off x="0" y="117038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EF520-BF06-43BA-8D92-C44FEDF25796}">
      <dsp:nvSpPr>
        <dsp:cNvPr id="0" name=""/>
        <dsp:cNvSpPr/>
      </dsp:nvSpPr>
      <dsp:spPr>
        <a:xfrm>
          <a:off x="0" y="1170384"/>
          <a:ext cx="4038600" cy="117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Vize národního sjednocení všech Řeků koncipovaná v polovině 19. století jako „Velká myšlenka“ (</a:t>
          </a:r>
          <a:r>
            <a:rPr lang="el-GR" sz="1400" i="1" kern="1200" dirty="0"/>
            <a:t>Μεγάλη Ιδέα</a:t>
          </a:r>
          <a:r>
            <a:rPr lang="cs-CZ" sz="1400" kern="1200"/>
            <a:t>) provázena potřebou vytvořit novou identitu, kde povědomí společného původu mělo sehrát významnou úlohu. </a:t>
          </a:r>
          <a:endParaRPr lang="en-US" sz="1400" kern="1200" dirty="0"/>
        </a:p>
      </dsp:txBody>
      <dsp:txXfrm>
        <a:off x="0" y="1170384"/>
        <a:ext cx="4038600" cy="1170384"/>
      </dsp:txXfrm>
    </dsp:sp>
    <dsp:sp modelId="{27EB9B2D-C7B6-4CE3-9CBD-4C7A6AAA6FE9}">
      <dsp:nvSpPr>
        <dsp:cNvPr id="0" name=""/>
        <dsp:cNvSpPr/>
      </dsp:nvSpPr>
      <dsp:spPr>
        <a:xfrm>
          <a:off x="0" y="2340768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8F209-3656-4ECC-A62B-91751C7FA5CE}">
      <dsp:nvSpPr>
        <dsp:cNvPr id="0" name=""/>
        <dsp:cNvSpPr/>
      </dsp:nvSpPr>
      <dsp:spPr>
        <a:xfrm>
          <a:off x="0" y="2340768"/>
          <a:ext cx="4038600" cy="117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Kvůli početné a roztroušené řecké diaspoře, nepanovala shoda ani o hranicích a rozloze řeckého národního státu. </a:t>
          </a:r>
          <a:endParaRPr lang="en-US" sz="1400" kern="1200" dirty="0"/>
        </a:p>
      </dsp:txBody>
      <dsp:txXfrm>
        <a:off x="0" y="2340768"/>
        <a:ext cx="4038600" cy="1170384"/>
      </dsp:txXfrm>
    </dsp:sp>
    <dsp:sp modelId="{BE845E05-41F5-4CCB-8F6E-E03E1175EA34}">
      <dsp:nvSpPr>
        <dsp:cNvPr id="0" name=""/>
        <dsp:cNvSpPr/>
      </dsp:nvSpPr>
      <dsp:spPr>
        <a:xfrm>
          <a:off x="0" y="3511153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A1A65-5937-4E1D-B367-6287F03BBC75}">
      <dsp:nvSpPr>
        <dsp:cNvPr id="0" name=""/>
        <dsp:cNvSpPr/>
      </dsp:nvSpPr>
      <dsp:spPr>
        <a:xfrm>
          <a:off x="0" y="3511153"/>
          <a:ext cx="4038600" cy="1170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Rozpory vznikaly také ohledně názvu nového státu a jeho obyvatel: Měli to být Helénové </a:t>
          </a:r>
          <a:r>
            <a:rPr lang="cs-CZ" sz="1400" i="1" kern="1200"/>
            <a:t>(</a:t>
          </a:r>
          <a:r>
            <a:rPr lang="el-GR" sz="1400" i="1" kern="1200"/>
            <a:t>Έλληνες</a:t>
          </a:r>
          <a:r>
            <a:rPr lang="cs-CZ" sz="1400" kern="1200"/>
            <a:t>), Řekové (</a:t>
          </a:r>
          <a:r>
            <a:rPr lang="el-GR" sz="1400" i="1" kern="1200"/>
            <a:t>Γραικοί</a:t>
          </a:r>
          <a:r>
            <a:rPr lang="cs-CZ" sz="1400" kern="1200"/>
            <a:t>) nebo Římané (</a:t>
          </a:r>
          <a:r>
            <a:rPr lang="el-GR" sz="1400" i="1" kern="1200"/>
            <a:t>Ρωμαίοι</a:t>
          </a:r>
          <a:r>
            <a:rPr lang="cs-CZ" sz="1400" kern="1200"/>
            <a:t>)? </a:t>
          </a:r>
          <a:endParaRPr lang="en-US" sz="1400" kern="1200"/>
        </a:p>
      </dsp:txBody>
      <dsp:txXfrm>
        <a:off x="0" y="3511153"/>
        <a:ext cx="4038600" cy="1170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81767-878A-4290-A7F5-B1901435D41A}">
      <dsp:nvSpPr>
        <dsp:cNvPr id="0" name=""/>
        <dsp:cNvSpPr/>
      </dsp:nvSpPr>
      <dsp:spPr>
        <a:xfrm>
          <a:off x="330060" y="385385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A0BCF-A27D-47BF-B877-F494CF046022}">
      <dsp:nvSpPr>
        <dsp:cNvPr id="0" name=""/>
        <dsp:cNvSpPr/>
      </dsp:nvSpPr>
      <dsp:spPr>
        <a:xfrm>
          <a:off x="548750" y="604074"/>
          <a:ext cx="588779" cy="588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09A56-5C5C-4389-B646-16CAE0E7D92F}">
      <dsp:nvSpPr>
        <dsp:cNvPr id="0" name=""/>
        <dsp:cNvSpPr/>
      </dsp:nvSpPr>
      <dsp:spPr>
        <a:xfrm>
          <a:off x="2026" y="1731166"/>
          <a:ext cx="1682226" cy="2838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Fallmerayer  byl tyrolský cestovatel, novinář, politik a historik, známý svými kontroverzními (dokonce rasistickými) teoriemi týkající se původu Řeků.</a:t>
          </a:r>
          <a:endParaRPr lang="en-US" sz="1100" kern="1200"/>
        </a:p>
      </dsp:txBody>
      <dsp:txXfrm>
        <a:off x="2026" y="1731166"/>
        <a:ext cx="1682226" cy="2838757"/>
      </dsp:txXfrm>
    </dsp:sp>
    <dsp:sp modelId="{A865F325-6941-4C81-B8E0-399782815DC8}">
      <dsp:nvSpPr>
        <dsp:cNvPr id="0" name=""/>
        <dsp:cNvSpPr/>
      </dsp:nvSpPr>
      <dsp:spPr>
        <a:xfrm>
          <a:off x="2306676" y="385385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CAB11-9F23-4A97-92C0-08852B2D6996}">
      <dsp:nvSpPr>
        <dsp:cNvPr id="0" name=""/>
        <dsp:cNvSpPr/>
      </dsp:nvSpPr>
      <dsp:spPr>
        <a:xfrm>
          <a:off x="2525366" y="604074"/>
          <a:ext cx="588779" cy="588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90B23-16CA-4A3D-B25C-EADC336742BF}">
      <dsp:nvSpPr>
        <dsp:cNvPr id="0" name=""/>
        <dsp:cNvSpPr/>
      </dsp:nvSpPr>
      <dsp:spPr>
        <a:xfrm>
          <a:off x="1978642" y="1731166"/>
          <a:ext cx="1682226" cy="2838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Jeho studie „</a:t>
          </a:r>
          <a:r>
            <a:rPr lang="de-DE" sz="1100" b="1" i="1" kern="1200"/>
            <a:t>Geschichte der Halbinsel Morea </a:t>
          </a:r>
          <a:r>
            <a:rPr lang="de-DE" sz="1100" i="1" kern="1200"/>
            <a:t>während des Mittelalters</a:t>
          </a:r>
          <a:r>
            <a:rPr lang="cs-CZ" sz="1100" i="1" kern="1200"/>
            <a:t>“</a:t>
          </a:r>
          <a:r>
            <a:rPr lang="de-DE" sz="1100" kern="1200"/>
            <a:t> </a:t>
          </a:r>
          <a:r>
            <a:rPr lang="cs-CZ" sz="1100" kern="1200"/>
            <a:t>vydána v roce 1830. V předmluvě mj. píše:</a:t>
          </a:r>
          <a:endParaRPr lang="en-US" sz="1100" kern="1200"/>
        </a:p>
      </dsp:txBody>
      <dsp:txXfrm>
        <a:off x="1978642" y="1731166"/>
        <a:ext cx="1682226" cy="2838757"/>
      </dsp:txXfrm>
    </dsp:sp>
    <dsp:sp modelId="{DEC5576D-CF9B-421F-9877-11AE5040A2B0}">
      <dsp:nvSpPr>
        <dsp:cNvPr id="0" name=""/>
        <dsp:cNvSpPr/>
      </dsp:nvSpPr>
      <dsp:spPr>
        <a:xfrm>
          <a:off x="4283293" y="385385"/>
          <a:ext cx="1026158" cy="10261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0DC79-00C0-428D-BC44-AF0DC2B8FA6F}">
      <dsp:nvSpPr>
        <dsp:cNvPr id="0" name=""/>
        <dsp:cNvSpPr/>
      </dsp:nvSpPr>
      <dsp:spPr>
        <a:xfrm>
          <a:off x="4501982" y="604074"/>
          <a:ext cx="588779" cy="588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47B88-E9CC-482C-AACF-1C15C85F5247}">
      <dsp:nvSpPr>
        <dsp:cNvPr id="0" name=""/>
        <dsp:cNvSpPr/>
      </dsp:nvSpPr>
      <dsp:spPr>
        <a:xfrm>
          <a:off x="3955258" y="1731166"/>
          <a:ext cx="1682226" cy="2838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"</a:t>
          </a:r>
          <a:r>
            <a:rPr lang="cs-CZ" sz="1100" i="1" kern="1200"/>
            <a:t>Rasa Hellénů v Evropě zcela zanikla. Fyzická krása, intelektuální nedostižitelnost, vnitřní harmonie a cit pro uměřenost, umění, soutěživost, instituce města a vesnice, nádhera sloupů a chrámů – ba dokonce i samotné jejich jméno zmizely z řeckého světa. V žilách křesťanských obyvatel současného Řecka nekoluje jediná kapka čisté hellénské krve." </a:t>
          </a:r>
          <a:endParaRPr lang="en-US" sz="1100" kern="1200"/>
        </a:p>
      </dsp:txBody>
      <dsp:txXfrm>
        <a:off x="3955258" y="1731166"/>
        <a:ext cx="1682226" cy="283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0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3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2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2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8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3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3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24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1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42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2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54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95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8D1CA166-A0C3-FFDF-4F2F-09246C1A92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99EF6B5D-A31F-C736-A69F-7BCE82CA83F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4" name="Obdélník 21">
            <a:extLst>
              <a:ext uri="{FF2B5EF4-FFF2-40B4-BE49-F238E27FC236}">
                <a16:creationId xmlns:a16="http://schemas.microsoft.com/office/drawing/2014/main" id="{1D3F84EC-699E-6958-741C-61584C84DA9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5" name="Obdélník 23">
            <a:extLst>
              <a:ext uri="{FF2B5EF4-FFF2-40B4-BE49-F238E27FC236}">
                <a16:creationId xmlns:a16="http://schemas.microsoft.com/office/drawing/2014/main" id="{9B83A034-97E7-3438-F36E-B2F414F5FB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751F907-71F7-CA16-422B-DB91CD7C7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Přímá spojovací čára 26">
            <a:extLst>
              <a:ext uri="{FF2B5EF4-FFF2-40B4-BE49-F238E27FC236}">
                <a16:creationId xmlns:a16="http://schemas.microsoft.com/office/drawing/2014/main" id="{9424D647-D8DB-B831-CF78-C4C21A4AF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CD2450-3AC8-591F-3EB5-E2C55722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Elipsa 28">
            <a:extLst>
              <a:ext uri="{FF2B5EF4-FFF2-40B4-BE49-F238E27FC236}">
                <a16:creationId xmlns:a16="http://schemas.microsoft.com/office/drawing/2014/main" id="{7122875F-0D88-E405-F055-08DB9A42BFBD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Elipsa 29">
            <a:extLst>
              <a:ext uri="{FF2B5EF4-FFF2-40B4-BE49-F238E27FC236}">
                <a16:creationId xmlns:a16="http://schemas.microsoft.com/office/drawing/2014/main" id="{84BCCA51-CA45-C85C-8B3B-6912B2CFBA2C}"/>
              </a:ext>
            </a:extLst>
          </p:cNvPr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7">
            <a:extLst>
              <a:ext uri="{FF2B5EF4-FFF2-40B4-BE49-F238E27FC236}">
                <a16:creationId xmlns:a16="http://schemas.microsoft.com/office/drawing/2014/main" id="{5ABE14DC-95FA-C29A-17E0-01546598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0247-2338-4A8B-AD6D-FF61D33DAF75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14" name="Zástupný symbol pro zápatí 16">
            <a:extLst>
              <a:ext uri="{FF2B5EF4-FFF2-40B4-BE49-F238E27FC236}">
                <a16:creationId xmlns:a16="http://schemas.microsoft.com/office/drawing/2014/main" id="{CA3EB85C-FF72-B6D8-CB7A-514EB5E7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Zástupný symbol pro číslo snímku 28">
            <a:extLst>
              <a:ext uri="{FF2B5EF4-FFF2-40B4-BE49-F238E27FC236}">
                <a16:creationId xmlns:a16="http://schemas.microsoft.com/office/drawing/2014/main" id="{104DB09E-65B7-B717-64C8-C5BD037F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28F3F0-D1B4-4FDE-8DFF-9ACF1AC9A26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93278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39038A6A-C4D8-CBEC-D4B1-7877D94F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E671-72D5-42B6-A48E-A64FFA3D0F2F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2136C65-67E2-B123-C4E5-35A4EBFF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0C60668-3DD8-04D9-B21C-0C8A2A8F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30CED4-0B2B-4823-93D0-B39ACE5BB5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5647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840D27E4-C507-4887-0EDF-FCDFADF8E92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2A60C81D-57BE-1879-F3B0-F83C2030B5F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2892A199-0ECF-9C85-9E98-2A539DDFF9D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014F10CF-4C15-1A92-A75B-9B6D7EA9BC6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99C58B57-0A58-A2AB-5A66-0B2CDAA3AE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25">
            <a:extLst>
              <a:ext uri="{FF2B5EF4-FFF2-40B4-BE49-F238E27FC236}">
                <a16:creationId xmlns:a16="http://schemas.microsoft.com/office/drawing/2014/main" id="{6B21C0C9-96C4-0DD1-1259-3C0A295E2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FAF371F-56F3-58E8-1220-79BE14FF7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79B7312-089B-41EB-8487-676EF989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2" name="Přímá spojovací čára 29">
            <a:extLst>
              <a:ext uri="{FF2B5EF4-FFF2-40B4-BE49-F238E27FC236}">
                <a16:creationId xmlns:a16="http://schemas.microsoft.com/office/drawing/2014/main" id="{AC7F6AAA-8A68-CCB2-87E2-836444C78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Elipsa 30">
            <a:extLst>
              <a:ext uri="{FF2B5EF4-FFF2-40B4-BE49-F238E27FC236}">
                <a16:creationId xmlns:a16="http://schemas.microsoft.com/office/drawing/2014/main" id="{9B194B3B-6ED8-15B6-2CFC-974D969888FC}"/>
              </a:ext>
            </a:extLst>
          </p:cNvPr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Elipsa 31">
            <a:extLst>
              <a:ext uri="{FF2B5EF4-FFF2-40B4-BE49-F238E27FC236}">
                <a16:creationId xmlns:a16="http://schemas.microsoft.com/office/drawing/2014/main" id="{99D3AFDD-F345-FC81-9B46-83E06B64EE98}"/>
              </a:ext>
            </a:extLst>
          </p:cNvPr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6896F065-8532-C97E-FB79-8C33BE9EB6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id="{EF4CAA72-2B77-D5DB-0F49-19127CBB47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1277-97EC-4E09-9518-519730E8D8F5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3F586A5E-6BAF-E3D8-FB4F-19F25B84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DF9D1B-452E-420D-840C-A98A83B7971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0126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římá spojovací čára 19">
            <a:extLst>
              <a:ext uri="{FF2B5EF4-FFF2-40B4-BE49-F238E27FC236}">
                <a16:creationId xmlns:a16="http://schemas.microsoft.com/office/drawing/2014/main" id="{04A2F726-4695-E6C0-63F8-8CEF3BAAA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4">
            <a:extLst>
              <a:ext uri="{FF2B5EF4-FFF2-40B4-BE49-F238E27FC236}">
                <a16:creationId xmlns:a16="http://schemas.microsoft.com/office/drawing/2014/main" id="{859B90C8-2C60-D263-C9AF-85FBD097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DD7A-5DD5-45AE-ABB1-5CD2A65CFB85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Zástupný symbol pro zápatí 5">
            <a:extLst>
              <a:ext uri="{FF2B5EF4-FFF2-40B4-BE49-F238E27FC236}">
                <a16:creationId xmlns:a16="http://schemas.microsoft.com/office/drawing/2014/main" id="{1E3780FF-0B80-6FC6-A6EE-3FC7AD14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9C3D8AA7-8291-6256-DA67-1F4335FE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F5B46F-3EA3-4F8C-BCEB-76050F37529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8274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19">
            <a:extLst>
              <a:ext uri="{FF2B5EF4-FFF2-40B4-BE49-F238E27FC236}">
                <a16:creationId xmlns:a16="http://schemas.microsoft.com/office/drawing/2014/main" id="{3ACF0C5A-8099-1924-E430-344FFF7E53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 sz="1800"/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72C5BBD0-A968-2D14-86D9-2F3392227CD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C33291DD-BA4D-20EE-628D-F741C201DCF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9DFE879F-444C-8167-C2C6-09201B4BA70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3173952C-7555-398C-834D-F3FD719FEC7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8C960DE-22CB-82A2-7FF0-8DAF1247A18E}"/>
              </a:ext>
            </a:extLst>
          </p:cNvPr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57E03EF-5D58-B674-FD92-5AF56A308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Přímá spojovací čára 28">
            <a:extLst>
              <a:ext uri="{FF2B5EF4-FFF2-40B4-BE49-F238E27FC236}">
                <a16:creationId xmlns:a16="http://schemas.microsoft.com/office/drawing/2014/main" id="{62AFCB12-7A37-309E-7582-385BD73AF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012E780-7C73-17CB-1088-44927B503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Elipsa 30">
            <a:extLst>
              <a:ext uri="{FF2B5EF4-FFF2-40B4-BE49-F238E27FC236}">
                <a16:creationId xmlns:a16="http://schemas.microsoft.com/office/drawing/2014/main" id="{7E29428C-7F65-A396-5F2A-3E901ED4579F}"/>
              </a:ext>
            </a:extLst>
          </p:cNvPr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Elipsa 31">
            <a:extLst>
              <a:ext uri="{FF2B5EF4-FFF2-40B4-BE49-F238E27FC236}">
                <a16:creationId xmlns:a16="http://schemas.microsoft.com/office/drawing/2014/main" id="{C7C89A87-D386-E391-209E-DEA8956B2B25}"/>
              </a:ext>
            </a:extLst>
          </p:cNvPr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6">
            <a:extLst>
              <a:ext uri="{FF2B5EF4-FFF2-40B4-BE49-F238E27FC236}">
                <a16:creationId xmlns:a16="http://schemas.microsoft.com/office/drawing/2014/main" id="{B141C086-B21D-E968-68E7-D9262FBD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6444-46A1-4E3B-AFBA-E5B00D76B3B6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16" name="Zástupný symbol pro zápatí 7">
            <a:extLst>
              <a:ext uri="{FF2B5EF4-FFF2-40B4-BE49-F238E27FC236}">
                <a16:creationId xmlns:a16="http://schemas.microsoft.com/office/drawing/2014/main" id="{1D2F8684-FAE2-9027-C3F0-7DE67DBD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Zástupný symbol pro číslo snímku 8">
            <a:extLst>
              <a:ext uri="{FF2B5EF4-FFF2-40B4-BE49-F238E27FC236}">
                <a16:creationId xmlns:a16="http://schemas.microsoft.com/office/drawing/2014/main" id="{A63DE7BB-7986-B813-907E-19149C74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3EE4FC-0676-47EA-A963-E0C3BFFD668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19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F72222-6200-02A1-1B16-B8F3F1E5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6495B-308D-48EA-8188-FBF5C1AA3BA1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710B55-33C8-11A7-7172-3AAC33EE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587849-49AC-D905-A921-5C2AADE4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892A18-9F9F-4D30-B607-56D0ED43E46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52328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96945C0F-29A4-8E54-809E-0C73BCA946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14610E44-998C-13A4-F7C1-BABE0D03F1D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4" name="Obdélník 21">
            <a:extLst>
              <a:ext uri="{FF2B5EF4-FFF2-40B4-BE49-F238E27FC236}">
                <a16:creationId xmlns:a16="http://schemas.microsoft.com/office/drawing/2014/main" id="{93B2BAD4-EAEB-7DC1-C566-112B2C4559E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5" name="Obdélník 23">
            <a:extLst>
              <a:ext uri="{FF2B5EF4-FFF2-40B4-BE49-F238E27FC236}">
                <a16:creationId xmlns:a16="http://schemas.microsoft.com/office/drawing/2014/main" id="{9F773629-FC1D-E5D7-FC1C-C0F21521591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4A719CA-DF52-14F4-C6C4-29E893A4F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F05576E-F2E9-F4F6-B65A-FF2218BF5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9F992547-F180-827D-FD39-89F5252F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6587-E0D9-4579-A610-A4801EC7D9B2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BA7FC04F-88FB-1448-1805-9B9D0877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20E3D3E7-58E7-3A85-E8E7-A6936E6E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2C8B2E-41D5-4042-9A67-3A39D87E89C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311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94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F42F8A0-B036-32B2-DBEA-0B719A7E6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DDF5E553-D7E6-44AA-2297-8C0CCD05C0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19D61DFF-9C71-EF22-ADD9-2BE96DB80F7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47BA8539-0B1D-58BB-3098-607A1235F11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E65266FA-DFE0-BA58-471D-376C75ED377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3CBE032-69DB-138B-6E6A-B20C9C3D95D5}"/>
              </a:ext>
            </a:extLst>
          </p:cNvPr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7CA53AA-D408-8626-0F16-B130BDA3F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Přímá spojovací čára 28">
            <a:extLst>
              <a:ext uri="{FF2B5EF4-FFF2-40B4-BE49-F238E27FC236}">
                <a16:creationId xmlns:a16="http://schemas.microsoft.com/office/drawing/2014/main" id="{1680DD6B-EAFE-0C4E-BBDF-E0949F199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Elipsa 29">
            <a:extLst>
              <a:ext uri="{FF2B5EF4-FFF2-40B4-BE49-F238E27FC236}">
                <a16:creationId xmlns:a16="http://schemas.microsoft.com/office/drawing/2014/main" id="{10B828CC-4BDE-3FCF-57EB-B2D9D3EEAD45}"/>
              </a:ext>
            </a:extLst>
          </p:cNvPr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Elipsa 30">
            <a:extLst>
              <a:ext uri="{FF2B5EF4-FFF2-40B4-BE49-F238E27FC236}">
                <a16:creationId xmlns:a16="http://schemas.microsoft.com/office/drawing/2014/main" id="{378D1948-A437-E636-0DE2-AC2B823A7916}"/>
              </a:ext>
            </a:extLst>
          </p:cNvPr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FF759F6-3078-F378-563D-116238911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Zástupný symbol pro číslo snímku 6">
            <a:extLst>
              <a:ext uri="{FF2B5EF4-FFF2-40B4-BE49-F238E27FC236}">
                <a16:creationId xmlns:a16="http://schemas.microsoft.com/office/drawing/2014/main" id="{28224A1A-BB2B-9E77-D47B-42362C121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82C582-47FB-4FE6-8EB5-5D972D57518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6" name="Zástupný symbol pro datum 4">
            <a:extLst>
              <a:ext uri="{FF2B5EF4-FFF2-40B4-BE49-F238E27FC236}">
                <a16:creationId xmlns:a16="http://schemas.microsoft.com/office/drawing/2014/main" id="{DACFD286-E157-5120-1C02-412251FC6B7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5727-9490-43B9-BCE6-80BF650B8B7E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17" name="Zástupný symbol pro zápatí 5">
            <a:extLst>
              <a:ext uri="{FF2B5EF4-FFF2-40B4-BE49-F238E27FC236}">
                <a16:creationId xmlns:a16="http://schemas.microsoft.com/office/drawing/2014/main" id="{45DAD0CB-5387-30D5-E4E1-FF919B93CA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3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71C8DD9E-E73E-D549-062F-0058334FE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72B42FDF-7531-468A-0EC7-29F2B847842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FEDA03F6-A4C2-88DC-2FAA-D06EB46024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EED46CCB-E426-752A-C33D-C2A9DFEC8C2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DFF12FF0-B411-CBEE-C5BF-898FC0D1EA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3FFEA89-4DB5-D6D1-9FF5-68724C2D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24122B-9E64-01AF-3906-D97B94DB7F42}"/>
              </a:ext>
            </a:extLst>
          </p:cNvPr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B2C2340-11C2-6C97-952F-5E25F7362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6B6D50B1-B840-040C-076C-7AC64E0712F2}"/>
              </a:ext>
            </a:extLst>
          </p:cNvPr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Elipsa 30">
            <a:extLst>
              <a:ext uri="{FF2B5EF4-FFF2-40B4-BE49-F238E27FC236}">
                <a16:creationId xmlns:a16="http://schemas.microsoft.com/office/drawing/2014/main" id="{E39E552E-10FE-7F7C-DC28-76CDF87905C1}"/>
              </a:ext>
            </a:extLst>
          </p:cNvPr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4F75218-9F75-5C91-67E4-08357D92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A046CA94-DC49-3992-515E-59B74D36A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7BD917-119E-4749-B6BE-F7B07F5C441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E77AA178-7625-580F-23CB-AE96A76D559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88A49-7244-4CE1-BED3-0D028203BC29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FF05D1CC-DC78-019B-5D17-70BF815A08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10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6A4721-699E-EDD5-862D-18F2FF72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1A8-C38D-4EE7-9DC3-1E5F3BD72848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9240FE-801B-9286-0EC0-AF94D997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26919-1C3D-D3FF-3537-1017CF9C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B527D4-4D1E-43EF-990E-7230E7A9302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2029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30F58885-E12E-E78C-6F93-EA71E387A31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C0D8824A-1BDC-F9AC-32DE-23ECC65B574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9A6106E9-086A-2E68-318C-667ED889F23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F12A45A3-EDC0-728E-EEEF-CC4FA1B527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6A053DA-C662-C00C-AA26-684BD65BE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ED3598F-5BD1-4AC0-D132-6F9057740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Přímá spojovací čára 27">
            <a:extLst>
              <a:ext uri="{FF2B5EF4-FFF2-40B4-BE49-F238E27FC236}">
                <a16:creationId xmlns:a16="http://schemas.microsoft.com/office/drawing/2014/main" id="{367D1CAF-37A5-72DA-A508-F7973556CCB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Elipsa 28">
            <a:extLst>
              <a:ext uri="{FF2B5EF4-FFF2-40B4-BE49-F238E27FC236}">
                <a16:creationId xmlns:a16="http://schemas.microsoft.com/office/drawing/2014/main" id="{22D246C4-922A-6A78-144B-E1E11BCBA82C}"/>
              </a:ext>
            </a:extLst>
          </p:cNvPr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Elipsa 29">
            <a:extLst>
              <a:ext uri="{FF2B5EF4-FFF2-40B4-BE49-F238E27FC236}">
                <a16:creationId xmlns:a16="http://schemas.microsoft.com/office/drawing/2014/main" id="{411B0726-B98D-3D28-3720-12D3BF334B19}"/>
              </a:ext>
            </a:extLst>
          </p:cNvPr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BDABD83C-C88F-E6DE-72BF-84A49690CF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B13F38-92CD-4BA1-BD81-E47411D019E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58DB7C9B-A9BB-EE51-07F0-CFAEED51277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CF3D-F018-47FC-B104-C51CDEE26EE5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8B40F3FC-75C4-F544-F3FB-3FAAB5A4E6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4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8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9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064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>
            <a:extLst>
              <a:ext uri="{FF2B5EF4-FFF2-40B4-BE49-F238E27FC236}">
                <a16:creationId xmlns:a16="http://schemas.microsoft.com/office/drawing/2014/main" id="{E730BABD-3379-D9D7-1C13-F90453217E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27" name="Obdélník 15">
            <a:extLst>
              <a:ext uri="{FF2B5EF4-FFF2-40B4-BE49-F238E27FC236}">
                <a16:creationId xmlns:a16="http://schemas.microsoft.com/office/drawing/2014/main" id="{62731835-BE9F-B111-656E-D7E0C5CD441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28" name="Obdélník 17">
            <a:extLst>
              <a:ext uri="{FF2B5EF4-FFF2-40B4-BE49-F238E27FC236}">
                <a16:creationId xmlns:a16="http://schemas.microsoft.com/office/drawing/2014/main" id="{D6D39584-301D-7EF3-8F38-95FBE8436DC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1029" name="Obdélník 18">
            <a:extLst>
              <a:ext uri="{FF2B5EF4-FFF2-40B4-BE49-F238E27FC236}">
                <a16:creationId xmlns:a16="http://schemas.microsoft.com/office/drawing/2014/main" id="{A0658EFB-B221-90CE-91F0-018AE355741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z="1800"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C58E232-203E-D8AB-DB01-41D5AEAF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142C0C66-C395-5BF3-A108-C9F633E48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38D22D5-22B5-4A94-A021-9951EFA5B34A}" type="datetimeFigureOut">
              <a:rPr lang="en-US"/>
              <a:pPr>
                <a:defRPr/>
              </a:pPr>
              <a:t>11/30/2023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5392C4-0DAA-BC0A-4A19-0B5627FF2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C482FD3-06BE-B369-F926-E845D9C1E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0" name="Přímá spojovací čára 9">
            <a:extLst>
              <a:ext uri="{FF2B5EF4-FFF2-40B4-BE49-F238E27FC236}">
                <a16:creationId xmlns:a16="http://schemas.microsoft.com/office/drawing/2014/main" id="{B6549F69-FC2E-C0D1-2107-85EA9FE43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B9D3DA80-1443-9374-E978-1C220C149D7D}"/>
              </a:ext>
            </a:extLst>
          </p:cNvPr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B9D0EC06-5DFB-D9E7-EF60-D8C52C4D4B13}"/>
              </a:ext>
            </a:extLst>
          </p:cNvPr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47639AF2-C4A5-FF06-9692-227D3B60C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AC1D4CD-D322-4FB3-B9E8-2533550F871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038" name="Zástupný symbol pro nadpis 21">
            <a:extLst>
              <a:ext uri="{FF2B5EF4-FFF2-40B4-BE49-F238E27FC236}">
                <a16:creationId xmlns:a16="http://schemas.microsoft.com/office/drawing/2014/main" id="{99ECCABA-4DCA-AD11-D45E-EE30BBFA6B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39" name="Zástupný symbol pro text 12">
            <a:extLst>
              <a:ext uri="{FF2B5EF4-FFF2-40B4-BE49-F238E27FC236}">
                <a16:creationId xmlns:a16="http://schemas.microsoft.com/office/drawing/2014/main" id="{4812CBAF-20DE-ED9E-E0AC-BE9284550C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4373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hyperlink" Target="http://www.google.cz/url?sa=i&amp;source=images&amp;cd=&amp;cad=rja&amp;docid=9FR1xDtoCRay7M&amp;tbnid=rjTRd8CKeDLG-M:&amp;ved=0CAgQjRwwAA&amp;url=http://icantrelaxingreece.wordpress.com/2013/03/01/sunday-schools-golden-dawn/&amp;ei=cBxvUYOPOYmVtAboz4DgDQ&amp;psig=AFQjCNHiUKs420l_w7wHqaQOflvTegKfUg&amp;ust=13663226729674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0" name="Rectangle 13514">
            <a:extLst>
              <a:ext uri="{FF2B5EF4-FFF2-40B4-BE49-F238E27FC236}">
                <a16:creationId xmlns:a16="http://schemas.microsoft.com/office/drawing/2014/main" id="{DC591C09-04EE-41A7-BC35-466CD8800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2" name="Rectangle 13516">
            <a:extLst>
              <a:ext uri="{FF2B5EF4-FFF2-40B4-BE49-F238E27FC236}">
                <a16:creationId xmlns:a16="http://schemas.microsoft.com/office/drawing/2014/main" id="{9FD6A395-8B77-4B2D-AA7E-1B4CE370C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il_fi" descr="22453_1344812698337_1171847072_1048335_2145201_n">
            <a:extLst>
              <a:ext uri="{FF2B5EF4-FFF2-40B4-BE49-F238E27FC236}">
                <a16:creationId xmlns:a16="http://schemas.microsoft.com/office/drawing/2014/main" id="{CF607757-DF36-95A0-A1A6-CB7548482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31F0AE0-0F30-9EE6-3D3A-AAAB342BF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84" y="952499"/>
            <a:ext cx="4814316" cy="24765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„Sparťané“ v řeckém parlamentu, aneb antické dědictví jako zdroj inspirace pro řecký nacionalismus</a:t>
            </a: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02E83556-5B02-32D4-61B1-9A4F1B27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84" y="4270342"/>
            <a:ext cx="4814316" cy="1778503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rgbClr val="FFFFFF"/>
                </a:solidFill>
              </a:rPr>
              <a:t>Konstantinos Tsivos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rgbClr val="FFFFFF"/>
                </a:solidFill>
              </a:rPr>
              <a:t>ÚŘLS</a:t>
            </a:r>
            <a:r>
              <a:rPr lang="cs-CZ" dirty="0">
                <a:solidFill>
                  <a:srgbClr val="FFFFFF"/>
                </a:solidFill>
              </a:rPr>
              <a:t> FF UK</a:t>
            </a:r>
          </a:p>
        </p:txBody>
      </p:sp>
      <p:cxnSp>
        <p:nvCxnSpPr>
          <p:cNvPr id="13519" name="Straight Connector 13518">
            <a:extLst>
              <a:ext uri="{FF2B5EF4-FFF2-40B4-BE49-F238E27FC236}">
                <a16:creationId xmlns:a16="http://schemas.microsoft.com/office/drawing/2014/main" id="{1C5372E1-5D0A-4FE4-B20F-D0CF85FD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21" name="Straight Connector 13520">
            <a:extLst>
              <a:ext uri="{FF2B5EF4-FFF2-40B4-BE49-F238E27FC236}">
                <a16:creationId xmlns:a16="http://schemas.microsoft.com/office/drawing/2014/main" id="{513081F5-C318-4421-A7E9-D7F6810B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67BF80-8264-444F-A909-34A73ED5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SPARŤANSKÝ ZPŮSOB ŽIVOTA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526F997-6C54-49E7-B401-AD7F87D8F454}"/>
              </a:ext>
            </a:extLst>
          </p:cNvPr>
          <p:cNvSpPr/>
          <p:nvPr/>
        </p:nvSpPr>
        <p:spPr>
          <a:xfrm>
            <a:off x="581193" y="2414788"/>
            <a:ext cx="3424138" cy="397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Metaxas inicioval založení Národní organizace mládeže (EON) a do jejího čela postavil svou dceru Lulu.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EON byla vytvořena podle vzoru italské fašistické organizace Balilla a všichni mladí řečtí studenti v ní byli povinně registrováni.  I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deálem pro členy organizace měl být sparťanský způsob života, který kladl důraz na fyzickou a vojenskou připravenost a na oddanost vůdci a králi.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9B5E8D-B04E-434D-82CE-223FEB9AB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1" r="9521" b="-1"/>
          <a:stretch/>
        </p:blipFill>
        <p:spPr>
          <a:xfrm>
            <a:off x="4246850" y="641103"/>
            <a:ext cx="3702877" cy="5749462"/>
          </a:xfrm>
          <a:prstGeom prst="rect">
            <a:avLst/>
          </a:prstGeom>
        </p:spPr>
      </p:pic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16CAAD2-9DF1-4F20-8C8F-915387BE6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32" r="16082" b="-1"/>
          <a:stretch/>
        </p:blipFill>
        <p:spPr>
          <a:xfrm>
            <a:off x="8042589" y="641102"/>
            <a:ext cx="3702877" cy="57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4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30910A-5CF9-447E-A7B1-2E43B814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/>
              <a:t>Antické pozdravy a symboly ve službách diktatury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DFE60-4470-446A-9897-3DCC2EAF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>
            <a:normAutofit/>
          </a:bodyPr>
          <a:lstStyle/>
          <a:p>
            <a:r>
              <a:rPr lang="cs-CZ" dirty="0"/>
              <a:t>Režim přijal fašistické pozdravy a symboly, jako je meandr a svastika</a:t>
            </a:r>
          </a:p>
          <a:p>
            <a:r>
              <a:rPr lang="cs-CZ" dirty="0"/>
              <a:t>tvrdil, že jde o původní symboly antických Řeků, zejména Sparťanů.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FAF22E5-DDE8-45D8-918B-9BB21F885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r="2" b="2"/>
          <a:stretch/>
        </p:blipFill>
        <p:spPr bwMode="auto">
          <a:xfrm>
            <a:off x="4246850" y="641102"/>
            <a:ext cx="3702877" cy="57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F2AD4FA-C9D9-462E-BD85-2B51A3E90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08" r="3" b="15109"/>
          <a:stretch/>
        </p:blipFill>
        <p:spPr>
          <a:xfrm>
            <a:off x="8042589" y="641102"/>
            <a:ext cx="3702877" cy="2742178"/>
          </a:xfrm>
          <a:prstGeom prst="rect">
            <a:avLst/>
          </a:prstGeom>
        </p:spPr>
      </p:pic>
      <p:pic>
        <p:nvPicPr>
          <p:cNvPr id="1026" name="Picture 2" descr="ΑΙΜΑ ΤΙΜΗ - YouTube">
            <a:extLst>
              <a:ext uri="{FF2B5EF4-FFF2-40B4-BE49-F238E27FC236}">
                <a16:creationId xmlns:a16="http://schemas.microsoft.com/office/drawing/2014/main" id="{676BAD72-01EC-9F2B-613D-9D711B4A6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7" r="-2" b="17297"/>
          <a:stretch/>
        </p:blipFill>
        <p:spPr bwMode="auto">
          <a:xfrm>
            <a:off x="8042146" y="3472185"/>
            <a:ext cx="3702877" cy="29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5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A7B3DD-88A1-4798-8C20-E954863B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Kult předků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C8C713-62AC-4B42-80D8-154F1AF99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96533"/>
            <a:ext cx="7011413" cy="3962266"/>
          </a:xfrm>
        </p:spPr>
        <p:txBody>
          <a:bodyPr>
            <a:normAutofit/>
          </a:bodyPr>
          <a:lstStyle/>
          <a:p>
            <a:r>
              <a:rPr lang="cs-CZ" dirty="0" err="1"/>
              <a:t>Metaxasův</a:t>
            </a:r>
            <a:r>
              <a:rPr lang="cs-CZ" dirty="0"/>
              <a:t> režim pořádal slavnosti ve slavných antických divadlech, zejména v Delfách - měly napodobovat antické rituály.  </a:t>
            </a:r>
          </a:p>
          <a:p>
            <a:r>
              <a:rPr lang="cs-CZ" dirty="0" err="1"/>
              <a:t>Metaxas</a:t>
            </a:r>
            <a:r>
              <a:rPr lang="cs-CZ" dirty="0"/>
              <a:t> inicioval a financoval archeologické vykopávky v oblasti Sparty a Thermopyl.  Archeology instruoval, že očekává rychlé výsledky, které by zdůraznily antickou velikost a nadřazenost řecké rasy a obecně podpořily ideologii režimu. </a:t>
            </a:r>
          </a:p>
        </p:txBody>
      </p:sp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BDC95C42-0860-4B86-BE9D-65E3D50E1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r="6761" b="1"/>
          <a:stretch/>
        </p:blipFill>
        <p:spPr>
          <a:xfrm>
            <a:off x="7595613" y="601201"/>
            <a:ext cx="4012186" cy="57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7D541204-B666-420C-9DF1-C06950D2F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A81EBD-A43F-C60B-8EF3-75009EAB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402" y="702155"/>
            <a:ext cx="3413405" cy="14614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err="1"/>
              <a:t>EthnikofroNAS</a:t>
            </a:r>
            <a:r>
              <a:rPr lang="cs-CZ" dirty="0"/>
              <a:t> = 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nacionálně smýšlející ŘEK </a:t>
            </a:r>
            <a:endParaRPr lang="cs-CZ" i="1" dirty="0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487790A-E9D7-438A-90BB-9361BEF14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C84847AE-0FEA-43E8-8AA1-4169A6FDB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0C0E6C8D-508A-44F8-BB9B-7911B0118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122" name="Picture 2" descr="Obsah obrázku Lidská tvář, osoba, oblečení, Retro styl&#10;&#10;Popis byl vytvořen automaticky">
            <a:extLst>
              <a:ext uri="{FF2B5EF4-FFF2-40B4-BE49-F238E27FC236}">
                <a16:creationId xmlns:a16="http://schemas.microsoft.com/office/drawing/2014/main" id="{4C829868-8D67-8E0A-3C9A-058EA3123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9875" b="2"/>
          <a:stretch/>
        </p:blipFill>
        <p:spPr bwMode="auto">
          <a:xfrm>
            <a:off x="446534" y="641102"/>
            <a:ext cx="3702877" cy="57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bsah obrázku oblečení, osoba, Lidská tvář, boty&#10;&#10;Popis byl vytvořen automaticky">
            <a:extLst>
              <a:ext uri="{FF2B5EF4-FFF2-40B4-BE49-F238E27FC236}">
                <a16:creationId xmlns:a16="http://schemas.microsoft.com/office/drawing/2014/main" id="{09CE2645-23F2-01AF-46CE-69EEC6FD2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2"/>
          <a:stretch/>
        </p:blipFill>
        <p:spPr bwMode="auto">
          <a:xfrm>
            <a:off x="4242273" y="641103"/>
            <a:ext cx="3702877" cy="57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94646527-D46D-69C5-B8F2-F2A99F7B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7403" y="2340863"/>
            <a:ext cx="3413404" cy="401408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1600" b="1" dirty="0"/>
              <a:t>Změna narativu po občanské válce v Řecku</a:t>
            </a:r>
          </a:p>
          <a:p>
            <a:pPr>
              <a:lnSpc>
                <a:spcPct val="100000"/>
              </a:lnSpc>
            </a:pPr>
            <a:r>
              <a:rPr lang="cs-CZ" sz="1600" i="1" dirty="0"/>
              <a:t>Důvodem, proč řecký lid dokázal tolik let bojovat proti takové přesile, je to, že věříme v principy svobody a demokracie, které jsou naším odvěkým dědictvím.</a:t>
            </a:r>
          </a:p>
          <a:p>
            <a:pPr>
              <a:lnSpc>
                <a:spcPct val="100000"/>
              </a:lnSpc>
            </a:pPr>
            <a:r>
              <a:rPr lang="cs-CZ" sz="1600" i="1" dirty="0"/>
              <a:t>Univerzity a vzdělání pro nás v Řecku vždy znamenaly mnoho. Vedle mého domu v Athénách se nachází areál, kde kdysi bylo Aristotelovo lyceum... O kousek dál... je Platónova akademie. Okny své pracovny téměř vidím na místo, kde Perikles před hrobkou bojovníků podal první definici demokracie.</a:t>
            </a:r>
          </a:p>
        </p:txBody>
      </p:sp>
    </p:spTree>
    <p:extLst>
      <p:ext uri="{BB962C8B-B14F-4D97-AF65-F5344CB8AC3E}">
        <p14:creationId xmlns:p14="http://schemas.microsoft.com/office/powerpoint/2010/main" val="372624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0B58F-D0BC-4471-B4A6-8D604E58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72732"/>
            <a:ext cx="7360913" cy="11181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dirty="0"/>
              <a:t>“</a:t>
            </a:r>
            <a:r>
              <a:rPr lang="cs-CZ" sz="2500" dirty="0"/>
              <a:t>nový</a:t>
            </a:r>
            <a:r>
              <a:rPr lang="en-GB" sz="2500" dirty="0"/>
              <a:t> Parthenon”</a:t>
            </a:r>
            <a:r>
              <a:rPr lang="cs-CZ" sz="2500" dirty="0"/>
              <a:t> v době občanské války: koncentrační tábor </a:t>
            </a:r>
            <a:r>
              <a:rPr lang="cs-CZ" sz="2500" dirty="0" err="1"/>
              <a:t>makronisos</a:t>
            </a:r>
            <a:r>
              <a:rPr lang="cs-CZ" sz="2500" dirty="0"/>
              <a:t> (1946-1950)</a:t>
            </a:r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7FC70859-D072-4A3E-ADBB-AD201D11A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094"/>
          <a:stretch/>
        </p:blipFill>
        <p:spPr>
          <a:xfrm>
            <a:off x="449476" y="2112135"/>
            <a:ext cx="3699935" cy="42784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DFC4A2-C206-453B-BE9C-D52543ACA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5865"/>
          <a:stretch/>
        </p:blipFill>
        <p:spPr>
          <a:xfrm>
            <a:off x="4242170" y="2112135"/>
            <a:ext cx="3699935" cy="2093494"/>
          </a:xfrm>
          <a:prstGeom prst="rect">
            <a:avLst/>
          </a:prstGeom>
        </p:spPr>
      </p:pic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B54C26FC-42E9-4FB7-B56A-8DDBED3C0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r="-4" b="-4"/>
          <a:stretch/>
        </p:blipFill>
        <p:spPr>
          <a:xfrm>
            <a:off x="4242170" y="4297070"/>
            <a:ext cx="3699935" cy="209349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B45E46-A7E1-4333-88F8-EA3858A7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467" y="772733"/>
            <a:ext cx="3353378" cy="5617832"/>
          </a:xfrm>
        </p:spPr>
        <p:txBody>
          <a:bodyPr>
            <a:normAutofit/>
          </a:bodyPr>
          <a:lstStyle/>
          <a:p>
            <a:r>
              <a:rPr lang="cs-CZ" sz="1900" dirty="0"/>
              <a:t>Za pět let fungování vězeňského tábora prošlo jeho branami asi 60 až 100 tisíc osob</a:t>
            </a:r>
          </a:p>
          <a:p>
            <a:r>
              <a:rPr lang="cs-CZ" sz="1900" dirty="0"/>
              <a:t>Na jeho malém území (ostrov je dlouhý jen 9 km a široký něco málo přes 1 km) se odehrály desetitisíce příběhů mučení, nátlaku a fyzické likvidace.  </a:t>
            </a:r>
          </a:p>
          <a:p>
            <a:r>
              <a:rPr lang="cs-CZ" sz="1900" dirty="0"/>
              <a:t>Hlavním cílem tohoto koncentračního tábora: náprava komunistů a ideologická indoktrinace.</a:t>
            </a:r>
          </a:p>
        </p:txBody>
      </p:sp>
    </p:spTree>
    <p:extLst>
      <p:ext uri="{BB962C8B-B14F-4D97-AF65-F5344CB8AC3E}">
        <p14:creationId xmlns:p14="http://schemas.microsoft.com/office/powerpoint/2010/main" val="14966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A9B5A-BE31-4A30-9F67-42FFF9893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sz="3200" dirty="0"/>
              <a:t>ANTICKÉ DĚDICTVÍ JAKO NÁSTROJ "</a:t>
            </a:r>
            <a:r>
              <a:rPr lang="cs-CZ" sz="3200" dirty="0" err="1"/>
              <a:t>AUTOKATARZE„od</a:t>
            </a:r>
            <a:r>
              <a:rPr lang="cs-CZ" sz="3200" dirty="0"/>
              <a:t> KOMUNISTICKÉ IDEOLOGIE.</a:t>
            </a:r>
          </a:p>
        </p:txBody>
      </p:sp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7C02037F-01DB-464C-AF7D-85D6816AA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47" b="4"/>
          <a:stretch/>
        </p:blipFill>
        <p:spPr>
          <a:xfrm>
            <a:off x="449476" y="2112135"/>
            <a:ext cx="3699935" cy="4278430"/>
          </a:xfrm>
          <a:prstGeom prst="rect">
            <a:avLst/>
          </a:prstGeom>
        </p:spPr>
      </p:pic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C27AABF0-FD7C-4627-8E89-053452CE8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r="33974" b="-1"/>
          <a:stretch/>
        </p:blipFill>
        <p:spPr>
          <a:xfrm>
            <a:off x="4242170" y="2112135"/>
            <a:ext cx="3699935" cy="427843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50366-16FA-49BE-BFD9-A7ED6C81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467" y="2112135"/>
            <a:ext cx="3353378" cy="42784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/>
              <a:t> Vězni nuceni zhotovit modely </a:t>
            </a:r>
            <a:r>
              <a:rPr lang="cs-CZ" sz="1600" dirty="0" err="1"/>
              <a:t>Parthenonu</a:t>
            </a:r>
            <a:r>
              <a:rPr lang="cs-CZ" sz="1600" dirty="0"/>
              <a:t> s dalších antických staveb a soch.  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nuceni psát básně nebo skládat písně oslavující antickou minulost.  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Stovky kajícníků v </a:t>
            </a:r>
            <a:r>
              <a:rPr lang="cs-CZ" sz="1600" dirty="0" err="1"/>
              <a:t>Makronisu</a:t>
            </a:r>
            <a:r>
              <a:rPr lang="cs-CZ" sz="1600" dirty="0"/>
              <a:t> sehrály na improvizovaných antických scénách několik známých tragédií, které měly sloužit jako důkaz jejich ideologické katarze. </a:t>
            </a:r>
          </a:p>
        </p:txBody>
      </p:sp>
    </p:spTree>
    <p:extLst>
      <p:ext uri="{BB962C8B-B14F-4D97-AF65-F5344CB8AC3E}">
        <p14:creationId xmlns:p14="http://schemas.microsoft.com/office/powerpoint/2010/main" val="157407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23CD6-9245-4565-8B87-19C1AA0D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cs-CZ" sz="3200" dirty="0"/>
              <a:t>Antické dědictví a junta černých plukovníků (1967-1974)</a:t>
            </a:r>
          </a:p>
        </p:txBody>
      </p:sp>
      <p:pic>
        <p:nvPicPr>
          <p:cNvPr id="7" name="Zástupný obsah 7">
            <a:extLst>
              <a:ext uri="{FF2B5EF4-FFF2-40B4-BE49-F238E27FC236}">
                <a16:creationId xmlns:a16="http://schemas.microsoft.com/office/drawing/2014/main" id="{E24C3DD7-0A30-435E-811F-1A4CE7E29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r="6983" b="-2"/>
          <a:stretch/>
        </p:blipFill>
        <p:spPr>
          <a:xfrm>
            <a:off x="449476" y="2112135"/>
            <a:ext cx="3699935" cy="4278430"/>
          </a:xfrm>
          <a:prstGeom prst="rect">
            <a:avLst/>
          </a:prstGeom>
        </p:spPr>
      </p:pic>
      <p:pic>
        <p:nvPicPr>
          <p:cNvPr id="4" name="Zástupný symbol pro obsah 12">
            <a:extLst>
              <a:ext uri="{FF2B5EF4-FFF2-40B4-BE49-F238E27FC236}">
                <a16:creationId xmlns:a16="http://schemas.microsoft.com/office/drawing/2014/main" id="{5E0E8159-CD80-43B8-9155-2C6E7E9ED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5" r="1" b="1"/>
          <a:stretch/>
        </p:blipFill>
        <p:spPr>
          <a:xfrm>
            <a:off x="4242170" y="2112135"/>
            <a:ext cx="3699935" cy="427843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3961EC-8FC0-46CE-87E0-8F14068A9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467" y="2112135"/>
            <a:ext cx="3353378" cy="4278429"/>
          </a:xfrm>
        </p:spPr>
        <p:txBody>
          <a:bodyPr>
            <a:normAutofit/>
          </a:bodyPr>
          <a:lstStyle/>
          <a:p>
            <a:r>
              <a:rPr lang="cs-CZ" sz="1900" dirty="0"/>
              <a:t>Hlavním symbolem nové diktatury bájný Fénix doprovázený portrétem řeckého vojáka. </a:t>
            </a:r>
          </a:p>
          <a:p>
            <a:r>
              <a:rPr lang="cs-CZ" sz="1900" dirty="0"/>
              <a:t>Junta našla podporu - s horlivou podporou pravoslavné církve - v hlavních pilířích "nacionálně pojaté ideologie". </a:t>
            </a:r>
          </a:p>
        </p:txBody>
      </p:sp>
    </p:spTree>
    <p:extLst>
      <p:ext uri="{BB962C8B-B14F-4D97-AF65-F5344CB8AC3E}">
        <p14:creationId xmlns:p14="http://schemas.microsoft.com/office/powerpoint/2010/main" val="65834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8310A3-1517-431E-A8FC-5E6F018BC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2F4CD9-C469-4670-A584-B55382F5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3475915" cy="123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>
                <a:solidFill>
                  <a:schemeClr val="tx2"/>
                </a:solidFill>
              </a:rPr>
              <a:t>Obrovské fiesty, antickÁ MINULOST A FOLKLORNÍ KÝČ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23E396-BE04-4D91-89A5-24877C3E9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3250CC05-D6B0-42F7-9792-8677B539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B0704962-EC61-43A0-B8F5-F0E73686A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2E1AD-ADDA-4345-B0E2-091615F2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/>
          <a:p>
            <a:r>
              <a:rPr lang="cs-CZ"/>
              <a:t>Během jubilejních shromáždění velkolepé slavnosti, při nichž převládaly antické vzory kombinované s folklorním kýčem diktátorů.  </a:t>
            </a:r>
          </a:p>
          <a:p>
            <a:r>
              <a:rPr lang="cs-CZ"/>
              <a:t>Kromě tradičního ultranacionalismu a antikomunismu byl pro režim charakteristický příklon ke sparťanskému ideálu.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BC3A1-652F-4058-94C8-0F512D44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26" y="628650"/>
            <a:ext cx="7503518" cy="3528456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9D50BD-9426-AD7D-43E8-3B62857E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35" y="796973"/>
            <a:ext cx="5020854" cy="319833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A205CC8-8A08-4581-B9ED-683CF3A04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26" y="4233559"/>
            <a:ext cx="3703324" cy="214038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7">
            <a:extLst>
              <a:ext uri="{FF2B5EF4-FFF2-40B4-BE49-F238E27FC236}">
                <a16:creationId xmlns:a16="http://schemas.microsoft.com/office/drawing/2014/main" id="{A4A39451-4DB7-49AB-B659-F8A2B2B45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" r="3" b="3"/>
          <a:stretch/>
        </p:blipFill>
        <p:spPr>
          <a:xfrm>
            <a:off x="4853886" y="4401459"/>
            <a:ext cx="2475497" cy="181162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D090A5C-3625-4701-8C21-52969B3A7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233559"/>
            <a:ext cx="3703197" cy="2140389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C2903B9D-E510-4138-8D05-3D21F3B3E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" b="2"/>
          <a:stretch/>
        </p:blipFill>
        <p:spPr>
          <a:xfrm>
            <a:off x="8663131" y="4401459"/>
            <a:ext cx="2477182" cy="18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F69C67F6-DEA2-4EA5-A59B-D04E04059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43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509402-ECEF-4959-BF4F-01C2315F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870" y="702156"/>
            <a:ext cx="10144260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Ve jménu </a:t>
            </a:r>
            <a:r>
              <a:rPr lang="cs-CZ" dirty="0" err="1">
                <a:solidFill>
                  <a:schemeClr val="tx1"/>
                </a:solidFill>
              </a:rPr>
              <a:t>ALEXANDra</a:t>
            </a:r>
            <a:r>
              <a:rPr lang="cs-CZ" dirty="0">
                <a:solidFill>
                  <a:schemeClr val="tx1"/>
                </a:solidFill>
              </a:rPr>
              <a:t> velikého…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1AD1C-94A3-4D85-8A8F-1304160F6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180496"/>
            <a:ext cx="10261602" cy="3678303"/>
          </a:xfrm>
        </p:spPr>
        <p:txBody>
          <a:bodyPr>
            <a:normAutofit/>
          </a:bodyPr>
          <a:lstStyle/>
          <a:p>
            <a:r>
              <a:rPr lang="cs-CZ" dirty="0"/>
              <a:t>Nekritický obdiv k antické minulosti má své obdivovatele i dnes.  </a:t>
            </a:r>
          </a:p>
          <a:p>
            <a:r>
              <a:rPr lang="cs-CZ" dirty="0"/>
              <a:t>Po rozpadu Jugoslávie a v souvislosti se vznikem Bývalé jugoslávské republiky Makedonie, nyní Severní Makedonie, jsme byli svědky vývoje napjaté situace spojené se zneužíváním makedonských symbolů a jména Alexandra Velikého nacionalisty na obou stranách. </a:t>
            </a:r>
          </a:p>
        </p:txBody>
      </p:sp>
    </p:spTree>
    <p:extLst>
      <p:ext uri="{BB962C8B-B14F-4D97-AF65-F5344CB8AC3E}">
        <p14:creationId xmlns:p14="http://schemas.microsoft.com/office/powerpoint/2010/main" val="2209489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3504F-6541-4F60-BA76-B697AAD8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75915" cy="1324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dirty="0" err="1">
                <a:solidFill>
                  <a:schemeClr val="tx2"/>
                </a:solidFill>
              </a:rPr>
              <a:t>Zlatý</a:t>
            </a:r>
            <a:r>
              <a:rPr lang="en-GB" sz="2700" dirty="0">
                <a:solidFill>
                  <a:schemeClr val="tx2"/>
                </a:solidFill>
              </a:rPr>
              <a:t> </a:t>
            </a:r>
            <a:r>
              <a:rPr lang="cs-CZ" sz="2700" dirty="0">
                <a:solidFill>
                  <a:schemeClr val="tx2"/>
                </a:solidFill>
              </a:rPr>
              <a:t>úsvit</a:t>
            </a:r>
            <a:r>
              <a:rPr lang="en-GB" sz="2700" dirty="0">
                <a:solidFill>
                  <a:schemeClr val="tx2"/>
                </a:solidFill>
              </a:rPr>
              <a:t> a "</a:t>
            </a:r>
            <a:r>
              <a:rPr lang="en-GB" sz="2700" dirty="0" err="1">
                <a:solidFill>
                  <a:schemeClr val="tx2"/>
                </a:solidFill>
              </a:rPr>
              <a:t>čistota</a:t>
            </a:r>
            <a:r>
              <a:rPr lang="en-GB" sz="2700" dirty="0">
                <a:solidFill>
                  <a:schemeClr val="tx2"/>
                </a:solidFill>
              </a:rPr>
              <a:t> </a:t>
            </a:r>
            <a:r>
              <a:rPr lang="en-GB" sz="2700" dirty="0" err="1">
                <a:solidFill>
                  <a:schemeClr val="tx2"/>
                </a:solidFill>
              </a:rPr>
              <a:t>řecké</a:t>
            </a:r>
            <a:r>
              <a:rPr lang="en-GB" sz="2700" dirty="0">
                <a:solidFill>
                  <a:schemeClr val="tx2"/>
                </a:solidFill>
              </a:rPr>
              <a:t> </a:t>
            </a:r>
            <a:r>
              <a:rPr lang="en-GB" sz="2700" dirty="0" err="1">
                <a:solidFill>
                  <a:schemeClr val="tx2"/>
                </a:solidFill>
              </a:rPr>
              <a:t>krve</a:t>
            </a:r>
            <a:r>
              <a:rPr lang="en-GB" sz="2700" dirty="0">
                <a:solidFill>
                  <a:schemeClr val="tx2"/>
                </a:solidFill>
              </a:rPr>
              <a:t>„</a:t>
            </a:r>
            <a:r>
              <a:rPr lang="cs-CZ" sz="2700" dirty="0">
                <a:solidFill>
                  <a:schemeClr val="tx2"/>
                </a:solidFill>
              </a:rPr>
              <a:t> (2009-2020)</a:t>
            </a:r>
            <a:r>
              <a:rPr lang="en-GB" sz="2700" dirty="0">
                <a:solidFill>
                  <a:schemeClr val="tx2"/>
                </a:solidFill>
              </a:rPr>
              <a:t> </a:t>
            </a:r>
            <a:endParaRPr lang="cs-CZ" sz="27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BD499-4799-40D7-98AC-FD38DD13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D0A258"/>
              </a:buClr>
            </a:pPr>
            <a:r>
              <a:rPr lang="cs-CZ" sz="1600" dirty="0"/>
              <a:t>Zlatý úsvit se profiluje jako radikálně nacionalistická strana, která se inspiruje slavnou řeckou antickou historií.  </a:t>
            </a:r>
          </a:p>
          <a:p>
            <a:pPr>
              <a:lnSpc>
                <a:spcPct val="100000"/>
              </a:lnSpc>
              <a:buClr>
                <a:srgbClr val="D0A258"/>
              </a:buClr>
            </a:pPr>
            <a:r>
              <a:rPr lang="cs-CZ" sz="1600" dirty="0"/>
              <a:t>Zlatý úsvit používá symboly, které jej spojují s Třetí říší, a prezentuje je jako symbol klasického Řecka.  </a:t>
            </a:r>
          </a:p>
          <a:p>
            <a:pPr>
              <a:lnSpc>
                <a:spcPct val="100000"/>
              </a:lnSpc>
              <a:buClr>
                <a:srgbClr val="D0A258"/>
              </a:buClr>
            </a:pPr>
            <a:r>
              <a:rPr lang="cs-CZ" sz="1600" dirty="0"/>
              <a:t>Zlatý úsvit pořádal semináře, tábory a letní školy, kde poučoval mladé Řeky o "čistotě řecké krve" a nadřazenosti řeckého národa. </a:t>
            </a:r>
          </a:p>
        </p:txBody>
      </p:sp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408BA798-5BE5-418E-B91A-EDA8AA4E2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r="-1" b="14219"/>
          <a:stretch/>
        </p:blipFill>
        <p:spPr>
          <a:xfrm>
            <a:off x="4241823" y="628650"/>
            <a:ext cx="7503638" cy="3520440"/>
          </a:xfrm>
          <a:prstGeom prst="rect">
            <a:avLst/>
          </a:prstGeom>
        </p:spPr>
      </p:pic>
      <p:pic>
        <p:nvPicPr>
          <p:cNvPr id="5" name="Zástupný symbol pro obsah 6">
            <a:extLst>
              <a:ext uri="{FF2B5EF4-FFF2-40B4-BE49-F238E27FC236}">
                <a16:creationId xmlns:a16="http://schemas.microsoft.com/office/drawing/2014/main" id="{A8659B70-FB05-45C8-8D15-F3D9A79C2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873"/>
          <a:stretch/>
        </p:blipFill>
        <p:spPr>
          <a:xfrm>
            <a:off x="4245215" y="4233673"/>
            <a:ext cx="3699935" cy="2140276"/>
          </a:xfrm>
          <a:prstGeom prst="rect">
            <a:avLst/>
          </a:prstGeom>
        </p:spPr>
      </p:pic>
      <p:pic>
        <p:nvPicPr>
          <p:cNvPr id="4" name="Picture 6">
            <a:hlinkClick r:id="rId4"/>
            <a:extLst>
              <a:ext uri="{FF2B5EF4-FFF2-40B4-BE49-F238E27FC236}">
                <a16:creationId xmlns:a16="http://schemas.microsoft.com/office/drawing/2014/main" id="{99CB19A2-7333-48E5-A839-25C87F6D6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1" r="-3" b="-3"/>
          <a:stretch/>
        </p:blipFill>
        <p:spPr bwMode="auto">
          <a:xfrm>
            <a:off x="8045232" y="4233672"/>
            <a:ext cx="3700115" cy="21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9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EDE75-6F45-4FEE-45DA-D3E671CA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</p:spPr>
        <p:txBody>
          <a:bodyPr>
            <a:normAutofit/>
          </a:bodyPr>
          <a:lstStyle/>
          <a:p>
            <a:r>
              <a:rPr lang="cs-CZ" dirty="0"/>
              <a:t>Sparťané v řeckém parlamentu</a:t>
            </a:r>
          </a:p>
        </p:txBody>
      </p:sp>
      <p:sp>
        <p:nvSpPr>
          <p:cNvPr id="14" name="Footer Placeholder 78">
            <a:extLst>
              <a:ext uri="{FF2B5EF4-FFF2-40B4-BE49-F238E27FC236}">
                <a16:creationId xmlns:a16="http://schemas.microsoft.com/office/drawing/2014/main" id="{52FD550C-D841-42FB-86A0-10D45E2CA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924" y="173776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319C67-F918-9698-F54D-4FA18631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375731"/>
            <a:ext cx="5547359" cy="3682170"/>
          </a:xfrm>
        </p:spPr>
        <p:txBody>
          <a:bodyPr>
            <a:normAutofit/>
          </a:bodyPr>
          <a:lstStyle/>
          <a:p>
            <a:r>
              <a:rPr lang="cs-CZ" dirty="0"/>
              <a:t>Ultra-nacionalistická, ultra-konzervativní strana</a:t>
            </a:r>
          </a:p>
          <a:p>
            <a:r>
              <a:rPr lang="cs-CZ" dirty="0"/>
              <a:t>na krajní pravici politického spektra.</a:t>
            </a:r>
          </a:p>
          <a:p>
            <a:r>
              <a:rPr lang="cs-CZ" dirty="0"/>
              <a:t> "lidová vlastenecká pravice"</a:t>
            </a:r>
          </a:p>
          <a:p>
            <a:r>
              <a:rPr lang="cs-CZ" dirty="0"/>
              <a:t>Motto: vlast- náboženství- Rodina</a:t>
            </a:r>
          </a:p>
          <a:p>
            <a:r>
              <a:rPr lang="cs-CZ" dirty="0"/>
              <a:t>4,7 %, 12 poslanců</a:t>
            </a:r>
          </a:p>
        </p:txBody>
      </p:sp>
      <p:pic>
        <p:nvPicPr>
          <p:cNvPr id="7" name="Obrázek 6" descr="Obsah obrázku text, grafický design, Grafika, kreslené&#10;&#10;Popis byl vytvořen automaticky">
            <a:extLst>
              <a:ext uri="{FF2B5EF4-FFF2-40B4-BE49-F238E27FC236}">
                <a16:creationId xmlns:a16="http://schemas.microsoft.com/office/drawing/2014/main" id="{23D9836A-CD94-56CA-0AC3-283942A80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9" r="22964" b="3"/>
          <a:stretch/>
        </p:blipFill>
        <p:spPr>
          <a:xfrm>
            <a:off x="6743702" y="2464040"/>
            <a:ext cx="2317385" cy="1716109"/>
          </a:xfrm>
          <a:prstGeom prst="rect">
            <a:avLst/>
          </a:prstGeom>
          <a:noFill/>
        </p:spPr>
      </p:pic>
      <p:pic>
        <p:nvPicPr>
          <p:cNvPr id="5" name="Zástupný obsah 4" descr="Obsah obrázku oblečení, muž, osoba, Lidská tvář&#10;&#10;Popis byl vytvořen automaticky">
            <a:extLst>
              <a:ext uri="{FF2B5EF4-FFF2-40B4-BE49-F238E27FC236}">
                <a16:creationId xmlns:a16="http://schemas.microsoft.com/office/drawing/2014/main" id="{22EA34B1-42BB-D35D-244D-07AFA1E07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5" r="6906" b="-2"/>
          <a:stretch/>
        </p:blipFill>
        <p:spPr>
          <a:xfrm>
            <a:off x="9221944" y="2464329"/>
            <a:ext cx="2324362" cy="1716109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F774C5D-1744-9785-6B14-4F21B1F9C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22" r="15417" b="3"/>
          <a:stretch/>
        </p:blipFill>
        <p:spPr>
          <a:xfrm>
            <a:off x="6743702" y="4337372"/>
            <a:ext cx="2317379" cy="1720527"/>
          </a:xfrm>
          <a:prstGeom prst="rect">
            <a:avLst/>
          </a:prstGeom>
          <a:noFill/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E610C55-CC81-9EE4-4B95-67F6FA7584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62" r="2" b="7417"/>
          <a:stretch/>
        </p:blipFill>
        <p:spPr>
          <a:xfrm>
            <a:off x="9221944" y="4337371"/>
            <a:ext cx="2324362" cy="1720527"/>
          </a:xfrm>
          <a:prstGeom prst="rect">
            <a:avLst/>
          </a:prstGeom>
          <a:noFill/>
        </p:spPr>
      </p:pic>
      <p:sp>
        <p:nvSpPr>
          <p:cNvPr id="16" name="Date Placeholder 77">
            <a:extLst>
              <a:ext uri="{FF2B5EF4-FFF2-40B4-BE49-F238E27FC236}">
                <a16:creationId xmlns:a16="http://schemas.microsoft.com/office/drawing/2014/main" id="{FB242FF9-7067-4B72-B884-CF66DF92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8729" y="6449535"/>
            <a:ext cx="2983095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A483A6-8786-4469-984C-D496DAC8E58E}" type="datetime1">
              <a:rPr lang="en-US" smtClean="0"/>
              <a:pPr>
                <a:spcAft>
                  <a:spcPts val="600"/>
                </a:spcAft>
              </a:pPr>
              <a:t>11/30/2023</a:t>
            </a:fld>
            <a:endParaRPr lang="en-US"/>
          </a:p>
        </p:txBody>
      </p:sp>
      <p:sp>
        <p:nvSpPr>
          <p:cNvPr id="18" name="Slide Number Placeholder 79">
            <a:extLst>
              <a:ext uri="{FF2B5EF4-FFF2-40B4-BE49-F238E27FC236}">
                <a16:creationId xmlns:a16="http://schemas.microsoft.com/office/drawing/2014/main" id="{4846CD6F-CF9A-4459-93EB-D7E4B81B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5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9" name="Rectangle 40968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1" name="Rectangle 40970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73" name="Rectangle 40972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75" name="Rectangle 40974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977" name="Rectangle 40976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9BB399E-4C73-4931-81C5-5E047FDFC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altLang="cs-CZ">
                <a:solidFill>
                  <a:srgbClr val="FFFFFF"/>
                </a:solidFill>
              </a:rPr>
              <a:t>Ideologie kontinuity podle Zlatého úsvitu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7601801-2331-43F5-967C-EF9DC1655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1870" y="723900"/>
            <a:ext cx="7183597" cy="31523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altLang="cs-CZ" sz="1500" dirty="0"/>
          </a:p>
          <a:p>
            <a:pPr>
              <a:lnSpc>
                <a:spcPct val="100000"/>
              </a:lnSpc>
            </a:pPr>
            <a:r>
              <a:rPr lang="cs-CZ" altLang="cs-CZ" sz="1500" dirty="0"/>
              <a:t> Strana čerpá z tradic </a:t>
            </a:r>
            <a:r>
              <a:rPr lang="cs-CZ" altLang="cs-CZ" sz="1500" dirty="0" err="1"/>
              <a:t>Metaxasovy</a:t>
            </a:r>
            <a:r>
              <a:rPr lang="cs-CZ" altLang="cs-CZ" sz="1500" dirty="0"/>
              <a:t> „třetí helénské civilizace“ nebo z „řecko-křesťanské civilizace“ junty černých plukovníků. </a:t>
            </a:r>
          </a:p>
          <a:p>
            <a:pPr eaLnBrk="1" hangingPunct="1">
              <a:lnSpc>
                <a:spcPct val="100000"/>
              </a:lnSpc>
              <a:buFontTx/>
              <a:buChar char="-"/>
            </a:pPr>
            <a:r>
              <a:rPr lang="cs-CZ" altLang="cs-CZ" sz="1500" dirty="0"/>
              <a:t>Zlatý úsvit při každé příležitosti používá symboly, které se pojí s Třetí říší; všechny je ale prezentuje jako </a:t>
            </a:r>
            <a:r>
              <a:rPr lang="cs-CZ" altLang="cs-CZ" sz="1500" b="1" dirty="0"/>
              <a:t>symboly klasického Řecka</a:t>
            </a:r>
            <a:r>
              <a:rPr lang="cs-CZ" altLang="cs-CZ" sz="1500" dirty="0"/>
              <a:t>.</a:t>
            </a:r>
          </a:p>
          <a:p>
            <a:pPr eaLnBrk="1" hangingPunct="1">
              <a:lnSpc>
                <a:spcPct val="100000"/>
              </a:lnSpc>
              <a:buFontTx/>
              <a:buChar char="-"/>
            </a:pPr>
            <a:r>
              <a:rPr lang="cs-CZ" altLang="cs-CZ" sz="1500" dirty="0"/>
              <a:t>Podstatná část programu strany se soustředila na imigranty a uprchlíky a na to, jak je z Řecka vypudit. Ve volbách používala slogan „Zbavme zemi špíny“. 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008C6CAB-2CE4-40EA-AB93-C8CB0CCD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870" y="4403934"/>
            <a:ext cx="7183597" cy="168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19080B67-B754-42DD-A48D-9F9825B8B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ED1230F-A795-4397-9AB6-7FDC98B72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41182216-581B-4394-806B-79D6D406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1678ABD2-2F95-4A50-936B-1A18BD7ED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9C27EDFD-C02F-4070-BDA1-2A074624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38174"/>
            <a:ext cx="3705323" cy="576262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CC0D1F-D7B1-AA76-F117-EC0340F2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Makedonská otázka a nově vzepětí nacionalismu</a:t>
            </a:r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04C78D19-92E9-4BAF-986C-B007349BE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1923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Deal for Macedonia Name? High Treason, Some Greeks Say - The New York Times">
            <a:extLst>
              <a:ext uri="{FF2B5EF4-FFF2-40B4-BE49-F238E27FC236}">
                <a16:creationId xmlns:a16="http://schemas.microsoft.com/office/drawing/2014/main" id="{5B753B76-0E6C-8595-4C26-095DABEB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2798" y="908783"/>
            <a:ext cx="3397924" cy="19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acedonia is Greek. Tsipras is a traitor” - Ύψωσε πανό κατά των Πρεσπών και  του Τσίπρα ο Στρατηγός Ελ. Συναδινός στην Ευρωβουλή - epilekta.com">
            <a:extLst>
              <a:ext uri="{FF2B5EF4-FFF2-40B4-BE49-F238E27FC236}">
                <a16:creationId xmlns:a16="http://schemas.microsoft.com/office/drawing/2014/main" id="{3B879767-5F89-5ACB-3E8A-AD58D6E75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r="19085"/>
          <a:stretch/>
        </p:blipFill>
        <p:spPr bwMode="auto">
          <a:xfrm>
            <a:off x="8419465" y="798102"/>
            <a:ext cx="2939165" cy="21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5" name="Rectangle 6164">
            <a:extLst>
              <a:ext uri="{FF2B5EF4-FFF2-40B4-BE49-F238E27FC236}">
                <a16:creationId xmlns:a16="http://schemas.microsoft.com/office/drawing/2014/main" id="{DEEF1D81-170C-4CAD-9246-D18D8D450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654222"/>
            <a:ext cx="3702878" cy="24378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EF616-6621-77F7-68C1-A5F4502B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3425295"/>
            <a:ext cx="6864154" cy="2800477"/>
          </a:xfrm>
        </p:spPr>
        <p:txBody>
          <a:bodyPr>
            <a:normAutofit/>
          </a:bodyPr>
          <a:lstStyle/>
          <a:p>
            <a:pPr>
              <a:buClr>
                <a:srgbClr val="C69038"/>
              </a:buClr>
            </a:pPr>
            <a:r>
              <a:rPr lang="cs-CZ" dirty="0"/>
              <a:t>Nacionalismus zažil období oživení během bouřlivé debaty o uznání Makedonie (1992-2018). </a:t>
            </a:r>
          </a:p>
          <a:p>
            <a:pPr>
              <a:buClr>
                <a:srgbClr val="C69038"/>
              </a:buClr>
            </a:pPr>
            <a:r>
              <a:rPr lang="cs-CZ" dirty="0"/>
              <a:t>V tomto období byl bývalý levicový premiér Alexis </a:t>
            </a:r>
            <a:r>
              <a:rPr lang="cs-CZ" dirty="0" err="1"/>
              <a:t>Tsipras</a:t>
            </a:r>
            <a:r>
              <a:rPr lang="cs-CZ" dirty="0"/>
              <a:t> obviněn z vlastizrady. </a:t>
            </a:r>
          </a:p>
        </p:txBody>
      </p:sp>
    </p:spTree>
    <p:extLst>
      <p:ext uri="{BB962C8B-B14F-4D97-AF65-F5344CB8AC3E}">
        <p14:creationId xmlns:p14="http://schemas.microsoft.com/office/powerpoint/2010/main" val="317758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B0B1C-779D-78B1-8966-6E98C421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134" y="702156"/>
            <a:ext cx="7212673" cy="1188720"/>
          </a:xfrm>
        </p:spPr>
        <p:txBody>
          <a:bodyPr>
            <a:normAutofit/>
          </a:bodyPr>
          <a:lstStyle/>
          <a:p>
            <a:r>
              <a:rPr lang="en-US" dirty="0"/>
              <a:t>Na</a:t>
            </a:r>
            <a:r>
              <a:rPr lang="cs-CZ" dirty="0"/>
              <a:t>c</a:t>
            </a:r>
            <a:r>
              <a:rPr lang="en-US" dirty="0" err="1"/>
              <a:t>ionalis</a:t>
            </a:r>
            <a:r>
              <a:rPr lang="cs-CZ" dirty="0" err="1"/>
              <a:t>mus</a:t>
            </a:r>
            <a:r>
              <a:rPr lang="cs-CZ" dirty="0"/>
              <a:t> a současná pravicová vláda</a:t>
            </a:r>
          </a:p>
        </p:txBody>
      </p:sp>
      <p:pic>
        <p:nvPicPr>
          <p:cNvPr id="7170" name="Picture 2" descr="Tribune.gr | Μάκης Βορίδης - Page 10 of 25">
            <a:extLst>
              <a:ext uri="{FF2B5EF4-FFF2-40B4-BE49-F238E27FC236}">
                <a16:creationId xmlns:a16="http://schemas.microsoft.com/office/drawing/2014/main" id="{DC618F74-2780-1139-621E-386D874C3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7" r="4251" b="1"/>
          <a:stretch/>
        </p:blipFill>
        <p:spPr bwMode="auto">
          <a:xfrm>
            <a:off x="446534" y="641102"/>
            <a:ext cx="3702877" cy="282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obsah 4" descr="Obsah obrázku oblečení, osoba, muž, pózování&#10;&#10;Popis byl vytvořen automaticky">
            <a:extLst>
              <a:ext uri="{FF2B5EF4-FFF2-40B4-BE49-F238E27FC236}">
                <a16:creationId xmlns:a16="http://schemas.microsoft.com/office/drawing/2014/main" id="{46F06F8F-5A9C-02E0-3AFB-E9B0C0725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9" r="639"/>
          <a:stretch/>
        </p:blipFill>
        <p:spPr>
          <a:xfrm>
            <a:off x="446534" y="3562063"/>
            <a:ext cx="3702877" cy="282850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0A5029-4C11-9F24-6B80-92BCDCC98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133" y="2340864"/>
            <a:ext cx="7212674" cy="4049700"/>
          </a:xfrm>
        </p:spPr>
        <p:txBody>
          <a:bodyPr>
            <a:normAutofit/>
          </a:bodyPr>
          <a:lstStyle/>
          <a:p>
            <a:r>
              <a:rPr lang="cs-CZ" dirty="0"/>
              <a:t>Ve straně Nová demokracie působí extrémní nacionalisté. </a:t>
            </a:r>
          </a:p>
          <a:p>
            <a:r>
              <a:rPr lang="cs-CZ" dirty="0" err="1"/>
              <a:t>Makis</a:t>
            </a:r>
            <a:r>
              <a:rPr lang="cs-CZ" dirty="0"/>
              <a:t> </a:t>
            </a:r>
            <a:r>
              <a:rPr lang="cs-CZ" dirty="0" err="1"/>
              <a:t>Voridis</a:t>
            </a:r>
            <a:r>
              <a:rPr lang="cs-CZ" dirty="0"/>
              <a:t>, bývalý obdivovatel diktátora </a:t>
            </a:r>
            <a:r>
              <a:rPr lang="cs-CZ" dirty="0" err="1"/>
              <a:t>Georgiose</a:t>
            </a:r>
            <a:r>
              <a:rPr lang="cs-CZ" dirty="0"/>
              <a:t> </a:t>
            </a:r>
            <a:r>
              <a:rPr lang="cs-CZ" dirty="0" err="1"/>
              <a:t>Papadopulose</a:t>
            </a:r>
            <a:r>
              <a:rPr lang="cs-CZ" dirty="0"/>
              <a:t>. </a:t>
            </a:r>
          </a:p>
          <a:p>
            <a:r>
              <a:rPr lang="cs-CZ" dirty="0"/>
              <a:t>Adonis </a:t>
            </a:r>
            <a:r>
              <a:rPr lang="cs-CZ" dirty="0" err="1"/>
              <a:t>Georgiades</a:t>
            </a:r>
            <a:r>
              <a:rPr lang="cs-CZ" dirty="0"/>
              <a:t>, politik, který natáčením televizních pořadů a distribucí knih a encyklopedií propagujících nejprimitivnější názory řeckého nacionalismu překročil celé krajně pravicové spektrum.</a:t>
            </a:r>
          </a:p>
        </p:txBody>
      </p:sp>
    </p:spTree>
    <p:extLst>
      <p:ext uri="{BB962C8B-B14F-4D97-AF65-F5344CB8AC3E}">
        <p14:creationId xmlns:p14="http://schemas.microsoft.com/office/powerpoint/2010/main" val="5687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A68195-0E9B-0B0A-3217-EC687FC9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2" y="938022"/>
            <a:ext cx="6658013" cy="1188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ZÁVĚRY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pic>
        <p:nvPicPr>
          <p:cNvPr id="7" name="Graphic 6" descr="Banka">
            <a:extLst>
              <a:ext uri="{FF2B5EF4-FFF2-40B4-BE49-F238E27FC236}">
                <a16:creationId xmlns:a16="http://schemas.microsoft.com/office/drawing/2014/main" id="{F30557D5-8B91-6C15-6029-A9B7945D3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7FC82-C7D1-EF4B-736D-BD9C31F0B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822" y="2340864"/>
            <a:ext cx="6658013" cy="3793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500" dirty="0">
                <a:solidFill>
                  <a:srgbClr val="FFFFFF"/>
                </a:solidFill>
              </a:rPr>
              <a:t>Velká část řecké společnosti posedlá nacionalistickým šílenstvím a náboženským fanatismem.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500" dirty="0">
                <a:solidFill>
                  <a:srgbClr val="FFFFFF"/>
                </a:solidFill>
              </a:rPr>
              <a:t>Řecká politická elita se nedokázala postavit k antickým dějinám s potřebným vědeckým odstupem a vnímat profesi historika jako neangažovaného badatele.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500" dirty="0">
                <a:solidFill>
                  <a:srgbClr val="FFFFFF"/>
                </a:solidFill>
              </a:rPr>
              <a:t>Dvě století po vzniku moderního řeckého státu je výuka řeckých dějin stále považována za nejmocnější nástroj výchovy nacionálního uvědomění.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cs-CZ" sz="1500" dirty="0">
                <a:solidFill>
                  <a:srgbClr val="FFFFFF"/>
                </a:solidFill>
              </a:rPr>
              <a:t>Antické dědictví řeckým studentům vštěpováno v duchu nekritického zbožňování předků. Tento primitivní výklad dějin a důsledky nedávné krize v Řecku vytvořily živnou půdu a významně přispěly k oživení ultranacionalistických myšlenek.</a:t>
            </a:r>
          </a:p>
        </p:txBody>
      </p:sp>
    </p:spTree>
    <p:extLst>
      <p:ext uri="{BB962C8B-B14F-4D97-AF65-F5344CB8AC3E}">
        <p14:creationId xmlns:p14="http://schemas.microsoft.com/office/powerpoint/2010/main" val="2975486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16BCD394-283E-A281-963F-EAE335C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r>
              <a:rPr lang="cs-CZ" altLang="cs-CZ" dirty="0"/>
              <a:t>Situace po vyhlášení nezávislosti Řecka</a:t>
            </a:r>
          </a:p>
        </p:txBody>
      </p:sp>
      <p:graphicFrame>
        <p:nvGraphicFramePr>
          <p:cNvPr id="14342" name="Zástupný symbol pro obsah 2">
            <a:extLst>
              <a:ext uri="{FF2B5EF4-FFF2-40B4-BE49-F238E27FC236}">
                <a16:creationId xmlns:a16="http://schemas.microsoft.com/office/drawing/2014/main" id="{E0CEFFFB-9DE5-61C7-78B3-1EC98E3EFF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3178024"/>
              </p:ext>
            </p:extLst>
          </p:nvPr>
        </p:nvGraphicFramePr>
        <p:xfrm>
          <a:off x="1825625" y="1371600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40" name="Zástupný symbol pro obsah 3">
            <a:extLst>
              <a:ext uri="{FF2B5EF4-FFF2-40B4-BE49-F238E27FC236}">
                <a16:creationId xmlns:a16="http://schemas.microsoft.com/office/drawing/2014/main" id="{900151CD-59DB-FE6D-A8F2-9CAE982A55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099" y="1412876"/>
            <a:ext cx="5391803" cy="4054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Rectangle 16407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410" name="Rectangle 16409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412" name="Rectangle 16411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414" name="Rectangle 16413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6" name="Rectangle 16415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6387" name="Zástupný symbol pro obsah 6">
            <a:extLst>
              <a:ext uri="{FF2B5EF4-FFF2-40B4-BE49-F238E27FC236}">
                <a16:creationId xmlns:a16="http://schemas.microsoft.com/office/drawing/2014/main" id="{2ACC7F34-DD40-F6AB-F9F8-327F2ED69F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6" y="1666862"/>
            <a:ext cx="5476375" cy="3724740"/>
          </a:xfrm>
          <a:prstGeom prst="rect">
            <a:avLst/>
          </a:prstGeom>
        </p:spPr>
      </p:pic>
      <p:sp>
        <p:nvSpPr>
          <p:cNvPr id="16418" name="Rectangle 16417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386" name="Nadpis 3">
            <a:extLst>
              <a:ext uri="{FF2B5EF4-FFF2-40B4-BE49-F238E27FC236}">
                <a16:creationId xmlns:a16="http://schemas.microsoft.com/office/drawing/2014/main" id="{0966D442-D265-3314-5966-E67F3EA9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cs-CZ" sz="2600">
                <a:solidFill>
                  <a:srgbClr val="FFFFFF"/>
                </a:solidFill>
              </a:rPr>
              <a:t>Vliv Filhelénismu při zformování řecké inteligence </a:t>
            </a:r>
          </a:p>
        </p:txBody>
      </p:sp>
      <p:sp>
        <p:nvSpPr>
          <p:cNvPr id="16388" name="Zástupný symbol pro obsah 5">
            <a:extLst>
              <a:ext uri="{FF2B5EF4-FFF2-40B4-BE49-F238E27FC236}">
                <a16:creationId xmlns:a16="http://schemas.microsoft.com/office/drawing/2014/main" id="{2A892B31-7D37-8DE6-C726-A12AF72C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1800">
                <a:solidFill>
                  <a:srgbClr val="FFFFFF"/>
                </a:solidFill>
              </a:rPr>
              <a:t>Velkou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roli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při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vytváření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nové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národní</a:t>
            </a:r>
            <a:r>
              <a:rPr lang="en-US" altLang="cs-CZ" sz="1800" dirty="0">
                <a:solidFill>
                  <a:srgbClr val="FFFFFF"/>
                </a:solidFill>
              </a:rPr>
              <a:t> identity, </a:t>
            </a:r>
            <a:r>
              <a:rPr lang="en-US" altLang="cs-CZ" sz="1800">
                <a:solidFill>
                  <a:srgbClr val="FFFFFF"/>
                </a:solidFill>
              </a:rPr>
              <a:t>jakož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i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ve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správě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novodobého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nezávislého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Řecka</a:t>
            </a:r>
            <a:r>
              <a:rPr lang="en-US" altLang="cs-CZ" sz="1800" dirty="0">
                <a:solidFill>
                  <a:srgbClr val="FFFFFF"/>
                </a:solidFill>
              </a:rPr>
              <a:t>, </a:t>
            </a:r>
            <a:r>
              <a:rPr lang="en-US" altLang="cs-CZ" sz="1800">
                <a:solidFill>
                  <a:srgbClr val="FFFFFF"/>
                </a:solidFill>
              </a:rPr>
              <a:t>sehráli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Řekové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žijící</a:t>
            </a:r>
            <a:r>
              <a:rPr lang="en-US" altLang="cs-CZ" sz="1800" dirty="0">
                <a:solidFill>
                  <a:srgbClr val="FFFFFF"/>
                </a:solidFill>
              </a:rPr>
              <a:t> v </a:t>
            </a:r>
            <a:r>
              <a:rPr lang="en-US" altLang="cs-CZ" sz="1800">
                <a:solidFill>
                  <a:srgbClr val="FFFFFF"/>
                </a:solidFill>
              </a:rPr>
              <a:t>zahraničí</a:t>
            </a:r>
            <a:r>
              <a:rPr lang="en-US" altLang="cs-CZ" sz="1800" dirty="0">
                <a:solidFill>
                  <a:srgbClr val="FFFFFF"/>
                </a:solidFill>
              </a:rPr>
              <a:t>, </a:t>
            </a:r>
            <a:r>
              <a:rPr lang="en-US" altLang="cs-CZ" sz="1800">
                <a:solidFill>
                  <a:srgbClr val="FFFFFF"/>
                </a:solidFill>
              </a:rPr>
              <a:t>většinou</a:t>
            </a:r>
            <a:r>
              <a:rPr lang="en-US" altLang="cs-CZ" sz="1800" dirty="0">
                <a:solidFill>
                  <a:srgbClr val="FFFFFF"/>
                </a:solidFill>
              </a:rPr>
              <a:t> pod </a:t>
            </a:r>
            <a:r>
              <a:rPr lang="en-US" altLang="cs-CZ" sz="1800">
                <a:solidFill>
                  <a:srgbClr val="FFFFFF"/>
                </a:solidFill>
              </a:rPr>
              <a:t>vlivem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liberálních</a:t>
            </a:r>
            <a:r>
              <a:rPr lang="en-US" altLang="cs-CZ" sz="1800" dirty="0">
                <a:solidFill>
                  <a:srgbClr val="FFFFFF"/>
                </a:solidFill>
              </a:rPr>
              <a:t> a </a:t>
            </a:r>
            <a:r>
              <a:rPr lang="en-US" altLang="cs-CZ" sz="1800">
                <a:solidFill>
                  <a:srgbClr val="FFFFFF"/>
                </a:solidFill>
              </a:rPr>
              <a:t>antiklerikálních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idejí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francouzské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revoluce</a:t>
            </a:r>
          </a:p>
          <a:p>
            <a:r>
              <a:rPr lang="en-US" altLang="cs-CZ" sz="1800">
                <a:solidFill>
                  <a:srgbClr val="FFFFFF"/>
                </a:solidFill>
              </a:rPr>
              <a:t>anebo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cizinci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sympatizující</a:t>
            </a:r>
            <a:r>
              <a:rPr lang="en-US" altLang="cs-CZ" sz="1800" dirty="0">
                <a:solidFill>
                  <a:srgbClr val="FFFFFF"/>
                </a:solidFill>
              </a:rPr>
              <a:t> s </a:t>
            </a:r>
            <a:r>
              <a:rPr lang="en-US" altLang="cs-CZ" sz="1800">
                <a:solidFill>
                  <a:srgbClr val="FFFFFF"/>
                </a:solidFill>
              </a:rPr>
              <a:t>Řeky</a:t>
            </a:r>
            <a:r>
              <a:rPr lang="en-US" altLang="cs-CZ" sz="1800" dirty="0">
                <a:solidFill>
                  <a:srgbClr val="FFFFFF"/>
                </a:solidFill>
              </a:rPr>
              <a:t>- </a:t>
            </a:r>
            <a:r>
              <a:rPr lang="en-US" altLang="cs-CZ" sz="1800">
                <a:solidFill>
                  <a:srgbClr val="FFFFFF"/>
                </a:solidFill>
              </a:rPr>
              <a:t>Filhelénové</a:t>
            </a:r>
          </a:p>
          <a:p>
            <a:r>
              <a:rPr lang="en-US" altLang="cs-CZ" sz="1800">
                <a:solidFill>
                  <a:srgbClr val="FFFFFF"/>
                </a:solidFill>
              </a:rPr>
              <a:t>Filhelénové</a:t>
            </a:r>
            <a:r>
              <a:rPr lang="en-US" altLang="cs-CZ" sz="1800" dirty="0">
                <a:solidFill>
                  <a:srgbClr val="FFFFFF"/>
                </a:solidFill>
              </a:rPr>
              <a:t>  – </a:t>
            </a:r>
            <a:r>
              <a:rPr lang="en-US" altLang="cs-CZ" sz="1800">
                <a:solidFill>
                  <a:srgbClr val="FFFFFF"/>
                </a:solidFill>
              </a:rPr>
              <a:t>evropští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liberálové</a:t>
            </a:r>
            <a:r>
              <a:rPr lang="en-US" altLang="cs-CZ" sz="1800" dirty="0">
                <a:solidFill>
                  <a:srgbClr val="FFFFFF"/>
                </a:solidFill>
              </a:rPr>
              <a:t>, </a:t>
            </a:r>
            <a:r>
              <a:rPr lang="en-US" altLang="cs-CZ" sz="1800">
                <a:solidFill>
                  <a:srgbClr val="FFFFFF"/>
                </a:solidFill>
              </a:rPr>
              <a:t>intelektuálové</a:t>
            </a:r>
            <a:r>
              <a:rPr lang="en-US" altLang="cs-CZ" sz="1800" dirty="0">
                <a:solidFill>
                  <a:srgbClr val="FFFFFF"/>
                </a:solidFill>
              </a:rPr>
              <a:t>, </a:t>
            </a:r>
            <a:r>
              <a:rPr lang="en-US" altLang="cs-CZ" sz="1800">
                <a:solidFill>
                  <a:srgbClr val="FFFFFF"/>
                </a:solidFill>
              </a:rPr>
              <a:t>umělci</a:t>
            </a:r>
            <a:r>
              <a:rPr lang="en-US" altLang="cs-CZ" sz="1800" dirty="0">
                <a:solidFill>
                  <a:srgbClr val="FFFFFF"/>
                </a:solidFill>
              </a:rPr>
              <a:t> a </a:t>
            </a:r>
            <a:r>
              <a:rPr lang="en-US" altLang="cs-CZ" sz="1800">
                <a:solidFill>
                  <a:srgbClr val="FFFFFF"/>
                </a:solidFill>
              </a:rPr>
              <a:t>politici</a:t>
            </a:r>
            <a:r>
              <a:rPr lang="en-US" altLang="cs-CZ" sz="1800" dirty="0">
                <a:solidFill>
                  <a:srgbClr val="FFFFFF"/>
                </a:solidFill>
              </a:rPr>
              <a:t>, </a:t>
            </a:r>
            <a:r>
              <a:rPr lang="en-US" altLang="cs-CZ" sz="1800">
                <a:solidFill>
                  <a:srgbClr val="FFFFFF"/>
                </a:solidFill>
              </a:rPr>
              <a:t>kteří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obdivovali</a:t>
            </a:r>
            <a:r>
              <a:rPr lang="en-US" altLang="cs-CZ" sz="1800" dirty="0">
                <a:solidFill>
                  <a:srgbClr val="FFFFFF"/>
                </a:solidFill>
              </a:rPr>
              <a:t> a </a:t>
            </a:r>
            <a:r>
              <a:rPr lang="en-US" altLang="cs-CZ" sz="1800">
                <a:solidFill>
                  <a:srgbClr val="FFFFFF"/>
                </a:solidFill>
              </a:rPr>
              <a:t>podporovali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boj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řeckého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lidu</a:t>
            </a:r>
            <a:r>
              <a:rPr lang="en-US" altLang="cs-CZ" sz="1800" dirty="0">
                <a:solidFill>
                  <a:srgbClr val="FFFFFF"/>
                </a:solidFill>
              </a:rPr>
              <a:t> za </a:t>
            </a:r>
            <a:r>
              <a:rPr lang="en-US" altLang="cs-CZ" sz="1800">
                <a:solidFill>
                  <a:srgbClr val="FFFFFF"/>
                </a:solidFill>
              </a:rPr>
              <a:t>osvobození</a:t>
            </a:r>
            <a:r>
              <a:rPr lang="en-US" altLang="cs-CZ" sz="1800" dirty="0">
                <a:solidFill>
                  <a:srgbClr val="FFFFFF"/>
                </a:solidFill>
              </a:rPr>
              <a:t> od </a:t>
            </a:r>
            <a:r>
              <a:rPr lang="en-US" altLang="cs-CZ" sz="1800">
                <a:solidFill>
                  <a:srgbClr val="FFFFFF"/>
                </a:solidFill>
              </a:rPr>
              <a:t>osmanské</a:t>
            </a:r>
            <a:r>
              <a:rPr lang="en-US" altLang="cs-CZ" sz="1800" dirty="0">
                <a:solidFill>
                  <a:srgbClr val="FFFFFF"/>
                </a:solidFill>
              </a:rPr>
              <a:t> </a:t>
            </a:r>
            <a:r>
              <a:rPr lang="en-US" altLang="cs-CZ" sz="1800">
                <a:solidFill>
                  <a:srgbClr val="FFFFFF"/>
                </a:solidFill>
              </a:rPr>
              <a:t>nadvlády</a:t>
            </a:r>
            <a:r>
              <a:rPr lang="en-US" altLang="cs-CZ" sz="1800" dirty="0">
                <a:solidFill>
                  <a:srgbClr val="FFFFFF"/>
                </a:solidFill>
              </a:rPr>
              <a:t>.</a:t>
            </a:r>
            <a:endParaRPr lang="en-US" altLang="cs-CZ" sz="18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9" name="Rectangle 17428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1" name="Rectangle 17430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433" name="Rectangle 17432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435" name="Rectangle 17434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437" name="Rectangle 17436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6F0FC7-16C3-1380-0CD0-7EEE48FB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>
                <a:solidFill>
                  <a:srgbClr val="FFFEFF"/>
                </a:solidFill>
              </a:rPr>
              <a:t>Řecká identita versus identita ostatních balkánských národů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35F4E28-8FBC-CCD9-4C4F-49C27B5FDFF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altLang="cs-CZ" sz="1600" dirty="0"/>
              <a:t>Hnutí </a:t>
            </a:r>
            <a:r>
              <a:rPr lang="cs-CZ" altLang="cs-CZ" sz="1600" dirty="0" err="1"/>
              <a:t>Filhelénů</a:t>
            </a:r>
            <a:r>
              <a:rPr lang="cs-CZ" altLang="cs-CZ" sz="1600" dirty="0"/>
              <a:t> přispělo nejen k pozitivnímu vnímání řecké revoluce tehdejší evropskou veřejností, ale též ke změně negativního politického postoje tehdejších velmocí vůči revoltujícím Řekům. 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Řekové získali svou nezávislost v r. 1830. Velmoci, které jim garantovaly nezávislost (tj. Velká Británie, Francie a Rusko), dosadily na řecký trůn krále Ottu </a:t>
            </a:r>
            <a:r>
              <a:rPr lang="cs-CZ" altLang="cs-CZ" sz="1600" dirty="0" err="1"/>
              <a:t>Witlesbacha</a:t>
            </a:r>
            <a:r>
              <a:rPr lang="cs-CZ" altLang="cs-CZ" sz="1600" dirty="0"/>
              <a:t> z Bavorska (1832), druhorozeného syna krále Ludvíka – Období tzv. </a:t>
            </a:r>
            <a:r>
              <a:rPr lang="cs-CZ" altLang="cs-CZ" sz="1600" dirty="0" err="1"/>
              <a:t>Bavarokracie</a:t>
            </a:r>
            <a:r>
              <a:rPr lang="cs-CZ" altLang="cs-CZ" sz="1600" dirty="0"/>
              <a:t> nebo </a:t>
            </a:r>
            <a:r>
              <a:rPr lang="cs-CZ" altLang="cs-CZ" sz="1600" dirty="0" err="1"/>
              <a:t>Xenokracie</a:t>
            </a:r>
            <a:r>
              <a:rPr lang="cs-CZ" altLang="cs-CZ" sz="1600" dirty="0"/>
              <a:t>. 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vedle všeobecné chudoby měl nový stát a jeho národ problémy s upevněním své identity. 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souvislosti s narůstajícím nacionalismem slovanských národů, především s expanzivními tendencemi Bulharů v oblasti Makedonie, i s faktem, že většina Řeků žila mimo hranice tehdejšího Řecka.</a:t>
            </a:r>
          </a:p>
          <a:p>
            <a:pPr>
              <a:lnSpc>
                <a:spcPct val="100000"/>
              </a:lnSpc>
            </a:pPr>
            <a:r>
              <a:rPr lang="cs-CZ" altLang="cs-CZ" sz="1600" dirty="0"/>
              <a:t>Vznik Velké myšlenky – hnací síla řeckého nacionalismu až do r. 1922 (Maloasijská katastrofa)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C43E4EF-B032-B1FD-4B0C-C0C3A485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Jakob </a:t>
            </a:r>
            <a:r>
              <a:rPr lang="cs-CZ" sz="2800" b="1" dirty="0" err="1">
                <a:solidFill>
                  <a:schemeClr val="accent3">
                    <a:shade val="75000"/>
                  </a:schemeClr>
                </a:solidFill>
              </a:rPr>
              <a:t>Philipp</a:t>
            </a: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3">
                    <a:shade val="75000"/>
                  </a:schemeClr>
                </a:solidFill>
              </a:rPr>
              <a:t>Fallmerayer</a:t>
            </a: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 (1790 – 1861) - </a:t>
            </a:r>
            <a:b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„řecký antikrist“ </a:t>
            </a:r>
          </a:p>
        </p:txBody>
      </p:sp>
      <p:pic>
        <p:nvPicPr>
          <p:cNvPr id="20483" name="Zástupný symbol pro obsah 6">
            <a:extLst>
              <a:ext uri="{FF2B5EF4-FFF2-40B4-BE49-F238E27FC236}">
                <a16:creationId xmlns:a16="http://schemas.microsoft.com/office/drawing/2014/main" id="{9DD59094-19CB-0854-7799-1A00CD795A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1" y="1652947"/>
            <a:ext cx="3744913" cy="4392612"/>
          </a:xfrm>
        </p:spPr>
      </p:pic>
      <p:graphicFrame>
        <p:nvGraphicFramePr>
          <p:cNvPr id="20489" name="Zástupný symbol pro obsah 5">
            <a:extLst>
              <a:ext uri="{FF2B5EF4-FFF2-40B4-BE49-F238E27FC236}">
                <a16:creationId xmlns:a16="http://schemas.microsoft.com/office/drawing/2014/main" id="{40674B54-143B-9C6D-3E67-C5B205AC1B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4164101"/>
              </p:ext>
            </p:extLst>
          </p:nvPr>
        </p:nvGraphicFramePr>
        <p:xfrm>
          <a:off x="6324600" y="1371599"/>
          <a:ext cx="5639512" cy="495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686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Rectangle 108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1086" name="Rectangle 108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0A2610-331C-42B6-B924-98895DD9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sz="2700" dirty="0">
                <a:solidFill>
                  <a:srgbClr val="FFFFFF"/>
                </a:solidFill>
              </a:rPr>
              <a:t>ŘECKÝ NACIONALISMUS A KONCEPT VELKÉ MYŠLENKY</a:t>
            </a:r>
          </a:p>
        </p:txBody>
      </p:sp>
      <p:sp>
        <p:nvSpPr>
          <p:cNvPr id="1088" name="Rectangle 108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502020104020203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27DE2-6619-66D9-5E90-DA5D16E7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 lnSpcReduction="10000"/>
          </a:bodyPr>
          <a:lstStyle/>
          <a:p>
            <a:r>
              <a:rPr lang="cs-CZ" dirty="0">
                <a:solidFill>
                  <a:srgbClr val="FFFFFF"/>
                </a:solidFill>
              </a:rPr>
              <a:t>Konstantinos </a:t>
            </a:r>
            <a:r>
              <a:rPr lang="cs-CZ" dirty="0" err="1">
                <a:solidFill>
                  <a:srgbClr val="FFFFFF"/>
                </a:solidFill>
              </a:rPr>
              <a:t>Paparrigopulos</a:t>
            </a:r>
            <a:r>
              <a:rPr lang="cs-CZ" dirty="0">
                <a:solidFill>
                  <a:srgbClr val="FFFFFF"/>
                </a:solidFill>
              </a:rPr>
              <a:t> vypracoval třístupňovou koncepci nepřerušené kontinuity řeckého národa: Antické Řecko, Byzanc, Novodobé Řecko</a:t>
            </a:r>
          </a:p>
          <a:p>
            <a:r>
              <a:rPr lang="cs-CZ" dirty="0">
                <a:solidFill>
                  <a:srgbClr val="FFFFFF"/>
                </a:solidFill>
              </a:rPr>
              <a:t>Klasická minulost dávala Řekům pocit privilegovaného vztahu k západní Evropě</a:t>
            </a:r>
          </a:p>
        </p:txBody>
      </p:sp>
      <p:pic>
        <p:nvPicPr>
          <p:cNvPr id="1079" name="Picture 55" descr="Obsah obrázku text, snímek obrazovky, grafický design, Grafika&#10;&#10;Popis byl vytvořen automaticky">
            <a:extLst>
              <a:ext uri="{FF2B5EF4-FFF2-40B4-BE49-F238E27FC236}">
                <a16:creationId xmlns:a16="http://schemas.microsoft.com/office/drawing/2014/main" id="{326EE688-BF15-C407-542E-5E3163181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52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C85ED9-9F0A-4472-9691-75810D1D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„TŘETÍ ŘECKÁ CIVILIZACE” PODLE generalA ioannisE metaxasE (1936-1940)</a:t>
            </a:r>
          </a:p>
        </p:txBody>
      </p:sp>
      <p:pic>
        <p:nvPicPr>
          <p:cNvPr id="4" name="Zástupný symbol pro obsah 11">
            <a:extLst>
              <a:ext uri="{FF2B5EF4-FFF2-40B4-BE49-F238E27FC236}">
                <a16:creationId xmlns:a16="http://schemas.microsoft.com/office/drawing/2014/main" id="{A834C01F-A0F7-4EE2-8F07-07318467A6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r="7186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A0921EC-7715-4D8B-94F7-C292E3C526B7}"/>
              </a:ext>
            </a:extLst>
          </p:cNvPr>
          <p:cNvSpPr/>
          <p:nvPr/>
        </p:nvSpPr>
        <p:spPr>
          <a:xfrm>
            <a:off x="8013433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Ideologie režimu směsicí autoritativních a populistických doktrín okořeněných fašistickými myšlenkami a symboly.  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Na Metaxasův pokyn zbavili univerzitní profesoři a ideologové režimu "pohanskou" antiku všech demokratických a sociálně kritických prvků, které považovali za "nevhodné", a proměnili ji v čistou oslavu starořecké v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elkoleposti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osti.  </a:t>
            </a:r>
          </a:p>
          <a:p>
            <a:pPr marL="0" marR="0" lvl="0" indent="0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Metaxas vyhlásil vytvoření "nového státu" na základě toho, co nazval "třetí helénskou civilizací", která měla navázat na odkaz řecké antiky - především Sparty.</a:t>
            </a:r>
          </a:p>
        </p:txBody>
      </p:sp>
    </p:spTree>
    <p:extLst>
      <p:ext uri="{BB962C8B-B14F-4D97-AF65-F5344CB8AC3E}">
        <p14:creationId xmlns:p14="http://schemas.microsoft.com/office/powerpoint/2010/main" val="339173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AED25-4A34-74A4-4CC9-47B9FF08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tx2"/>
                </a:solidFill>
              </a:rPr>
              <a:t>Třetí řecká civilizace v ideologii diktátorského režimu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DEEA22-6357-CD00-67FA-25E73A39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96533"/>
            <a:ext cx="7011413" cy="3962266"/>
          </a:xfrm>
        </p:spPr>
        <p:txBody>
          <a:bodyPr>
            <a:normAutofit/>
          </a:bodyPr>
          <a:lstStyle/>
          <a:p>
            <a:r>
              <a:rPr lang="cs-CZ" dirty="0"/>
              <a:t>Pojem civilizace byl v ideologii </a:t>
            </a:r>
            <a:r>
              <a:rPr lang="cs-CZ" dirty="0" err="1"/>
              <a:t>Metaxasova</a:t>
            </a:r>
            <a:r>
              <a:rPr lang="cs-CZ" dirty="0"/>
              <a:t> režimu definován přísně šovinisticky:</a:t>
            </a:r>
          </a:p>
          <a:p>
            <a:r>
              <a:rPr lang="cs-CZ" i="1" dirty="0"/>
              <a:t>Nehledejte tuto civilizaci v cizích časopisech a věcech, které přicházejí zvenčí. Hledejte ji ve své duši</a:t>
            </a:r>
          </a:p>
          <a:p>
            <a:r>
              <a:rPr lang="cs-CZ" i="1" dirty="0"/>
              <a:t>Nechceme cizí civilizace. Naším cílem je vytvořit vlastní civilizaci. </a:t>
            </a:r>
          </a:p>
        </p:txBody>
      </p:sp>
      <p:pic>
        <p:nvPicPr>
          <p:cNvPr id="4" name="Zástupný obsah 5">
            <a:extLst>
              <a:ext uri="{FF2B5EF4-FFF2-40B4-BE49-F238E27FC236}">
                <a16:creationId xmlns:a16="http://schemas.microsoft.com/office/drawing/2014/main" id="{8F3CF84E-1F1A-6FB4-A481-7BC0957AB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r="332" b="3"/>
          <a:stretch/>
        </p:blipFill>
        <p:spPr>
          <a:xfrm>
            <a:off x="8042147" y="601201"/>
            <a:ext cx="3703320" cy="57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6633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ppt/theme/theme2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115</TotalTime>
  <Words>1485</Words>
  <Application>Microsoft Office PowerPoint</Application>
  <PresentationFormat>Širokoúhlá obrazovka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Amasis MT Pro Medium</vt:lpstr>
      <vt:lpstr>Arial</vt:lpstr>
      <vt:lpstr>Calibri</vt:lpstr>
      <vt:lpstr>Georgia</vt:lpstr>
      <vt:lpstr>Tw Cen MT</vt:lpstr>
      <vt:lpstr>Univers Light</vt:lpstr>
      <vt:lpstr>Wingdings</vt:lpstr>
      <vt:lpstr>Wingdings 2</vt:lpstr>
      <vt:lpstr>TribuneVTI</vt:lpstr>
      <vt:lpstr>DividendVTI</vt:lpstr>
      <vt:lpstr>Civic</vt:lpstr>
      <vt:lpstr> „Sparťané“ v řeckém parlamentu, aneb antické dědictví jako zdroj inspirace pro řecký nacionalismus</vt:lpstr>
      <vt:lpstr>Sparťané v řeckém parlamentu</vt:lpstr>
      <vt:lpstr>Situace po vyhlášení nezávislosti Řecka</vt:lpstr>
      <vt:lpstr>Vliv Filhelénismu při zformování řecké inteligence </vt:lpstr>
      <vt:lpstr>Řecká identita versus identita ostatních balkánských národů</vt:lpstr>
      <vt:lpstr>Jakob Philipp Fallmerayer (1790 – 1861) -  „řecký antikrist“ </vt:lpstr>
      <vt:lpstr>ŘECKÝ NACIONALISMUS A KONCEPT VELKÉ MYŠLENKY</vt:lpstr>
      <vt:lpstr>„TŘETÍ ŘECKÁ CIVILIZACE” PODLE generalA ioannisE metaxasE (1936-1940)</vt:lpstr>
      <vt:lpstr>Třetí řecká civilizace v ideologii diktátorského režimu </vt:lpstr>
      <vt:lpstr>SPARŤANSKÝ ZPŮSOB ŽIVOTA</vt:lpstr>
      <vt:lpstr>Antické pozdravy a symboly ve službách diktatury</vt:lpstr>
      <vt:lpstr>Kult předků </vt:lpstr>
      <vt:lpstr>EthnikofroNAS = nacionálně smýšlející ŘEK </vt:lpstr>
      <vt:lpstr>“nový Parthenon” v době občanské války: koncentrační tábor makronisos (1946-1950)</vt:lpstr>
      <vt:lpstr>ANTICKÉ DĚDICTVÍ JAKO NÁSTROJ "AUTOKATARZE„od KOMUNISTICKÉ IDEOLOGIE.</vt:lpstr>
      <vt:lpstr>Antické dědictví a junta černých plukovníků (1967-1974)</vt:lpstr>
      <vt:lpstr>Obrovské fiesty, antickÁ MINULOST A FOLKLORNÍ KÝČ</vt:lpstr>
      <vt:lpstr>Ve jménu ALEXANDra velikého…</vt:lpstr>
      <vt:lpstr>Zlatý úsvit a "čistota řecké krve„ (2009-2020) </vt:lpstr>
      <vt:lpstr>Ideologie kontinuity podle Zlatého úsvitu </vt:lpstr>
      <vt:lpstr>Makedonská otázka a nově vzepětí nacionalismu</vt:lpstr>
      <vt:lpstr>Nacionalismus a současná pravicová vláda</vt:lpstr>
      <vt:lpstr>ZÁVĚRY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Konstantinos Tsivos</dc:creator>
  <cp:lastModifiedBy>Konstantinos Tsivos</cp:lastModifiedBy>
  <cp:revision>3</cp:revision>
  <dcterms:created xsi:type="dcterms:W3CDTF">2023-11-25T11:02:36Z</dcterms:created>
  <dcterms:modified xsi:type="dcterms:W3CDTF">2023-11-30T08:35:05Z</dcterms:modified>
</cp:coreProperties>
</file>