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3" r:id="rId4"/>
    <p:sldId id="261" r:id="rId5"/>
    <p:sldId id="266" r:id="rId6"/>
    <p:sldId id="259" r:id="rId7"/>
    <p:sldId id="267" r:id="rId8"/>
    <p:sldId id="272" r:id="rId9"/>
    <p:sldId id="271" r:id="rId10"/>
    <p:sldId id="262" r:id="rId11"/>
    <p:sldId id="274" r:id="rId12"/>
    <p:sldId id="260" r:id="rId13"/>
    <p:sldId id="270" r:id="rId14"/>
    <p:sldId id="269" r:id="rId15"/>
    <p:sldId id="268" r:id="rId16"/>
    <p:sldId id="276" r:id="rId17"/>
    <p:sldId id="275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12" autoAdjust="0"/>
    <p:restoredTop sz="94660"/>
  </p:normalViewPr>
  <p:slideViewPr>
    <p:cSldViewPr>
      <p:cViewPr>
        <p:scale>
          <a:sx n="78" d="100"/>
          <a:sy n="78" d="100"/>
        </p:scale>
        <p:origin x="-1714" y="-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C2231-700E-41B9-800E-F8B83E73AF18}" type="datetimeFigureOut">
              <a:rPr lang="cs-CZ" smtClean="0"/>
              <a:pPr/>
              <a:t>7. 12. 2017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0B601-5640-41B7-BFFB-9BF35900C4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9479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B601-5640-41B7-BFFB-9BF35900C408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3352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F3E-3A61-416A-BDBB-B42716BBBCEE}" type="datetimeFigureOut">
              <a:rPr lang="cs-CZ" smtClean="0"/>
              <a:pPr/>
              <a:t>7. 12. 2017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6188-8B87-4575-AD5E-84D03267CB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F3E-3A61-416A-BDBB-B42716BBBCEE}" type="datetimeFigureOut">
              <a:rPr lang="cs-CZ" smtClean="0"/>
              <a:pPr/>
              <a:t>7. 12. 2017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6188-8B87-4575-AD5E-84D03267CB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F3E-3A61-416A-BDBB-B42716BBBCEE}" type="datetimeFigureOut">
              <a:rPr lang="cs-CZ" smtClean="0"/>
              <a:pPr/>
              <a:t>7. 12. 2017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6188-8B87-4575-AD5E-84D03267CB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F3E-3A61-416A-BDBB-B42716BBBCEE}" type="datetimeFigureOut">
              <a:rPr lang="cs-CZ" smtClean="0"/>
              <a:pPr/>
              <a:t>7. 12. 2017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6188-8B87-4575-AD5E-84D03267CB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F3E-3A61-416A-BDBB-B42716BBBCEE}" type="datetimeFigureOut">
              <a:rPr lang="cs-CZ" smtClean="0"/>
              <a:pPr/>
              <a:t>7. 12. 2017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6188-8B87-4575-AD5E-84D03267CB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F3E-3A61-416A-BDBB-B42716BBBCEE}" type="datetimeFigureOut">
              <a:rPr lang="cs-CZ" smtClean="0"/>
              <a:pPr/>
              <a:t>7. 12. 2017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6188-8B87-4575-AD5E-84D03267CB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F3E-3A61-416A-BDBB-B42716BBBCEE}" type="datetimeFigureOut">
              <a:rPr lang="cs-CZ" smtClean="0"/>
              <a:pPr/>
              <a:t>7. 12. 2017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6188-8B87-4575-AD5E-84D03267CB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F3E-3A61-416A-BDBB-B42716BBBCEE}" type="datetimeFigureOut">
              <a:rPr lang="cs-CZ" smtClean="0"/>
              <a:pPr/>
              <a:t>7. 12. 2017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6188-8B87-4575-AD5E-84D03267CB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F3E-3A61-416A-BDBB-B42716BBBCEE}" type="datetimeFigureOut">
              <a:rPr lang="cs-CZ" smtClean="0"/>
              <a:pPr/>
              <a:t>7. 12. 2017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6188-8B87-4575-AD5E-84D03267CB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F3E-3A61-416A-BDBB-B42716BBBCEE}" type="datetimeFigureOut">
              <a:rPr lang="cs-CZ" smtClean="0"/>
              <a:pPr/>
              <a:t>7. 12. 2017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6188-8B87-4575-AD5E-84D03267CB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F3E-3A61-416A-BDBB-B42716BBBCEE}" type="datetimeFigureOut">
              <a:rPr lang="cs-CZ" smtClean="0"/>
              <a:pPr/>
              <a:t>7. 12. 2017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6188-8B87-4575-AD5E-84D03267CB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27F3E-3A61-416A-BDBB-B42716BBBCEE}" type="datetimeFigureOut">
              <a:rPr lang="cs-CZ" smtClean="0"/>
              <a:pPr/>
              <a:t>7. 12. 2017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66188-8B87-4575-AD5E-84D03267CBD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8478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2800" b="1" dirty="0" smtClean="0">
                <a:solidFill>
                  <a:schemeClr val="tx2"/>
                </a:solidFill>
                <a:latin typeface="Book Antiqua" pitchFamily="18" charset="0"/>
              </a:rPr>
              <a:t>Kateřina Vršecká </a:t>
            </a:r>
            <a:r>
              <a:rPr lang="cs-CZ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cs-CZ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cs-CZ" b="1" dirty="0" smtClean="0">
                <a:solidFill>
                  <a:srgbClr val="FF0000"/>
                </a:solidFill>
                <a:latin typeface="Book Antiqua" pitchFamily="18" charset="0"/>
              </a:rPr>
              <a:t>Herci a baviči ve středověku</a:t>
            </a:r>
            <a:br>
              <a:rPr lang="cs-CZ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cs-CZ" sz="3600" dirty="0" smtClean="0">
                <a:latin typeface="Book Antiqua" pitchFamily="18" charset="0"/>
              </a:rPr>
              <a:t>(zejména ve středověkých Čechách a Moravě)</a:t>
            </a:r>
            <a:endParaRPr lang="cs-CZ" sz="3600" dirty="0">
              <a:latin typeface="Book Antiqua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endParaRPr lang="cs-CZ" dirty="0"/>
          </a:p>
        </p:txBody>
      </p:sp>
      <p:pic>
        <p:nvPicPr>
          <p:cNvPr id="4" name="Picture 2" descr="C:\Users\slovnik\Desktop\Kejklíři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1"/>
            <a:ext cx="4248472" cy="46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Ukázky  - latinské prameny </a:t>
            </a:r>
            <a:r>
              <a:rPr lang="cs-CZ" sz="3600" dirty="0" smtClean="0">
                <a:latin typeface="Book Antiqua" panose="02040602050305030304" pitchFamily="18" charset="0"/>
              </a:rPr>
              <a:t>(postoj k herectví)</a:t>
            </a:r>
            <a:endParaRPr lang="cs-CZ" sz="3600" dirty="0">
              <a:latin typeface="Book Antiqua" panose="020406020503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>
            <a:normAutofit lnSpcReduction="10000"/>
          </a:bodyPr>
          <a:lstStyle/>
          <a:p>
            <a:r>
              <a:rPr lang="cs-CZ" b="1" i="1" dirty="0" err="1">
                <a:latin typeface="Book Antiqua" panose="02040602050305030304" pitchFamily="18" charset="0"/>
              </a:rPr>
              <a:t>Histrio</a:t>
            </a:r>
            <a:r>
              <a:rPr lang="cs-CZ" b="1" i="1" dirty="0">
                <a:latin typeface="Book Antiqua" panose="02040602050305030304" pitchFamily="18" charset="0"/>
              </a:rPr>
              <a:t> </a:t>
            </a:r>
            <a:r>
              <a:rPr lang="cs-CZ" b="1" i="1" dirty="0" err="1">
                <a:latin typeface="Book Antiqua" panose="02040602050305030304" pitchFamily="18" charset="0"/>
              </a:rPr>
              <a:t>ludarz</a:t>
            </a:r>
            <a:r>
              <a:rPr lang="cs-CZ" b="1" i="1" dirty="0">
                <a:latin typeface="Book Antiqua" panose="02040602050305030304" pitchFamily="18" charset="0"/>
              </a:rPr>
              <a:t>…</a:t>
            </a:r>
            <a:r>
              <a:rPr lang="cs-CZ" b="1" i="1" dirty="0" err="1">
                <a:latin typeface="Book Antiqua" panose="02040602050305030304" pitchFamily="18" charset="0"/>
              </a:rPr>
              <a:t>Histrionibus</a:t>
            </a:r>
            <a:r>
              <a:rPr lang="cs-CZ" b="1" i="1" dirty="0">
                <a:latin typeface="Book Antiqua" panose="02040602050305030304" pitchFamily="18" charset="0"/>
              </a:rPr>
              <a:t> dare </a:t>
            </a:r>
            <a:r>
              <a:rPr lang="cs-CZ" b="1" i="1" dirty="0" err="1">
                <a:latin typeface="Book Antiqua" panose="02040602050305030304" pitchFamily="18" charset="0"/>
              </a:rPr>
              <a:t>est</a:t>
            </a:r>
            <a:r>
              <a:rPr lang="cs-CZ" b="1" i="1" dirty="0">
                <a:latin typeface="Book Antiqua" panose="02040602050305030304" pitchFamily="18" charset="0"/>
              </a:rPr>
              <a:t> </a:t>
            </a:r>
            <a:r>
              <a:rPr lang="cs-CZ" b="1" i="1" dirty="0" err="1">
                <a:latin typeface="Book Antiqua" panose="02040602050305030304" pitchFamily="18" charset="0"/>
              </a:rPr>
              <a:t>demonibus</a:t>
            </a:r>
            <a:r>
              <a:rPr lang="cs-CZ" b="1" i="1" dirty="0">
                <a:latin typeface="Book Antiqua" panose="02040602050305030304" pitchFamily="18" charset="0"/>
              </a:rPr>
              <a:t> </a:t>
            </a:r>
            <a:r>
              <a:rPr lang="cs-CZ" b="1" i="1" dirty="0" err="1">
                <a:latin typeface="Book Antiqua" panose="02040602050305030304" pitchFamily="18" charset="0"/>
              </a:rPr>
              <a:t>ymolare</a:t>
            </a:r>
            <a:r>
              <a:rPr lang="cs-CZ" b="1" i="1" dirty="0">
                <a:latin typeface="Book Antiqua" panose="02040602050305030304" pitchFamily="18" charset="0"/>
              </a:rPr>
              <a:t> </a:t>
            </a:r>
            <a:r>
              <a:rPr lang="cs-CZ" b="1" dirty="0">
                <a:latin typeface="Book Antiqua" panose="02040602050305030304" pitchFamily="18" charset="0"/>
              </a:rPr>
              <a:t> </a:t>
            </a:r>
            <a:r>
              <a:rPr lang="cs-CZ" dirty="0" smtClean="0">
                <a:latin typeface="Book Antiqua" panose="02040602050305030304" pitchFamily="18" charset="0"/>
              </a:rPr>
              <a:t>(česko-latinský slovník, 14. stol.)</a:t>
            </a:r>
          </a:p>
          <a:p>
            <a:endParaRPr lang="cs-CZ" dirty="0" smtClean="0"/>
          </a:p>
          <a:p>
            <a:r>
              <a:rPr lang="cs-CZ" b="1" i="1" dirty="0" err="1" smtClean="0">
                <a:latin typeface="Book Antiqua" pitchFamily="18" charset="0"/>
              </a:rPr>
              <a:t>inpudicos</a:t>
            </a:r>
            <a:r>
              <a:rPr lang="cs-CZ" b="1" i="1" dirty="0" smtClean="0">
                <a:latin typeface="Book Antiqua" pitchFamily="18" charset="0"/>
              </a:rPr>
              <a:t> et </a:t>
            </a:r>
            <a:r>
              <a:rPr lang="cs-CZ" b="1" i="1" dirty="0" err="1" smtClean="0">
                <a:latin typeface="Book Antiqua" pitchFamily="18" charset="0"/>
              </a:rPr>
              <a:t>hystriones</a:t>
            </a:r>
            <a:r>
              <a:rPr lang="cs-CZ" b="1" i="1" dirty="0" smtClean="0">
                <a:latin typeface="Book Antiqua" pitchFamily="18" charset="0"/>
              </a:rPr>
              <a:t> non </a:t>
            </a:r>
            <a:r>
              <a:rPr lang="cs-CZ" b="1" i="1" dirty="0" err="1" smtClean="0">
                <a:latin typeface="Book Antiqua" pitchFamily="18" charset="0"/>
              </a:rPr>
              <a:t>nutrire</a:t>
            </a:r>
            <a:r>
              <a:rPr lang="cs-CZ" b="1" dirty="0" smtClean="0">
                <a:latin typeface="Book Antiqua" pitchFamily="18" charset="0"/>
              </a:rPr>
              <a:t> </a:t>
            </a:r>
            <a:r>
              <a:rPr lang="cs-CZ" dirty="0" smtClean="0">
                <a:latin typeface="Book Antiqua" pitchFamily="18" charset="0"/>
              </a:rPr>
              <a:t>[Jakoubek ze Stříbra: </a:t>
            </a:r>
            <a:r>
              <a:rPr lang="cs-CZ" i="1" dirty="0" smtClean="0">
                <a:latin typeface="Book Antiqua" pitchFamily="18" charset="0"/>
              </a:rPr>
              <a:t>De </a:t>
            </a:r>
            <a:r>
              <a:rPr lang="cs-CZ" i="1" dirty="0" err="1" smtClean="0">
                <a:latin typeface="Book Antiqua" pitchFamily="18" charset="0"/>
              </a:rPr>
              <a:t>paupertate</a:t>
            </a:r>
            <a:r>
              <a:rPr lang="cs-CZ" i="1" dirty="0" smtClean="0">
                <a:latin typeface="Book Antiqua" pitchFamily="18" charset="0"/>
              </a:rPr>
              <a:t> </a:t>
            </a:r>
            <a:r>
              <a:rPr lang="cs-CZ" i="1" dirty="0" err="1" smtClean="0">
                <a:latin typeface="Book Antiqua" pitchFamily="18" charset="0"/>
              </a:rPr>
              <a:t>cleri</a:t>
            </a:r>
            <a:r>
              <a:rPr lang="cs-CZ" i="1" dirty="0" smtClean="0">
                <a:latin typeface="Book Antiqua" pitchFamily="18" charset="0"/>
              </a:rPr>
              <a:t>, </a:t>
            </a:r>
            <a:r>
              <a:rPr lang="cs-CZ" dirty="0" smtClean="0">
                <a:latin typeface="Book Antiqua" pitchFamily="18" charset="0"/>
              </a:rPr>
              <a:t>poč. 15. stol.]</a:t>
            </a:r>
            <a:endParaRPr lang="cs-CZ" i="1" dirty="0" smtClean="0">
              <a:latin typeface="Book Antiqua" pitchFamily="18" charset="0"/>
            </a:endParaRPr>
          </a:p>
          <a:p>
            <a:endParaRPr lang="cs-CZ" b="1" i="1" dirty="0" smtClean="0">
              <a:latin typeface="Book Antiqua" pitchFamily="18" charset="0"/>
            </a:endParaRPr>
          </a:p>
          <a:p>
            <a:r>
              <a:rPr lang="cs-CZ" b="1" i="1" dirty="0" err="1" smtClean="0">
                <a:latin typeface="Book Antiqua" pitchFamily="18" charset="0"/>
              </a:rPr>
              <a:t>Hii</a:t>
            </a:r>
            <a:r>
              <a:rPr lang="cs-CZ" b="1" i="1" dirty="0" smtClean="0">
                <a:latin typeface="Book Antiqua" pitchFamily="18" charset="0"/>
              </a:rPr>
              <a:t> </a:t>
            </a:r>
            <a:r>
              <a:rPr lang="cs-CZ" b="1" i="1" dirty="0" err="1" smtClean="0">
                <a:latin typeface="Book Antiqua" pitchFamily="18" charset="0"/>
              </a:rPr>
              <a:t>sunt</a:t>
            </a:r>
            <a:r>
              <a:rPr lang="cs-CZ" b="1" i="1" dirty="0" smtClean="0">
                <a:latin typeface="Book Antiqua" pitchFamily="18" charset="0"/>
              </a:rPr>
              <a:t> </a:t>
            </a:r>
            <a:r>
              <a:rPr lang="cs-CZ" b="1" i="1" dirty="0" err="1" smtClean="0">
                <a:latin typeface="Book Antiqua" pitchFamily="18" charset="0"/>
              </a:rPr>
              <a:t>prohibendi</a:t>
            </a:r>
            <a:r>
              <a:rPr lang="cs-CZ" b="1" i="1" dirty="0" smtClean="0">
                <a:latin typeface="Book Antiqua" pitchFamily="18" charset="0"/>
              </a:rPr>
              <a:t> a </a:t>
            </a:r>
            <a:r>
              <a:rPr lang="cs-CZ" b="1" i="1" dirty="0" err="1" smtClean="0">
                <a:latin typeface="Book Antiqua" pitchFamily="18" charset="0"/>
              </a:rPr>
              <a:t>sacra</a:t>
            </a:r>
            <a:r>
              <a:rPr lang="cs-CZ" b="1" i="1" dirty="0" smtClean="0">
                <a:latin typeface="Book Antiqua" pitchFamily="18" charset="0"/>
              </a:rPr>
              <a:t> </a:t>
            </a:r>
            <a:r>
              <a:rPr lang="cs-CZ" b="1" i="1" dirty="0" err="1" smtClean="0">
                <a:latin typeface="Book Antiqua" pitchFamily="18" charset="0"/>
              </a:rPr>
              <a:t>communione...item</a:t>
            </a:r>
            <a:r>
              <a:rPr lang="cs-CZ" b="1" i="1" dirty="0" smtClean="0">
                <a:latin typeface="Book Antiqua" pitchFamily="18" charset="0"/>
              </a:rPr>
              <a:t> omnibus </a:t>
            </a:r>
            <a:r>
              <a:rPr lang="cs-CZ" b="1" i="1" dirty="0" err="1" smtClean="0">
                <a:latin typeface="Book Antiqua" pitchFamily="18" charset="0"/>
              </a:rPr>
              <a:t>ioculatoribus</a:t>
            </a:r>
            <a:r>
              <a:rPr lang="cs-CZ" b="1" i="1" dirty="0" smtClean="0">
                <a:latin typeface="Book Antiqua" pitchFamily="18" charset="0"/>
              </a:rPr>
              <a:t> in </a:t>
            </a:r>
            <a:r>
              <a:rPr lang="cs-CZ" b="1" i="1" dirty="0" err="1" smtClean="0">
                <a:latin typeface="Book Antiqua" pitchFamily="18" charset="0"/>
              </a:rPr>
              <a:t>arte</a:t>
            </a:r>
            <a:r>
              <a:rPr lang="cs-CZ" b="1" i="1" dirty="0" smtClean="0">
                <a:latin typeface="Book Antiqua" pitchFamily="18" charset="0"/>
              </a:rPr>
              <a:t> </a:t>
            </a:r>
            <a:r>
              <a:rPr lang="cs-CZ" b="1" i="1" dirty="0" err="1" smtClean="0">
                <a:latin typeface="Book Antiqua" pitchFamily="18" charset="0"/>
              </a:rPr>
              <a:t>demoniorum</a:t>
            </a:r>
            <a:r>
              <a:rPr lang="cs-CZ" b="1" i="1" dirty="0" smtClean="0">
                <a:latin typeface="Book Antiqua" pitchFamily="18" charset="0"/>
              </a:rPr>
              <a:t>. </a:t>
            </a:r>
            <a:r>
              <a:rPr lang="cs-CZ" b="1" i="1" dirty="0" err="1" smtClean="0">
                <a:latin typeface="Book Antiqua" pitchFamily="18" charset="0"/>
              </a:rPr>
              <a:t>Inscriptum</a:t>
            </a:r>
            <a:r>
              <a:rPr lang="cs-CZ" b="1" i="1" dirty="0" smtClean="0">
                <a:latin typeface="Book Antiqua" pitchFamily="18" charset="0"/>
              </a:rPr>
              <a:t>: </a:t>
            </a:r>
            <a:r>
              <a:rPr lang="cs-CZ" b="1" i="1" dirty="0" err="1" smtClean="0">
                <a:latin typeface="Book Antiqua" pitchFamily="18" charset="0"/>
              </a:rPr>
              <a:t>Kayklerzom</a:t>
            </a:r>
            <a:r>
              <a:rPr lang="cs-CZ" dirty="0" smtClean="0">
                <a:latin typeface="Book Antiqua" pitchFamily="18" charset="0"/>
              </a:rPr>
              <a:t>, [ Praha, Knihovna Národního muzea, MS XII F 6 – 15. stol.]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Ukázky – české prameny </a:t>
            </a:r>
            <a:r>
              <a:rPr lang="cs-CZ" dirty="0" smtClean="0">
                <a:latin typeface="Book Antiqua" panose="02040602050305030304" pitchFamily="18" charset="0"/>
              </a:rPr>
              <a:t>(postoj k herectví)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indent="0">
              <a:buNone/>
            </a:pPr>
            <a:r>
              <a:rPr lang="cs-CZ" b="1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Desatero </a:t>
            </a:r>
            <a:r>
              <a:rPr lang="cs-CZ" b="1" i="1" dirty="0" err="1" smtClean="0">
                <a:solidFill>
                  <a:schemeClr val="tx2"/>
                </a:solidFill>
                <a:latin typeface="Book Antiqua" panose="02040602050305030304" pitchFamily="18" charset="0"/>
              </a:rPr>
              <a:t>kázanie</a:t>
            </a:r>
            <a:r>
              <a:rPr lang="cs-CZ" b="1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cs-CZ" b="1" i="1" dirty="0" err="1" smtClean="0">
                <a:solidFill>
                  <a:schemeClr val="tx2"/>
                </a:solidFill>
                <a:latin typeface="Book Antiqua" panose="02040602050305030304" pitchFamily="18" charset="0"/>
              </a:rPr>
              <a:t>božie</a:t>
            </a:r>
            <a:r>
              <a:rPr lang="cs-CZ" b="1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cs-CZ" dirty="0" smtClean="0">
                <a:latin typeface="Book Antiqua" panose="02040602050305030304" pitchFamily="18" charset="0"/>
              </a:rPr>
              <a:t>(Hradecký </a:t>
            </a:r>
            <a:r>
              <a:rPr lang="cs-CZ" dirty="0" err="1" smtClean="0">
                <a:latin typeface="Book Antiqua" panose="02040602050305030304" pitchFamily="18" charset="0"/>
              </a:rPr>
              <a:t>rkp</a:t>
            </a:r>
            <a:r>
              <a:rPr lang="cs-CZ" dirty="0" smtClean="0">
                <a:latin typeface="Book Antiqua" panose="02040602050305030304" pitchFamily="18" charset="0"/>
              </a:rPr>
              <a:t>, 2. pol. 14. stol.):</a:t>
            </a:r>
          </a:p>
          <a:p>
            <a:pPr marL="0" indent="0">
              <a:buNone/>
            </a:pPr>
            <a:r>
              <a:rPr lang="cs-CZ" b="1" dirty="0" smtClean="0">
                <a:latin typeface="Book Antiqua" panose="02040602050305030304" pitchFamily="18" charset="0"/>
              </a:rPr>
              <a:t>„</a:t>
            </a:r>
            <a:r>
              <a:rPr lang="cs-CZ" b="1" i="1" dirty="0" smtClean="0">
                <a:latin typeface="Book Antiqua" panose="02040602050305030304" pitchFamily="18" charset="0"/>
              </a:rPr>
              <a:t>Ktož </a:t>
            </a:r>
            <a:r>
              <a:rPr lang="cs-CZ" b="1" i="1" dirty="0" err="1" smtClean="0">
                <a:latin typeface="Book Antiqua" panose="02040602050305030304" pitchFamily="18" charset="0"/>
              </a:rPr>
              <a:t>hercóm</a:t>
            </a:r>
            <a:r>
              <a:rPr lang="cs-CZ" b="1" i="1" dirty="0" smtClean="0">
                <a:latin typeface="Book Antiqua" panose="02040602050305030304" pitchFamily="18" charset="0"/>
              </a:rPr>
              <a:t> dary dávají, ti ďáblu v čelist vkládají</a:t>
            </a:r>
            <a:r>
              <a:rPr lang="cs-CZ" i="1" dirty="0" smtClean="0">
                <a:latin typeface="Book Antiqua" panose="02040602050305030304" pitchFamily="18" charset="0"/>
              </a:rPr>
              <a:t>“.</a:t>
            </a:r>
          </a:p>
          <a:p>
            <a:pPr marL="0" indent="0">
              <a:buNone/>
            </a:pPr>
            <a:endParaRPr lang="cs-CZ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cs-CZ" b="1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Domácí řád sv. Bernarda </a:t>
            </a:r>
            <a:r>
              <a:rPr lang="cs-CZ" dirty="0" smtClean="0">
                <a:latin typeface="Book Antiqua" panose="02040602050305030304" pitchFamily="18" charset="0"/>
              </a:rPr>
              <a:t>(staročeská úprava; pol. 15. stol.): „</a:t>
            </a:r>
            <a:r>
              <a:rPr lang="cs-CZ" b="1" i="1" dirty="0" smtClean="0">
                <a:latin typeface="Book Antiqua" panose="02040602050305030304" pitchFamily="18" charset="0"/>
              </a:rPr>
              <a:t>Herci </a:t>
            </a:r>
            <a:r>
              <a:rPr lang="cs-CZ" b="1" i="1" dirty="0" err="1" smtClean="0">
                <a:latin typeface="Book Antiqua" panose="02040602050305030304" pitchFamily="18" charset="0"/>
              </a:rPr>
              <a:t>jsú</a:t>
            </a:r>
            <a:r>
              <a:rPr lang="cs-CZ" b="1" i="1" dirty="0" smtClean="0">
                <a:latin typeface="Book Antiqua" panose="02040602050305030304" pitchFamily="18" charset="0"/>
              </a:rPr>
              <a:t> ti, co nepoctivé a oplzlé řeči </a:t>
            </a:r>
            <a:r>
              <a:rPr lang="cs-CZ" b="1" i="1" dirty="0" err="1" smtClean="0">
                <a:latin typeface="Book Antiqua" panose="02040602050305030304" pitchFamily="18" charset="0"/>
              </a:rPr>
              <a:t>mluvie</a:t>
            </a:r>
            <a:r>
              <a:rPr lang="cs-CZ" b="1" i="1" dirty="0" smtClean="0">
                <a:latin typeface="Book Antiqua" panose="02040602050305030304" pitchFamily="18" charset="0"/>
              </a:rPr>
              <a:t> a duši </a:t>
            </a:r>
            <a:r>
              <a:rPr lang="cs-CZ" b="1" i="1" dirty="0" err="1" smtClean="0">
                <a:latin typeface="Book Antiqua" panose="02040602050305030304" pitchFamily="18" charset="0"/>
              </a:rPr>
              <a:t>vražedlnici</a:t>
            </a:r>
            <a:r>
              <a:rPr lang="cs-CZ" b="1" i="1" dirty="0" smtClean="0">
                <a:latin typeface="Book Antiqua" panose="02040602050305030304" pitchFamily="18" charset="0"/>
              </a:rPr>
              <a:t> </a:t>
            </a:r>
            <a:r>
              <a:rPr lang="cs-CZ" b="1" i="1" dirty="0" err="1" smtClean="0">
                <a:latin typeface="Book Antiqua" panose="02040602050305030304" pitchFamily="18" charset="0"/>
              </a:rPr>
              <a:t>sebú</a:t>
            </a:r>
            <a:r>
              <a:rPr lang="cs-CZ" b="1" i="1" dirty="0" smtClean="0">
                <a:latin typeface="Book Antiqua" panose="02040602050305030304" pitchFamily="18" charset="0"/>
              </a:rPr>
              <a:t> </a:t>
            </a:r>
            <a:r>
              <a:rPr lang="cs-CZ" b="1" i="1" dirty="0" err="1" smtClean="0">
                <a:latin typeface="Book Antiqua" panose="02040602050305030304" pitchFamily="18" charset="0"/>
              </a:rPr>
              <a:t>nosie</a:t>
            </a:r>
            <a:r>
              <a:rPr lang="cs-CZ" b="1" i="1" dirty="0" smtClean="0">
                <a:latin typeface="Book Antiqua" panose="02040602050305030304" pitchFamily="18" charset="0"/>
              </a:rPr>
              <a:t> a skutkové jich bohu se </a:t>
            </a:r>
            <a:r>
              <a:rPr lang="cs-CZ" b="1" i="1" dirty="0" err="1" smtClean="0">
                <a:latin typeface="Book Antiqua" panose="02040602050305030304" pitchFamily="18" charset="0"/>
              </a:rPr>
              <a:t>nelíbie</a:t>
            </a:r>
            <a:r>
              <a:rPr lang="cs-CZ" b="1" i="1" dirty="0" smtClean="0">
                <a:latin typeface="Book Antiqua" panose="02040602050305030304" pitchFamily="18" charset="0"/>
              </a:rPr>
              <a:t>“.</a:t>
            </a:r>
            <a:endParaRPr lang="cs-CZ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1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latin typeface="Book Antiqua" pitchFamily="18" charset="0"/>
              </a:rPr>
              <a:t>Církevní statuta a synody – arcibiskupské zákazy divadla duchovním</a:t>
            </a:r>
            <a:endParaRPr lang="cs-CZ" sz="3600" b="1" dirty="0">
              <a:latin typeface="Book Antiqua" pitchFamily="18" charset="0"/>
            </a:endParaRPr>
          </a:p>
        </p:txBody>
      </p:sp>
      <p:pic>
        <p:nvPicPr>
          <p:cNvPr id="1026" name="Picture 2" descr="C:\Users\Katerina\Pictures\KAREL-64-version1-arnost_z_pardubic_kladska_mado_bwfilt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052736"/>
            <a:ext cx="3059832" cy="5805264"/>
          </a:xfrm>
          <a:prstGeom prst="rect">
            <a:avLst/>
          </a:prstGeom>
          <a:noFill/>
        </p:spPr>
      </p:pic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3059832" y="1052736"/>
            <a:ext cx="6084168" cy="5805264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Arnošt z Pardubic </a:t>
            </a:r>
            <a:r>
              <a:rPr lang="cs-CZ" sz="2400" dirty="0" smtClean="0">
                <a:latin typeface="Book Antiqua" panose="02040602050305030304" pitchFamily="18" charset="0"/>
              </a:rPr>
              <a:t>(1344-1364)</a:t>
            </a:r>
            <a:endParaRPr lang="cs-CZ" sz="2400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cs-CZ" sz="2400" b="1" i="1" dirty="0" smtClean="0">
                <a:latin typeface="Book Antiqua" pitchFamily="18" charset="0"/>
              </a:rPr>
              <a:t>Statuta </a:t>
            </a:r>
            <a:r>
              <a:rPr lang="cs-CZ" sz="2400" b="1" i="1" dirty="0" err="1" smtClean="0">
                <a:latin typeface="Book Antiqua" pitchFamily="18" charset="0"/>
              </a:rPr>
              <a:t>sive</a:t>
            </a:r>
            <a:r>
              <a:rPr lang="cs-CZ" sz="2400" b="1" i="1" dirty="0" smtClean="0">
                <a:latin typeface="Book Antiqua" pitchFamily="18" charset="0"/>
              </a:rPr>
              <a:t> </a:t>
            </a:r>
            <a:r>
              <a:rPr lang="cs-CZ" sz="2400" b="1" i="1" dirty="0" err="1" smtClean="0">
                <a:latin typeface="Book Antiqua" pitchFamily="18" charset="0"/>
              </a:rPr>
              <a:t>Constitutiones</a:t>
            </a:r>
            <a:r>
              <a:rPr lang="cs-CZ" sz="2400" b="1" i="1" dirty="0" smtClean="0">
                <a:latin typeface="Book Antiqua" pitchFamily="18" charset="0"/>
              </a:rPr>
              <a:t> </a:t>
            </a:r>
            <a:r>
              <a:rPr lang="cs-CZ" sz="2400" b="1" i="1" dirty="0" err="1" smtClean="0">
                <a:latin typeface="Book Antiqua" pitchFamily="18" charset="0"/>
              </a:rPr>
              <a:t>Concilii</a:t>
            </a:r>
            <a:r>
              <a:rPr lang="cs-CZ" sz="2400" b="1" i="1" dirty="0" smtClean="0">
                <a:latin typeface="Book Antiqua" pitchFamily="18" charset="0"/>
              </a:rPr>
              <a:t> </a:t>
            </a:r>
            <a:r>
              <a:rPr lang="cs-CZ" sz="2400" b="1" i="1" dirty="0" err="1" smtClean="0">
                <a:latin typeface="Book Antiqua" pitchFamily="18" charset="0"/>
              </a:rPr>
              <a:t>provincialis</a:t>
            </a:r>
            <a:r>
              <a:rPr lang="cs-CZ" sz="2400" b="1" i="1" dirty="0" smtClean="0">
                <a:latin typeface="Book Antiqua" pitchFamily="18" charset="0"/>
              </a:rPr>
              <a:t> </a:t>
            </a:r>
            <a:r>
              <a:rPr lang="cs-CZ" sz="2400" b="1" i="1" dirty="0" err="1" smtClean="0">
                <a:latin typeface="Book Antiqua" pitchFamily="18" charset="0"/>
              </a:rPr>
              <a:t>Pragensis</a:t>
            </a:r>
            <a:r>
              <a:rPr lang="cs-CZ" sz="2400" b="1" i="1" dirty="0" smtClean="0">
                <a:latin typeface="Book Antiqua" pitchFamily="18" charset="0"/>
              </a:rPr>
              <a:t> </a:t>
            </a:r>
            <a:r>
              <a:rPr lang="cs-CZ" sz="2400" b="1" dirty="0" smtClean="0">
                <a:latin typeface="Book Antiqua" pitchFamily="18" charset="0"/>
              </a:rPr>
              <a:t>1349</a:t>
            </a:r>
            <a:r>
              <a:rPr lang="cs-CZ" sz="2400" b="1" i="1" dirty="0" smtClean="0">
                <a:latin typeface="Book Antiqua" pitchFamily="18" charset="0"/>
              </a:rPr>
              <a:t> </a:t>
            </a:r>
          </a:p>
          <a:p>
            <a:pPr marL="0" indent="0">
              <a:buNone/>
            </a:pPr>
            <a:r>
              <a:rPr lang="cs-CZ" sz="1800" dirty="0" smtClean="0">
                <a:latin typeface="Book Antiqua" pitchFamily="18" charset="0"/>
              </a:rPr>
              <a:t>čl. XXVIII. </a:t>
            </a:r>
            <a:r>
              <a:rPr lang="cs-CZ" sz="1800" i="1" dirty="0" smtClean="0">
                <a:latin typeface="Book Antiqua" pitchFamily="18" charset="0"/>
              </a:rPr>
              <a:t>De vita </a:t>
            </a:r>
            <a:r>
              <a:rPr lang="cs-CZ" sz="1800" i="1" dirty="0" err="1" smtClean="0">
                <a:latin typeface="Book Antiqua" pitchFamily="18" charset="0"/>
              </a:rPr>
              <a:t>et</a:t>
            </a:r>
            <a:r>
              <a:rPr lang="cs-CZ" sz="1800" i="1" dirty="0" smtClean="0">
                <a:latin typeface="Book Antiqua" pitchFamily="18" charset="0"/>
              </a:rPr>
              <a:t> </a:t>
            </a:r>
            <a:r>
              <a:rPr lang="cs-CZ" sz="1800" i="1" dirty="0" err="1" smtClean="0">
                <a:latin typeface="Book Antiqua" pitchFamily="18" charset="0"/>
              </a:rPr>
              <a:t>honestate</a:t>
            </a:r>
            <a:r>
              <a:rPr lang="cs-CZ" sz="1800" i="1" dirty="0" smtClean="0">
                <a:latin typeface="Book Antiqua" pitchFamily="18" charset="0"/>
              </a:rPr>
              <a:t> </a:t>
            </a:r>
            <a:r>
              <a:rPr lang="cs-CZ" sz="1800" i="1" dirty="0" err="1" smtClean="0">
                <a:latin typeface="Book Antiqua" pitchFamily="18" charset="0"/>
              </a:rPr>
              <a:t>clericorum</a:t>
            </a:r>
            <a:endParaRPr lang="cs-CZ" sz="1800" i="1" dirty="0" smtClean="0">
              <a:latin typeface="Book Antiqua" pitchFamily="18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Book Antiqua" pitchFamily="18" charset="0"/>
              </a:rPr>
              <a:t>čl. XLVI. </a:t>
            </a:r>
            <a:r>
              <a:rPr lang="cs-CZ" sz="1800" i="1" dirty="0" smtClean="0">
                <a:latin typeface="Book Antiqua" pitchFamily="18" charset="0"/>
              </a:rPr>
              <a:t>De </a:t>
            </a:r>
            <a:r>
              <a:rPr lang="cs-CZ" sz="1800" i="1" dirty="0" err="1" smtClean="0">
                <a:latin typeface="Book Antiqua" pitchFamily="18" charset="0"/>
              </a:rPr>
              <a:t>statu</a:t>
            </a:r>
            <a:r>
              <a:rPr lang="cs-CZ" sz="1800" i="1" dirty="0" smtClean="0">
                <a:latin typeface="Book Antiqua" pitchFamily="18" charset="0"/>
              </a:rPr>
              <a:t> </a:t>
            </a:r>
            <a:r>
              <a:rPr lang="cs-CZ" sz="1800" i="1" dirty="0" err="1" smtClean="0">
                <a:latin typeface="Book Antiqua" pitchFamily="18" charset="0"/>
              </a:rPr>
              <a:t>religiosum</a:t>
            </a:r>
            <a:endParaRPr lang="cs-CZ" sz="1800" i="1" dirty="0" smtClean="0">
              <a:latin typeface="Book Antiqua" pitchFamily="18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Book Antiqua" pitchFamily="18" charset="0"/>
              </a:rPr>
              <a:t>čl. LII. </a:t>
            </a:r>
            <a:r>
              <a:rPr lang="cs-CZ" sz="1800" i="1" dirty="0" smtClean="0">
                <a:latin typeface="Book Antiqua" pitchFamily="18" charset="0"/>
              </a:rPr>
              <a:t>De </a:t>
            </a:r>
            <a:r>
              <a:rPr lang="cs-CZ" sz="1800" i="1" dirty="0" err="1" smtClean="0">
                <a:latin typeface="Book Antiqua" pitchFamily="18" charset="0"/>
              </a:rPr>
              <a:t>celebratione</a:t>
            </a:r>
            <a:r>
              <a:rPr lang="cs-CZ" sz="1800" i="1" dirty="0" smtClean="0">
                <a:latin typeface="Book Antiqua" pitchFamily="18" charset="0"/>
              </a:rPr>
              <a:t> </a:t>
            </a:r>
            <a:r>
              <a:rPr lang="cs-CZ" sz="1800" i="1" dirty="0" err="1" smtClean="0">
                <a:latin typeface="Book Antiqua" pitchFamily="18" charset="0"/>
              </a:rPr>
              <a:t>primae</a:t>
            </a:r>
            <a:r>
              <a:rPr lang="cs-CZ" sz="1800" i="1" dirty="0" smtClean="0">
                <a:latin typeface="Book Antiqua" pitchFamily="18" charset="0"/>
              </a:rPr>
              <a:t> </a:t>
            </a:r>
            <a:r>
              <a:rPr lang="cs-CZ" sz="1800" i="1" dirty="0" err="1" smtClean="0">
                <a:latin typeface="Book Antiqua" pitchFamily="18" charset="0"/>
              </a:rPr>
              <a:t>missae</a:t>
            </a:r>
            <a:r>
              <a:rPr lang="cs-CZ" sz="1800" i="1" dirty="0" smtClean="0">
                <a:latin typeface="Book Antiqua" pitchFamily="18" charset="0"/>
              </a:rPr>
              <a:t> </a:t>
            </a:r>
          </a:p>
          <a:p>
            <a:pPr>
              <a:buNone/>
            </a:pPr>
            <a:r>
              <a:rPr lang="cs-CZ" sz="2400" b="1" dirty="0" smtClean="0">
                <a:latin typeface="Book Antiqua" pitchFamily="18" charset="0"/>
              </a:rPr>
              <a:t>1350</a:t>
            </a:r>
            <a:r>
              <a:rPr lang="cs-CZ" sz="2400" b="1" i="1" dirty="0" smtClean="0">
                <a:latin typeface="Book Antiqua" pitchFamily="18" charset="0"/>
              </a:rPr>
              <a:t> Statuta </a:t>
            </a:r>
            <a:r>
              <a:rPr lang="cs-CZ" sz="2400" b="1" i="1" dirty="0" err="1" smtClean="0">
                <a:latin typeface="Book Antiqua" pitchFamily="18" charset="0"/>
              </a:rPr>
              <a:t>metropolitanae</a:t>
            </a:r>
            <a:r>
              <a:rPr lang="cs-CZ" sz="2400" b="1" i="1" dirty="0" smtClean="0">
                <a:latin typeface="Book Antiqua" pitchFamily="18" charset="0"/>
              </a:rPr>
              <a:t> </a:t>
            </a:r>
            <a:r>
              <a:rPr lang="cs-CZ" sz="2400" b="1" i="1" dirty="0" err="1" smtClean="0">
                <a:latin typeface="Book Antiqua" pitchFamily="18" charset="0"/>
              </a:rPr>
              <a:t>ecclesiae</a:t>
            </a:r>
            <a:r>
              <a:rPr lang="cs-CZ" sz="2400" b="1" i="1" dirty="0" smtClean="0">
                <a:latin typeface="Book Antiqua" pitchFamily="18" charset="0"/>
              </a:rPr>
              <a:t> </a:t>
            </a:r>
            <a:r>
              <a:rPr lang="cs-CZ" sz="2400" b="1" i="1" dirty="0" err="1" smtClean="0">
                <a:latin typeface="Book Antiqua" pitchFamily="18" charset="0"/>
              </a:rPr>
              <a:t>Pragensis</a:t>
            </a:r>
            <a:endParaRPr lang="cs-CZ" sz="2400" b="1" i="1" dirty="0" smtClean="0">
              <a:latin typeface="Book Antiqua" pitchFamily="18" charset="0"/>
            </a:endParaRPr>
          </a:p>
          <a:p>
            <a:pPr marL="0" indent="0">
              <a:buNone/>
            </a:pPr>
            <a:r>
              <a:rPr lang="cs-CZ" sz="1800" i="1" dirty="0" smtClean="0">
                <a:latin typeface="Book Antiqua" pitchFamily="18" charset="0"/>
              </a:rPr>
              <a:t>De </a:t>
            </a:r>
            <a:r>
              <a:rPr lang="cs-CZ" sz="1800" i="1" dirty="0" err="1" smtClean="0">
                <a:latin typeface="Book Antiqua" pitchFamily="18" charset="0"/>
              </a:rPr>
              <a:t>novitatibus</a:t>
            </a:r>
            <a:r>
              <a:rPr lang="cs-CZ" sz="1800" i="1" dirty="0" smtClean="0">
                <a:latin typeface="Book Antiqua" pitchFamily="18" charset="0"/>
              </a:rPr>
              <a:t>  in cantu </a:t>
            </a:r>
            <a:r>
              <a:rPr lang="cs-CZ" sz="1800" i="1" dirty="0" err="1" smtClean="0">
                <a:latin typeface="Book Antiqua" pitchFamily="18" charset="0"/>
              </a:rPr>
              <a:t>et</a:t>
            </a:r>
            <a:r>
              <a:rPr lang="cs-CZ" sz="1800" i="1" dirty="0" smtClean="0">
                <a:latin typeface="Book Antiqua" pitchFamily="18" charset="0"/>
              </a:rPr>
              <a:t> legenda non </a:t>
            </a:r>
            <a:r>
              <a:rPr lang="cs-CZ" sz="1800" i="1" dirty="0" err="1" smtClean="0">
                <a:latin typeface="Book Antiqua" pitchFamily="18" charset="0"/>
              </a:rPr>
              <a:t>introducendis</a:t>
            </a:r>
            <a:endParaRPr lang="cs-CZ" sz="1800" i="1" dirty="0" smtClean="0">
              <a:latin typeface="Book Antiqua" pitchFamily="18" charset="0"/>
            </a:endParaRPr>
          </a:p>
          <a:p>
            <a:pPr marL="0" indent="0">
              <a:buNone/>
            </a:pPr>
            <a:r>
              <a:rPr lang="cs-CZ" sz="1800" i="1" dirty="0" err="1" smtClean="0">
                <a:latin typeface="Book Antiqua" pitchFamily="18" charset="0"/>
              </a:rPr>
              <a:t>Quoad</a:t>
            </a:r>
            <a:r>
              <a:rPr lang="cs-CZ" sz="1800" i="1" dirty="0" smtClean="0">
                <a:latin typeface="Book Antiqua" pitchFamily="18" charset="0"/>
              </a:rPr>
              <a:t> </a:t>
            </a:r>
            <a:r>
              <a:rPr lang="cs-CZ" sz="1800" i="1" dirty="0" err="1" smtClean="0">
                <a:latin typeface="Book Antiqua" pitchFamily="18" charset="0"/>
              </a:rPr>
              <a:t>vicarii</a:t>
            </a:r>
            <a:r>
              <a:rPr lang="cs-CZ" sz="1800" i="1" dirty="0" smtClean="0">
                <a:latin typeface="Book Antiqua" pitchFamily="18" charset="0"/>
              </a:rPr>
              <a:t> </a:t>
            </a:r>
            <a:r>
              <a:rPr lang="cs-CZ" sz="1800" i="1" dirty="0" err="1" smtClean="0">
                <a:latin typeface="Book Antiqua" pitchFamily="18" charset="0"/>
              </a:rPr>
              <a:t>omnes</a:t>
            </a:r>
            <a:r>
              <a:rPr lang="cs-CZ" sz="1800" i="1" dirty="0" smtClean="0">
                <a:latin typeface="Book Antiqua" pitchFamily="18" charset="0"/>
              </a:rPr>
              <a:t> </a:t>
            </a:r>
            <a:r>
              <a:rPr lang="cs-CZ" sz="1800" i="1" dirty="0" err="1" smtClean="0">
                <a:latin typeface="Book Antiqua" pitchFamily="18" charset="0"/>
              </a:rPr>
              <a:t>infra</a:t>
            </a:r>
            <a:r>
              <a:rPr lang="cs-CZ" sz="1800" i="1" dirty="0" smtClean="0">
                <a:latin typeface="Book Antiqua" pitchFamily="18" charset="0"/>
              </a:rPr>
              <a:t> </a:t>
            </a:r>
            <a:r>
              <a:rPr lang="cs-CZ" sz="1800" i="1" dirty="0" err="1" smtClean="0">
                <a:latin typeface="Book Antiqua" pitchFamily="18" charset="0"/>
              </a:rPr>
              <a:t>divinum</a:t>
            </a:r>
            <a:r>
              <a:rPr lang="cs-CZ" sz="1800" i="1" dirty="0" smtClean="0">
                <a:latin typeface="Book Antiqua" pitchFamily="18" charset="0"/>
              </a:rPr>
              <a:t> </a:t>
            </a:r>
            <a:r>
              <a:rPr lang="cs-CZ" sz="1800" i="1" dirty="0" err="1" smtClean="0">
                <a:latin typeface="Book Antiqua" pitchFamily="18" charset="0"/>
              </a:rPr>
              <a:t>officium</a:t>
            </a:r>
            <a:r>
              <a:rPr lang="cs-CZ" sz="1800" i="1" dirty="0" smtClean="0">
                <a:latin typeface="Book Antiqua" pitchFamily="18" charset="0"/>
              </a:rPr>
              <a:t> stent in </a:t>
            </a:r>
            <a:r>
              <a:rPr lang="cs-CZ" sz="1800" i="1" dirty="0" err="1" smtClean="0">
                <a:latin typeface="Book Antiqua" pitchFamily="18" charset="0"/>
              </a:rPr>
              <a:t>choro</a:t>
            </a:r>
            <a:endParaRPr lang="cs-CZ" sz="1800" b="1" dirty="0" smtClean="0">
              <a:latin typeface="Book Antiqua" pitchFamily="18" charset="0"/>
            </a:endParaRPr>
          </a:p>
          <a:p>
            <a:pPr marL="0" indent="0">
              <a:buNone/>
            </a:pPr>
            <a:r>
              <a:rPr lang="cs-CZ" sz="2400" b="1" dirty="0">
                <a:latin typeface="Book Antiqua" pitchFamily="18" charset="0"/>
              </a:rPr>
              <a:t>1357– 59 </a:t>
            </a:r>
            <a:r>
              <a:rPr lang="cs-CZ" sz="2400" dirty="0">
                <a:latin typeface="Book Antiqua" pitchFamily="18" charset="0"/>
              </a:rPr>
              <a:t>– vizitace pražského kostela 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Book Antiqua" pitchFamily="18" charset="0"/>
              </a:rPr>
              <a:t>Jan Očko z Vlašimi </a:t>
            </a:r>
            <a:r>
              <a:rPr lang="cs-CZ" sz="2400" dirty="0" smtClean="0">
                <a:latin typeface="Book Antiqua" pitchFamily="18" charset="0"/>
              </a:rPr>
              <a:t>(1364-1378</a:t>
            </a:r>
            <a:r>
              <a:rPr lang="cs-CZ" sz="2000" dirty="0" smtClean="0">
                <a:latin typeface="Book Antiqua" pitchFamily="18" charset="0"/>
              </a:rPr>
              <a:t>) </a:t>
            </a:r>
            <a:r>
              <a:rPr lang="cs-CZ" sz="1800" i="1" dirty="0" err="1" smtClean="0">
                <a:latin typeface="Book Antiqua" pitchFamily="18" charset="0"/>
              </a:rPr>
              <a:t>Concilia</a:t>
            </a:r>
            <a:r>
              <a:rPr lang="cs-CZ" sz="1800" i="1" dirty="0" smtClean="0">
                <a:latin typeface="Book Antiqua" pitchFamily="18" charset="0"/>
              </a:rPr>
              <a:t> </a:t>
            </a:r>
            <a:r>
              <a:rPr lang="cs-CZ" sz="1800" i="1" dirty="0" err="1" smtClean="0">
                <a:latin typeface="Book Antiqua" pitchFamily="18" charset="0"/>
              </a:rPr>
              <a:t>Pragensis</a:t>
            </a:r>
            <a:r>
              <a:rPr lang="cs-CZ" sz="1800" i="1" dirty="0" smtClean="0">
                <a:latin typeface="Book Antiqua" pitchFamily="18" charset="0"/>
              </a:rPr>
              <a:t>: </a:t>
            </a:r>
            <a:r>
              <a:rPr lang="cs-CZ" sz="1800" dirty="0" smtClean="0">
                <a:latin typeface="Book Antiqua" pitchFamily="18" charset="0"/>
              </a:rPr>
              <a:t>1366, znovu 1376: </a:t>
            </a:r>
            <a:r>
              <a:rPr lang="cs-CZ" sz="1800" i="1" dirty="0">
                <a:latin typeface="Book Antiqua" pitchFamily="18" charset="0"/>
              </a:rPr>
              <a:t> </a:t>
            </a:r>
            <a:r>
              <a:rPr lang="cs-CZ" sz="1800" i="1" dirty="0" err="1" smtClean="0">
                <a:latin typeface="Book Antiqua" panose="02040602050305030304" pitchFamily="18" charset="0"/>
              </a:rPr>
              <a:t>mandatur</a:t>
            </a:r>
            <a:r>
              <a:rPr lang="cs-CZ" sz="1800" i="1" dirty="0" smtClean="0">
                <a:latin typeface="Book Antiqua" pitchFamily="18" charset="0"/>
              </a:rPr>
              <a:t>…</a:t>
            </a:r>
            <a:r>
              <a:rPr lang="cs-CZ" sz="1800" i="1" u="sng" dirty="0" smtClean="0">
                <a:latin typeface="Book Antiqua" pitchFamily="18" charset="0"/>
              </a:rPr>
              <a:t>ne </a:t>
            </a:r>
            <a:r>
              <a:rPr lang="cs-CZ" sz="1800" i="1" u="sng" dirty="0" err="1">
                <a:latin typeface="Book Antiqua" panose="02040602050305030304" pitchFamily="18" charset="0"/>
              </a:rPr>
              <a:t>fistulatores</a:t>
            </a:r>
            <a:r>
              <a:rPr lang="cs-CZ" sz="1800" i="1" u="sng" dirty="0">
                <a:latin typeface="Book Antiqua" panose="02040602050305030304" pitchFamily="18" charset="0"/>
              </a:rPr>
              <a:t> vel </a:t>
            </a:r>
            <a:r>
              <a:rPr lang="cs-CZ" sz="1800" i="1" u="sng" dirty="0" err="1" smtClean="0">
                <a:latin typeface="Book Antiqua" panose="02040602050305030304" pitchFamily="18" charset="0"/>
              </a:rPr>
              <a:t>ioculatores</a:t>
            </a:r>
            <a:r>
              <a:rPr lang="cs-CZ" sz="1800" i="1" u="sng" dirty="0" smtClean="0">
                <a:latin typeface="Book Antiqua" panose="02040602050305030304" pitchFamily="18" charset="0"/>
              </a:rPr>
              <a:t> </a:t>
            </a:r>
            <a:r>
              <a:rPr lang="cs-CZ" sz="1800" i="1" dirty="0" smtClean="0">
                <a:latin typeface="Book Antiqua" panose="02040602050305030304" pitchFamily="18" charset="0"/>
              </a:rPr>
              <a:t> </a:t>
            </a:r>
            <a:r>
              <a:rPr lang="cs-CZ" sz="1800" i="1" dirty="0">
                <a:latin typeface="Book Antiqua" panose="02040602050305030304" pitchFamily="18" charset="0"/>
              </a:rPr>
              <a:t>in </a:t>
            </a:r>
            <a:r>
              <a:rPr lang="cs-CZ" sz="1800" i="1" dirty="0" err="1">
                <a:latin typeface="Book Antiqua" panose="02040602050305030304" pitchFamily="18" charset="0"/>
              </a:rPr>
              <a:t>festo</a:t>
            </a:r>
            <a:r>
              <a:rPr lang="cs-CZ" sz="1800" i="1" dirty="0">
                <a:latin typeface="Book Antiqua" panose="02040602050305030304" pitchFamily="18" charset="0"/>
              </a:rPr>
              <a:t> </a:t>
            </a:r>
            <a:r>
              <a:rPr lang="cs-CZ" sz="1800" i="1" dirty="0" err="1">
                <a:latin typeface="Book Antiqua" panose="02040602050305030304" pitchFamily="18" charset="0"/>
              </a:rPr>
              <a:t>corporis</a:t>
            </a:r>
            <a:r>
              <a:rPr lang="cs-CZ" sz="1800" i="1" dirty="0">
                <a:latin typeface="Book Antiqua" panose="02040602050305030304" pitchFamily="18" charset="0"/>
              </a:rPr>
              <a:t> </a:t>
            </a:r>
            <a:r>
              <a:rPr lang="cs-CZ" sz="1800" i="1" dirty="0" err="1">
                <a:latin typeface="Book Antiqua" panose="02040602050305030304" pitchFamily="18" charset="0"/>
              </a:rPr>
              <a:t>Cristi</a:t>
            </a:r>
            <a:r>
              <a:rPr lang="cs-CZ" sz="1800" i="1" dirty="0">
                <a:latin typeface="Book Antiqua" panose="02040602050305030304" pitchFamily="18" charset="0"/>
              </a:rPr>
              <a:t> in </a:t>
            </a:r>
            <a:r>
              <a:rPr lang="cs-CZ" sz="1800" i="1" dirty="0" err="1">
                <a:latin typeface="Book Antiqua" panose="02040602050305030304" pitchFamily="18" charset="0"/>
              </a:rPr>
              <a:t>processione</a:t>
            </a:r>
            <a:r>
              <a:rPr lang="cs-CZ" sz="1800" i="1" dirty="0">
                <a:latin typeface="Book Antiqua" panose="02040602050305030304" pitchFamily="18" charset="0"/>
              </a:rPr>
              <a:t> </a:t>
            </a:r>
            <a:r>
              <a:rPr lang="cs-CZ" sz="1800" i="1" dirty="0" err="1" smtClean="0">
                <a:latin typeface="Book Antiqua" panose="02040602050305030304" pitchFamily="18" charset="0"/>
              </a:rPr>
              <a:t>ire</a:t>
            </a:r>
            <a:r>
              <a:rPr lang="cs-CZ" sz="1800" i="1" dirty="0" smtClean="0">
                <a:latin typeface="Book Antiqua" panose="02040602050305030304" pitchFamily="18" charset="0"/>
              </a:rPr>
              <a:t>…</a:t>
            </a:r>
            <a:r>
              <a:rPr lang="cs-CZ" sz="1800" i="1" dirty="0" err="1" smtClean="0">
                <a:latin typeface="Book Antiqua" panose="02040602050305030304" pitchFamily="18" charset="0"/>
              </a:rPr>
              <a:t>permittant</a:t>
            </a:r>
            <a:endParaRPr lang="cs-CZ" sz="1800" dirty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cs-CZ" sz="2400" b="1" dirty="0" smtClean="0">
                <a:solidFill>
                  <a:srgbClr val="C00000"/>
                </a:solidFill>
                <a:latin typeface="Book Antiqua" pitchFamily="18" charset="0"/>
              </a:rPr>
              <a:t>Jan z </a:t>
            </a:r>
            <a:r>
              <a:rPr lang="cs-CZ" sz="2400" b="1" dirty="0" err="1" smtClean="0">
                <a:solidFill>
                  <a:srgbClr val="C00000"/>
                </a:solidFill>
                <a:latin typeface="Book Antiqua" pitchFamily="18" charset="0"/>
              </a:rPr>
              <a:t>Jenštejna</a:t>
            </a:r>
            <a:r>
              <a:rPr lang="cs-CZ" sz="2400" b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cs-CZ" sz="2400" dirty="0" smtClean="0">
                <a:latin typeface="Book Antiqua" pitchFamily="18" charset="0"/>
              </a:rPr>
              <a:t>(</a:t>
            </a:r>
            <a:r>
              <a:rPr lang="cs-CZ" sz="2400" dirty="0">
                <a:latin typeface="Book Antiqua" pitchFamily="18" charset="0"/>
              </a:rPr>
              <a:t>1379-1396) </a:t>
            </a:r>
            <a:endParaRPr lang="cs-CZ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cs-CZ" sz="36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Karel IV. – latinské prameny dokumentující vztah k hercům</a:t>
            </a:r>
            <a:endParaRPr lang="cs-CZ" sz="36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rgbClr val="FFC000"/>
          </a:solidFill>
        </p:spPr>
        <p:txBody>
          <a:bodyPr>
            <a:normAutofit fontScale="92500"/>
          </a:bodyPr>
          <a:lstStyle/>
          <a:p>
            <a:r>
              <a:rPr lang="cs-CZ" b="1" dirty="0">
                <a:latin typeface="Book Antiqua" panose="02040602050305030304" pitchFamily="18" charset="0"/>
              </a:rPr>
              <a:t>1365 </a:t>
            </a:r>
            <a:r>
              <a:rPr lang="cs-CZ" b="1" dirty="0" err="1">
                <a:latin typeface="Book Antiqua" panose="02040602050305030304" pitchFamily="18" charset="0"/>
              </a:rPr>
              <a:t>Arles</a:t>
            </a:r>
            <a:r>
              <a:rPr lang="cs-CZ" dirty="0">
                <a:latin typeface="Book Antiqua" panose="02040602050305030304" pitchFamily="18" charset="0"/>
              </a:rPr>
              <a:t> – korunovační slavnost </a:t>
            </a:r>
            <a:endParaRPr lang="cs-CZ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Book Antiqua" panose="02040602050305030304" pitchFamily="18" charset="0"/>
              </a:rPr>
              <a:t>v </a:t>
            </a:r>
            <a:r>
              <a:rPr lang="cs-CZ" dirty="0">
                <a:latin typeface="Book Antiqua" panose="02040602050305030304" pitchFamily="18" charset="0"/>
              </a:rPr>
              <a:t>katedrále (</a:t>
            </a:r>
            <a:r>
              <a:rPr lang="cs-CZ" dirty="0" err="1" smtClean="0">
                <a:latin typeface="Book Antiqua" panose="02040602050305030304" pitchFamily="18" charset="0"/>
              </a:rPr>
              <a:t>bonifanti</a:t>
            </a:r>
            <a:r>
              <a:rPr lang="cs-CZ" dirty="0" smtClean="0">
                <a:latin typeface="Book Antiqua" panose="02040602050305030304" pitchFamily="18" charset="0"/>
              </a:rPr>
              <a:t>), Karel </a:t>
            </a:r>
            <a:r>
              <a:rPr lang="cs-CZ" dirty="0">
                <a:latin typeface="Book Antiqua" panose="02040602050305030304" pitchFamily="18" charset="0"/>
              </a:rPr>
              <a:t>IV. pobouřen </a:t>
            </a:r>
          </a:p>
          <a:p>
            <a:pPr marL="0" indent="0">
              <a:buNone/>
            </a:pPr>
            <a:r>
              <a:rPr lang="cs-CZ" dirty="0" smtClean="0">
                <a:latin typeface="Book Antiqua" panose="02040602050305030304" pitchFamily="18" charset="0"/>
              </a:rPr>
              <a:t>X</a:t>
            </a:r>
          </a:p>
          <a:p>
            <a:r>
              <a:rPr lang="cs-CZ" dirty="0" smtClean="0">
                <a:latin typeface="Book Antiqua" panose="02040602050305030304" pitchFamily="18" charset="0"/>
              </a:rPr>
              <a:t>Listina z </a:t>
            </a:r>
            <a:r>
              <a:rPr lang="cs-CZ" dirty="0">
                <a:latin typeface="Book Antiqua" panose="02040602050305030304" pitchFamily="18" charset="0"/>
              </a:rPr>
              <a:t>f</a:t>
            </a:r>
            <a:r>
              <a:rPr lang="cs-CZ" dirty="0" smtClean="0">
                <a:latin typeface="Book Antiqua" panose="02040602050305030304" pitchFamily="18" charset="0"/>
              </a:rPr>
              <a:t>ormuláře královské kanceláře 14. stol. </a:t>
            </a:r>
            <a:r>
              <a:rPr lang="cs-CZ" b="1" i="1" dirty="0" err="1" smtClean="0">
                <a:latin typeface="Book Antiqua" panose="02040602050305030304" pitchFamily="18" charset="0"/>
              </a:rPr>
              <a:t>Summa</a:t>
            </a:r>
            <a:r>
              <a:rPr lang="cs-CZ" b="1" i="1" dirty="0" smtClean="0">
                <a:latin typeface="Book Antiqua" panose="02040602050305030304" pitchFamily="18" charset="0"/>
              </a:rPr>
              <a:t> </a:t>
            </a:r>
            <a:r>
              <a:rPr lang="cs-CZ" b="1" i="1" dirty="0" err="1" smtClean="0">
                <a:latin typeface="Book Antiqua" panose="02040602050305030304" pitchFamily="18" charset="0"/>
              </a:rPr>
              <a:t>cancellariae</a:t>
            </a:r>
            <a:r>
              <a:rPr lang="cs-CZ" b="1" i="1" dirty="0" smtClean="0">
                <a:latin typeface="Book Antiqua" panose="02040602050305030304" pitchFamily="18" charset="0"/>
              </a:rPr>
              <a:t> </a:t>
            </a:r>
            <a:r>
              <a:rPr lang="cs-CZ" i="1" dirty="0" smtClean="0">
                <a:latin typeface="Book Antiqua" panose="02040602050305030304" pitchFamily="18" charset="0"/>
              </a:rPr>
              <a:t>:</a:t>
            </a:r>
            <a:r>
              <a:rPr lang="cs-CZ" dirty="0" smtClean="0">
                <a:latin typeface="Book Antiqua" panose="02040602050305030304" pitchFamily="18" charset="0"/>
              </a:rPr>
              <a:t> povýšení šaška na </a:t>
            </a:r>
            <a:r>
              <a:rPr lang="cs-CZ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„hraběte v údolí bláznů“ </a:t>
            </a:r>
            <a:r>
              <a:rPr lang="cs-CZ" dirty="0" smtClean="0">
                <a:latin typeface="Book Antiqua" panose="02040602050305030304" pitchFamily="18" charset="0"/>
              </a:rPr>
              <a:t>(</a:t>
            </a:r>
            <a:r>
              <a:rPr lang="cs-CZ" i="1" dirty="0" err="1" smtClean="0">
                <a:latin typeface="Book Antiqua" panose="02040602050305030304" pitchFamily="18" charset="0"/>
              </a:rPr>
              <a:t>comes</a:t>
            </a:r>
            <a:r>
              <a:rPr lang="cs-CZ" i="1" dirty="0" smtClean="0">
                <a:latin typeface="Book Antiqua" panose="02040602050305030304" pitchFamily="18" charset="0"/>
              </a:rPr>
              <a:t> </a:t>
            </a:r>
            <a:r>
              <a:rPr lang="cs-CZ" i="1" dirty="0" err="1" smtClean="0">
                <a:latin typeface="Book Antiqua" panose="02040602050305030304" pitchFamily="18" charset="0"/>
              </a:rPr>
              <a:t>vallis</a:t>
            </a:r>
            <a:r>
              <a:rPr lang="cs-CZ" i="1" dirty="0" smtClean="0">
                <a:latin typeface="Book Antiqua" panose="02040602050305030304" pitchFamily="18" charset="0"/>
              </a:rPr>
              <a:t> </a:t>
            </a:r>
            <a:r>
              <a:rPr lang="cs-CZ" i="1" dirty="0" err="1" smtClean="0">
                <a:latin typeface="Book Antiqua" panose="02040602050305030304" pitchFamily="18" charset="0"/>
              </a:rPr>
              <a:t>fatuae</a:t>
            </a:r>
            <a:r>
              <a:rPr lang="cs-CZ" dirty="0" smtClean="0"/>
              <a:t>)</a:t>
            </a:r>
          </a:p>
          <a:p>
            <a:endParaRPr lang="cs-CZ" b="1" dirty="0" smtClean="0"/>
          </a:p>
          <a:p>
            <a:r>
              <a:rPr lang="cs-CZ" dirty="0" smtClean="0">
                <a:latin typeface="Book Antiqua" panose="02040602050305030304" pitchFamily="18" charset="0"/>
              </a:rPr>
              <a:t>Akta papeže Urbana V.</a:t>
            </a:r>
            <a:r>
              <a:rPr lang="cs-CZ" b="1" dirty="0" smtClean="0">
                <a:latin typeface="Book Antiqua" panose="02040602050305030304" pitchFamily="18" charset="0"/>
              </a:rPr>
              <a:t> </a:t>
            </a:r>
            <a:r>
              <a:rPr lang="cs-CZ" i="1" dirty="0">
                <a:latin typeface="Book Antiqua" panose="02040602050305030304" pitchFamily="18" charset="0"/>
              </a:rPr>
              <a:t>-</a:t>
            </a:r>
            <a:r>
              <a:rPr lang="cs-CZ" b="1" i="1" dirty="0" smtClean="0">
                <a:latin typeface="Book Antiqua" panose="02040602050305030304" pitchFamily="18" charset="0"/>
              </a:rPr>
              <a:t> Acta Urbani V.</a:t>
            </a:r>
            <a:r>
              <a:rPr lang="cs-CZ" dirty="0" smtClean="0">
                <a:latin typeface="Book Antiqua" panose="02040602050305030304" pitchFamily="18" charset="0"/>
              </a:rPr>
              <a:t> (1362-70) :</a:t>
            </a:r>
            <a:endParaRPr lang="cs-CZ" sz="2800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cs-CZ" sz="2800" i="1" dirty="0" smtClean="0">
                <a:latin typeface="Book Antiqua" panose="02040602050305030304" pitchFamily="18" charset="0"/>
              </a:rPr>
              <a:t>…</a:t>
            </a:r>
            <a:r>
              <a:rPr lang="cs-CZ" sz="2800" b="1" i="1" dirty="0" err="1" smtClean="0">
                <a:solidFill>
                  <a:schemeClr val="tx2"/>
                </a:solidFill>
                <a:latin typeface="Book Antiqua" panose="02040602050305030304" pitchFamily="18" charset="0"/>
              </a:rPr>
              <a:t>soluti</a:t>
            </a:r>
            <a:r>
              <a:rPr lang="cs-CZ" sz="2800" b="1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cs-CZ" sz="2800" b="1" i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fuerunt</a:t>
            </a:r>
            <a:r>
              <a:rPr lang="cs-CZ" sz="2800" i="1" dirty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cs-CZ" sz="2800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cs-CZ" sz="2800" i="1" dirty="0" smtClean="0">
                <a:latin typeface="Book Antiqua" panose="02040602050305030304" pitchFamily="18" charset="0"/>
              </a:rPr>
              <a:t>domino </a:t>
            </a:r>
            <a:r>
              <a:rPr lang="cs-CZ" sz="2800" i="1" dirty="0" err="1">
                <a:latin typeface="Book Antiqua" panose="02040602050305030304" pitchFamily="18" charset="0"/>
              </a:rPr>
              <a:t>Theodorico</a:t>
            </a:r>
            <a:r>
              <a:rPr lang="cs-CZ" sz="2800" i="1" dirty="0">
                <a:latin typeface="Book Antiqua" panose="02040602050305030304" pitchFamily="18" charset="0"/>
              </a:rPr>
              <a:t> </a:t>
            </a:r>
            <a:r>
              <a:rPr lang="cs-CZ" sz="2800" b="1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pro </a:t>
            </a:r>
            <a:r>
              <a:rPr lang="cs-CZ" sz="2800" b="1" i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ioculatoribus</a:t>
            </a:r>
            <a:r>
              <a:rPr lang="cs-CZ" sz="2800" b="1" i="1" dirty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cs-CZ" sz="2800" b="1" i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domini</a:t>
            </a:r>
            <a:r>
              <a:rPr lang="cs-CZ" sz="2800" b="1" i="1" dirty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cs-CZ" sz="2800" b="1" i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imperatoris</a:t>
            </a:r>
            <a:r>
              <a:rPr lang="cs-CZ" sz="2800" i="1" dirty="0">
                <a:latin typeface="Book Antiqua" panose="02040602050305030304" pitchFamily="18" charset="0"/>
              </a:rPr>
              <a:t> pro dono </a:t>
            </a:r>
            <a:r>
              <a:rPr lang="cs-CZ" sz="2800" i="1" dirty="0" err="1">
                <a:latin typeface="Book Antiqua" panose="02040602050305030304" pitchFamily="18" charset="0"/>
              </a:rPr>
              <a:t>speciali</a:t>
            </a:r>
            <a:r>
              <a:rPr lang="cs-CZ" sz="2800" i="1" dirty="0">
                <a:latin typeface="Book Antiqua" panose="02040602050305030304" pitchFamily="18" charset="0"/>
              </a:rPr>
              <a:t> eis facto </a:t>
            </a:r>
            <a:r>
              <a:rPr lang="cs-CZ" sz="2800" b="1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C </a:t>
            </a:r>
            <a:r>
              <a:rPr lang="cs-CZ" sz="2800" b="1" i="1" dirty="0" err="1" smtClean="0">
                <a:solidFill>
                  <a:schemeClr val="tx2"/>
                </a:solidFill>
                <a:latin typeface="Book Antiqua" panose="02040602050305030304" pitchFamily="18" charset="0"/>
              </a:rPr>
              <a:t>floreni</a:t>
            </a:r>
            <a:r>
              <a:rPr lang="cs-CZ" sz="2800" b="1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cs-CZ" sz="2800" b="1" i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camere</a:t>
            </a:r>
            <a:r>
              <a:rPr lang="cs-CZ" sz="2800" b="1" i="1" dirty="0">
                <a:solidFill>
                  <a:schemeClr val="tx2"/>
                </a:solidFill>
                <a:latin typeface="Book Antiqua" panose="02040602050305030304" pitchFamily="18" charset="0"/>
              </a:rPr>
              <a:t>.“</a:t>
            </a:r>
            <a:endParaRPr lang="cs-CZ" sz="28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cs-CZ" sz="2800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7" name="Picture 2" descr="C:\Users\slovnik\Desktop\bez názv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5151" y="-21696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03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3083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Vizuální dokumentace - </a:t>
            </a:r>
            <a:r>
              <a:rPr lang="cs-CZ" sz="28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jokulátoři</a:t>
            </a:r>
            <a:r>
              <a:rPr lang="cs-CZ" sz="2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, kejklíři </a:t>
            </a:r>
            <a:r>
              <a:rPr lang="cs-CZ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/>
            </a:r>
            <a:br>
              <a:rPr lang="cs-CZ" sz="2800" b="1" dirty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cs-CZ" sz="2800" b="1" dirty="0" smtClean="0">
                <a:latin typeface="Book Antiqua" panose="02040602050305030304" pitchFamily="18" charset="0"/>
              </a:rPr>
              <a:t>kejklíř stojící před králem v iniciále D-</a:t>
            </a:r>
            <a:r>
              <a:rPr lang="cs-CZ" sz="2800" b="1" dirty="0" err="1" smtClean="0">
                <a:latin typeface="Book Antiqua" panose="02040602050305030304" pitchFamily="18" charset="0"/>
              </a:rPr>
              <a:t>ixit</a:t>
            </a:r>
            <a:r>
              <a:rPr lang="cs-CZ" sz="2800" b="1" dirty="0">
                <a:latin typeface="Book Antiqua" panose="02040602050305030304" pitchFamily="18" charset="0"/>
              </a:rPr>
              <a:t>:</a:t>
            </a:r>
            <a:r>
              <a:rPr lang="cs-CZ" sz="2800" b="1" dirty="0" smtClean="0">
                <a:latin typeface="Book Antiqua" panose="02040602050305030304" pitchFamily="18" charset="0"/>
              </a:rPr>
              <a:t> Jan </a:t>
            </a:r>
            <a:r>
              <a:rPr lang="cs-CZ" sz="2800" b="1" dirty="0">
                <a:latin typeface="Book Antiqua" panose="02040602050305030304" pitchFamily="18" charset="0"/>
              </a:rPr>
              <a:t>z</a:t>
            </a:r>
            <a:r>
              <a:rPr lang="cs-CZ" sz="2800" b="1" dirty="0" smtClean="0">
                <a:latin typeface="Book Antiqua" panose="02040602050305030304" pitchFamily="18" charset="0"/>
              </a:rPr>
              <a:t>e Středy</a:t>
            </a:r>
            <a:r>
              <a:rPr lang="cs-CZ" sz="2800" dirty="0" smtClean="0">
                <a:latin typeface="Book Antiqua" panose="02040602050305030304" pitchFamily="18" charset="0"/>
              </a:rPr>
              <a:t>: rkp. </a:t>
            </a:r>
            <a:r>
              <a:rPr lang="cs-CZ" sz="28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Liber </a:t>
            </a:r>
            <a:r>
              <a:rPr lang="cs-CZ" sz="2800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viaticus</a:t>
            </a:r>
            <a:r>
              <a:rPr lang="cs-CZ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cs-CZ" sz="2800" dirty="0" smtClean="0">
                <a:latin typeface="Book Antiqua" panose="02040602050305030304" pitchFamily="18" charset="0"/>
              </a:rPr>
              <a:t>(</a:t>
            </a:r>
            <a:r>
              <a:rPr lang="cs-CZ" sz="2800" dirty="0" err="1" smtClean="0">
                <a:latin typeface="Book Antiqua" panose="02040602050305030304" pitchFamily="18" charset="0"/>
              </a:rPr>
              <a:t>KNM</a:t>
            </a:r>
            <a:r>
              <a:rPr lang="cs-CZ" sz="2800" dirty="0" smtClean="0">
                <a:latin typeface="Book Antiqua" panose="02040602050305030304" pitchFamily="18" charset="0"/>
              </a:rPr>
              <a:t> XIII A 12, </a:t>
            </a:r>
            <a:r>
              <a:rPr lang="cs-CZ" sz="2800" dirty="0" err="1" smtClean="0">
                <a:latin typeface="Book Antiqua" panose="02040602050305030304" pitchFamily="18" charset="0"/>
              </a:rPr>
              <a:t>fol.24r</a:t>
            </a:r>
            <a:r>
              <a:rPr lang="cs-CZ" sz="2800" dirty="0" smtClean="0">
                <a:latin typeface="Book Antiqua" panose="02040602050305030304" pitchFamily="18" charset="0"/>
              </a:rPr>
              <a:t>), </a:t>
            </a:r>
            <a:r>
              <a:rPr lang="cs-CZ" sz="2800" dirty="0" err="1" smtClean="0">
                <a:latin typeface="Book Antiqua" panose="02040602050305030304" pitchFamily="18" charset="0"/>
              </a:rPr>
              <a:t>14.s</a:t>
            </a:r>
            <a:r>
              <a:rPr lang="cs-CZ" sz="2800" dirty="0" smtClean="0">
                <a:latin typeface="Book Antiqua" panose="02040602050305030304" pitchFamily="18" charset="0"/>
              </a:rPr>
              <a:t>.</a:t>
            </a:r>
            <a:endParaRPr lang="cs-CZ" sz="28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6092079" cy="406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449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cs-CZ" sz="3000" b="1" dirty="0">
                <a:solidFill>
                  <a:srgbClr val="FF0000"/>
                </a:solidFill>
                <a:latin typeface="Book Antiqua" panose="02040602050305030304" pitchFamily="18" charset="0"/>
              </a:rPr>
              <a:t>V</a:t>
            </a:r>
            <a:r>
              <a:rPr lang="cs-CZ" sz="30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izuální dokumentace – kejklíři a hudebníci</a:t>
            </a:r>
            <a:r>
              <a:rPr lang="cs-CZ" sz="3000" dirty="0" smtClean="0">
                <a:latin typeface="Book Antiqua" panose="02040602050305030304" pitchFamily="18" charset="0"/>
              </a:rPr>
              <a:t> stojící před králem v iniciále </a:t>
            </a:r>
            <a:r>
              <a:rPr lang="cs-CZ" sz="3000" i="1" dirty="0" smtClean="0">
                <a:latin typeface="Book Antiqua" panose="02040602050305030304" pitchFamily="18" charset="0"/>
              </a:rPr>
              <a:t>E-</a:t>
            </a:r>
            <a:r>
              <a:rPr lang="cs-CZ" sz="3000" i="1" dirty="0" err="1" smtClean="0">
                <a:latin typeface="Book Antiqua" panose="02040602050305030304" pitchFamily="18" charset="0"/>
              </a:rPr>
              <a:t>xultate</a:t>
            </a:r>
            <a:r>
              <a:rPr lang="cs-CZ" sz="3000" dirty="0" smtClean="0">
                <a:latin typeface="Book Antiqua" panose="02040602050305030304" pitchFamily="18" charset="0"/>
              </a:rPr>
              <a:t>; Jan ze Středy: rkp. </a:t>
            </a:r>
            <a:r>
              <a:rPr lang="cs-CZ" sz="3000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Liber </a:t>
            </a:r>
            <a:r>
              <a:rPr lang="cs-CZ" sz="3000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viaticus</a:t>
            </a:r>
            <a:r>
              <a:rPr lang="cs-CZ" sz="3000" dirty="0" smtClean="0">
                <a:latin typeface="Book Antiqua" panose="02040602050305030304" pitchFamily="18" charset="0"/>
              </a:rPr>
              <a:t> (</a:t>
            </a:r>
            <a:r>
              <a:rPr lang="cs-CZ" sz="3000" dirty="0" err="1" smtClean="0">
                <a:latin typeface="Book Antiqua" panose="02040602050305030304" pitchFamily="18" charset="0"/>
              </a:rPr>
              <a:t>KNM</a:t>
            </a:r>
            <a:r>
              <a:rPr lang="cs-CZ" sz="3000" dirty="0" smtClean="0">
                <a:latin typeface="Book Antiqua" panose="02040602050305030304" pitchFamily="18" charset="0"/>
              </a:rPr>
              <a:t> XIII A 12, </a:t>
            </a:r>
            <a:r>
              <a:rPr lang="cs-CZ" sz="3000" dirty="0" err="1" smtClean="0">
                <a:latin typeface="Book Antiqua" panose="02040602050305030304" pitchFamily="18" charset="0"/>
              </a:rPr>
              <a:t>fol.33v</a:t>
            </a:r>
            <a:r>
              <a:rPr lang="cs-CZ" sz="3000" dirty="0" smtClean="0">
                <a:latin typeface="Book Antiqua" panose="02040602050305030304" pitchFamily="18" charset="0"/>
              </a:rPr>
              <a:t>, výřez),14. st.</a:t>
            </a:r>
            <a:endParaRPr lang="cs-CZ" sz="3000" dirty="0">
              <a:latin typeface="Book Antiqua" panose="02040602050305030304" pitchFamily="18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20668" y="1600200"/>
            <a:ext cx="3702664" cy="4525963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37920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Vizuální dokumentace – gestikulující muž </a:t>
            </a:r>
            <a:r>
              <a:rPr lang="cs-CZ" sz="3600" dirty="0" smtClean="0">
                <a:latin typeface="Book Antiqua" panose="02040602050305030304" pitchFamily="18" charset="0"/>
              </a:rPr>
              <a:t>(</a:t>
            </a:r>
            <a:r>
              <a:rPr lang="cs-CZ" sz="3600" dirty="0" err="1" smtClean="0">
                <a:latin typeface="Book Antiqua" panose="02040602050305030304" pitchFamily="18" charset="0"/>
              </a:rPr>
              <a:t>Velislavova</a:t>
            </a:r>
            <a:r>
              <a:rPr lang="cs-CZ" sz="3600" dirty="0" smtClean="0">
                <a:latin typeface="Book Antiqua" panose="02040602050305030304" pitchFamily="18" charset="0"/>
              </a:rPr>
              <a:t> bible, 1. pol. 14. stol.)</a:t>
            </a:r>
            <a:endParaRPr lang="cs-CZ" sz="3600" dirty="0">
              <a:latin typeface="Book Antiqua" panose="02040602050305030304" pitchFamily="18" charset="0"/>
            </a:endParaRPr>
          </a:p>
        </p:txBody>
      </p:sp>
      <p:pic>
        <p:nvPicPr>
          <p:cNvPr id="3074" name="Picture 2" descr="C:\Users\slovnik\Pictures\gestikulující muž.png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515" y="1600200"/>
            <a:ext cx="726897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95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Vizuální dokumentace: kejklíř </a:t>
            </a:r>
            <a:r>
              <a:rPr lang="cs-CZ" sz="3600" dirty="0" smtClean="0">
                <a:latin typeface="Book Antiqua" panose="02040602050305030304" pitchFamily="18" charset="0"/>
              </a:rPr>
              <a:t>– český rukopis Starého zákona (1430)</a:t>
            </a:r>
            <a:endParaRPr lang="cs-CZ" sz="3600" dirty="0">
              <a:latin typeface="Book Antiqua" panose="02040602050305030304" pitchFamily="18" charset="0"/>
            </a:endParaRPr>
          </a:p>
        </p:txBody>
      </p:sp>
      <p:pic>
        <p:nvPicPr>
          <p:cNvPr id="2050" name="Picture 2" descr="C:\Users\slovnik\Pictures\kejklíř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62312"/>
            <a:ext cx="554461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984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Vizuální dokumentace</a:t>
            </a:r>
            <a:r>
              <a:rPr lang="cs-CZ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(sochařství):</a:t>
            </a:r>
            <a:r>
              <a:rPr lang="cs-CZ" sz="3200" dirty="0" smtClean="0">
                <a:latin typeface="Book Antiqua" panose="02040602050305030304" pitchFamily="18" charset="0"/>
              </a:rPr>
              <a:t/>
            </a:r>
            <a:br>
              <a:rPr lang="cs-CZ" sz="3200" dirty="0" smtClean="0">
                <a:latin typeface="Book Antiqua" panose="02040602050305030304" pitchFamily="18" charset="0"/>
              </a:rPr>
            </a:br>
            <a:r>
              <a:rPr lang="cs-CZ" sz="3200" b="1" dirty="0" smtClean="0">
                <a:latin typeface="Book Antiqua" panose="02040602050305030304" pitchFamily="18" charset="0"/>
              </a:rPr>
              <a:t>Mistr Týnského oltáře – biřic vysmívající se Kristu v podobě kejklíře </a:t>
            </a:r>
            <a:r>
              <a:rPr lang="cs-CZ" sz="3200" dirty="0" smtClean="0">
                <a:latin typeface="Book Antiqua" panose="02040602050305030304" pitchFamily="18" charset="0"/>
              </a:rPr>
              <a:t>(cca 1380)</a:t>
            </a:r>
            <a:endParaRPr lang="cs-CZ" sz="3200" dirty="0">
              <a:latin typeface="Book Antiqua" panose="02040602050305030304" pitchFamily="18" charset="0"/>
            </a:endParaRPr>
          </a:p>
        </p:txBody>
      </p:sp>
      <p:pic>
        <p:nvPicPr>
          <p:cNvPr id="1028" name="Picture 4" descr="C:\skeny\20171122095229_00001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1412776"/>
            <a:ext cx="514806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lovnik\Desktop\43247_250_sq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20888"/>
            <a:ext cx="3024093" cy="413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15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Vizuální dokumentace (sochařství) </a:t>
            </a:r>
            <a:r>
              <a:rPr lang="cs-CZ" sz="3600" dirty="0" smtClean="0">
                <a:latin typeface="Book Antiqua" panose="02040602050305030304" pitchFamily="18" charset="0"/>
              </a:rPr>
              <a:t>– </a:t>
            </a:r>
            <a:r>
              <a:rPr lang="cs-CZ" sz="3600" b="1" dirty="0" smtClean="0">
                <a:latin typeface="Book Antiqua" panose="02040602050305030304" pitchFamily="18" charset="0"/>
              </a:rPr>
              <a:t>hlava blázna (šaška)</a:t>
            </a:r>
            <a:r>
              <a:rPr lang="cs-CZ" sz="3600" dirty="0" smtClean="0">
                <a:latin typeface="Book Antiqua" panose="02040602050305030304" pitchFamily="18" charset="0"/>
              </a:rPr>
              <a:t>, před r. 1491</a:t>
            </a:r>
            <a:endParaRPr lang="cs-CZ" sz="3600" dirty="0">
              <a:latin typeface="Book Antiqua" panose="02040602050305030304" pitchFamily="18" charset="0"/>
            </a:endParaRPr>
          </a:p>
        </p:txBody>
      </p:sp>
      <p:pic>
        <p:nvPicPr>
          <p:cNvPr id="2050" name="Picture 2" descr="C:\skeny\20171122101021_00001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1811284"/>
            <a:ext cx="4038600" cy="410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99992" y="1412776"/>
            <a:ext cx="4644008" cy="5445224"/>
          </a:xfrm>
        </p:spPr>
        <p:txBody>
          <a:bodyPr>
            <a:normAutofit fontScale="92500" lnSpcReduction="20000"/>
          </a:bodyPr>
          <a:lstStyle/>
          <a:p>
            <a:r>
              <a:rPr lang="cs-CZ" sz="3200" dirty="0" smtClean="0">
                <a:latin typeface="Book Antiqua" panose="02040602050305030304" pitchFamily="18" charset="0"/>
              </a:rPr>
              <a:t>15.-16. stol.:</a:t>
            </a:r>
          </a:p>
          <a:p>
            <a:pPr marL="0" indent="0">
              <a:buNone/>
            </a:pPr>
            <a:r>
              <a:rPr lang="cs-CZ" sz="3200" dirty="0">
                <a:latin typeface="Book Antiqua" panose="02040602050305030304" pitchFamily="18" charset="0"/>
              </a:rPr>
              <a:t>n</a:t>
            </a:r>
            <a:r>
              <a:rPr lang="cs-CZ" sz="3200" dirty="0" smtClean="0">
                <a:latin typeface="Book Antiqua" panose="02040602050305030304" pitchFamily="18" charset="0"/>
              </a:rPr>
              <a:t>ový pojem: </a:t>
            </a:r>
            <a:r>
              <a:rPr lang="cs-CZ" sz="3200" b="1" dirty="0" smtClean="0">
                <a:latin typeface="Book Antiqua" panose="02040602050305030304" pitchFamily="18" charset="0"/>
              </a:rPr>
              <a:t>blázen</a:t>
            </a:r>
            <a:r>
              <a:rPr lang="cs-CZ" sz="3200" dirty="0" smtClean="0">
                <a:latin typeface="Book Antiqua" panose="02040602050305030304" pitchFamily="18" charset="0"/>
              </a:rPr>
              <a:t> (</a:t>
            </a:r>
            <a:r>
              <a:rPr lang="cs-CZ" sz="3200" i="1" dirty="0" err="1" smtClean="0">
                <a:latin typeface="Book Antiqua" panose="02040602050305030304" pitchFamily="18" charset="0"/>
              </a:rPr>
              <a:t>fatuus</a:t>
            </a:r>
            <a:r>
              <a:rPr lang="cs-CZ" sz="3200" i="1" dirty="0" smtClean="0">
                <a:latin typeface="Book Antiqua" panose="02040602050305030304" pitchFamily="18" charset="0"/>
              </a:rPr>
              <a:t>, </a:t>
            </a:r>
            <a:r>
              <a:rPr lang="cs-CZ" sz="3200" i="1" dirty="0" err="1" smtClean="0">
                <a:latin typeface="Book Antiqua" panose="02040602050305030304" pitchFamily="18" charset="0"/>
              </a:rPr>
              <a:t>scurra</a:t>
            </a:r>
            <a:r>
              <a:rPr lang="cs-CZ" sz="3200" i="1" dirty="0" smtClean="0">
                <a:latin typeface="Book Antiqua" panose="02040602050305030304" pitchFamily="18" charset="0"/>
              </a:rPr>
              <a:t>, </a:t>
            </a:r>
            <a:r>
              <a:rPr lang="cs-CZ" sz="3200" i="1" dirty="0" err="1" smtClean="0">
                <a:latin typeface="Book Antiqua" panose="02040602050305030304" pitchFamily="18" charset="0"/>
              </a:rPr>
              <a:t>scurrio</a:t>
            </a:r>
            <a:r>
              <a:rPr lang="cs-CZ" sz="3200" i="1" dirty="0" smtClean="0">
                <a:latin typeface="Book Antiqua" panose="02040602050305030304" pitchFamily="18" charset="0"/>
              </a:rPr>
              <a:t>, nebulo</a:t>
            </a:r>
            <a:r>
              <a:rPr lang="cs-CZ" sz="3200" dirty="0" smtClean="0">
                <a:latin typeface="Book Antiqua" panose="02040602050305030304" pitchFamily="18" charset="0"/>
              </a:rPr>
              <a:t>)</a:t>
            </a:r>
          </a:p>
          <a:p>
            <a:endParaRPr lang="cs-CZ" sz="3200" dirty="0" smtClean="0">
              <a:latin typeface="Book Antiqua" panose="02040602050305030304" pitchFamily="18" charset="0"/>
            </a:endParaRPr>
          </a:p>
          <a:p>
            <a:r>
              <a:rPr lang="cs-CZ" sz="3200" dirty="0" smtClean="0">
                <a:latin typeface="Book Antiqua" panose="02040602050305030304" pitchFamily="18" charset="0"/>
              </a:rPr>
              <a:t>Královští šašci</a:t>
            </a:r>
          </a:p>
          <a:p>
            <a:endParaRPr lang="cs-CZ" sz="32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r>
              <a:rPr lang="cs-CZ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Jiří z Poděbrad</a:t>
            </a:r>
            <a:r>
              <a:rPr lang="cs-CZ" sz="3200" dirty="0" smtClean="0">
                <a:latin typeface="Book Antiqua" panose="02040602050305030304" pitchFamily="18" charset="0"/>
              </a:rPr>
              <a:t>: šašek Jan z Drozdovy hory,</a:t>
            </a:r>
          </a:p>
          <a:p>
            <a:pPr marL="0" indent="0">
              <a:buNone/>
            </a:pPr>
            <a:r>
              <a:rPr lang="cs-CZ" sz="3200" dirty="0" smtClean="0">
                <a:latin typeface="Book Antiqua" panose="02040602050305030304" pitchFamily="18" charset="0"/>
              </a:rPr>
              <a:t>Bratr Jan Paleček</a:t>
            </a:r>
          </a:p>
          <a:p>
            <a:endParaRPr lang="cs-CZ" sz="3200" dirty="0" smtClean="0">
              <a:latin typeface="Book Antiqua" panose="02040602050305030304" pitchFamily="18" charset="0"/>
            </a:endParaRPr>
          </a:p>
          <a:p>
            <a:r>
              <a:rPr lang="cs-CZ" sz="3200" dirty="0" smtClean="0">
                <a:latin typeface="Book Antiqua" panose="02040602050305030304" pitchFamily="18" charset="0"/>
              </a:rPr>
              <a:t>Turnajoví šašci</a:t>
            </a:r>
          </a:p>
          <a:p>
            <a:pPr marL="0" indent="0">
              <a:buNone/>
            </a:pPr>
            <a:endParaRPr lang="cs-CZ" sz="3200" b="1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cs-CZ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3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  <a:latin typeface="Book Antiqua" pitchFamily="18" charset="0"/>
              </a:rPr>
              <a:t>a</a:t>
            </a:r>
            <a:r>
              <a:rPr lang="cs-CZ" b="1" dirty="0" smtClean="0">
                <a:solidFill>
                  <a:srgbClr val="C00000"/>
                </a:solidFill>
                <a:latin typeface="Book Antiqua" pitchFamily="18" charset="0"/>
              </a:rPr>
              <a:t>ntika → středověk</a:t>
            </a:r>
            <a:endParaRPr lang="cs-CZ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324528" cy="5949280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>
                <a:latin typeface="Book Antiqua" pitchFamily="18" charset="0"/>
              </a:rPr>
              <a:t> </a:t>
            </a:r>
            <a:r>
              <a:rPr lang="cs-CZ" sz="3000" dirty="0" smtClean="0">
                <a:latin typeface="Book Antiqua" pitchFamily="18" charset="0"/>
              </a:rPr>
              <a:t>r. </a:t>
            </a:r>
            <a:r>
              <a:rPr lang="cs-CZ" sz="3000" b="1" dirty="0" smtClean="0">
                <a:latin typeface="Book Antiqua" pitchFamily="18" charset="0"/>
              </a:rPr>
              <a:t>378 přijetí křesťanství v Římě – </a:t>
            </a:r>
            <a:r>
              <a:rPr lang="cs-CZ" sz="3000" b="1" dirty="0" err="1" smtClean="0">
                <a:latin typeface="Book Antiqua" pitchFamily="18" charset="0"/>
              </a:rPr>
              <a:t>antidivadelní</a:t>
            </a:r>
            <a:r>
              <a:rPr lang="cs-CZ" sz="3000" b="1" dirty="0" smtClean="0">
                <a:latin typeface="Book Antiqua" pitchFamily="18" charset="0"/>
              </a:rPr>
              <a:t> tendence (již </a:t>
            </a:r>
            <a:r>
              <a:rPr lang="cs-CZ" sz="3000" b="1" dirty="0" err="1" smtClean="0">
                <a:latin typeface="Book Antiqua" pitchFamily="18" charset="0"/>
              </a:rPr>
              <a:t>Tertullianus</a:t>
            </a:r>
            <a:r>
              <a:rPr lang="cs-CZ" sz="3000" b="1" dirty="0" smtClean="0">
                <a:latin typeface="Book Antiqua" pitchFamily="18" charset="0"/>
              </a:rPr>
              <a:t>: </a:t>
            </a:r>
            <a:r>
              <a:rPr lang="cs-CZ" sz="3000" b="1" i="1" dirty="0" smtClean="0">
                <a:latin typeface="Book Antiqua" pitchFamily="18" charset="0"/>
              </a:rPr>
              <a:t>De </a:t>
            </a:r>
            <a:r>
              <a:rPr lang="cs-CZ" sz="3000" b="1" i="1" dirty="0" err="1" smtClean="0">
                <a:latin typeface="Book Antiqua" pitchFamily="18" charset="0"/>
              </a:rPr>
              <a:t>spectaculis</a:t>
            </a:r>
            <a:r>
              <a:rPr lang="cs-CZ" sz="3000" b="1" dirty="0" smtClean="0">
                <a:latin typeface="Book Antiqua" pitchFamily="18" charset="0"/>
              </a:rPr>
              <a:t>, cca r. 200)  → divadlo </a:t>
            </a:r>
            <a:r>
              <a:rPr lang="cs-CZ" sz="3000" b="1" dirty="0" smtClean="0">
                <a:solidFill>
                  <a:srgbClr val="C00000"/>
                </a:solidFill>
                <a:latin typeface="Book Antiqua" pitchFamily="18" charset="0"/>
              </a:rPr>
              <a:t>barbarské</a:t>
            </a:r>
            <a:r>
              <a:rPr lang="cs-CZ" sz="3000" b="1" dirty="0" smtClean="0">
                <a:latin typeface="Book Antiqua" pitchFamily="18" charset="0"/>
              </a:rPr>
              <a:t> a </a:t>
            </a:r>
            <a:r>
              <a:rPr lang="cs-CZ" sz="3000" b="1" dirty="0" smtClean="0">
                <a:solidFill>
                  <a:srgbClr val="C00000"/>
                </a:solidFill>
                <a:latin typeface="Book Antiqua" pitchFamily="18" charset="0"/>
              </a:rPr>
              <a:t>pohanské</a:t>
            </a:r>
            <a:endParaRPr lang="cs-CZ" sz="3000" b="1" dirty="0">
              <a:solidFill>
                <a:srgbClr val="C00000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cs-CZ" sz="3000" b="1" dirty="0" smtClean="0">
                <a:latin typeface="Book Antiqua" pitchFamily="18" charset="0"/>
              </a:rPr>
              <a:t>od 5. st. n. l.: zákaz divadla a her </a:t>
            </a:r>
            <a:r>
              <a:rPr lang="cs-CZ" sz="3000" b="1" dirty="0" smtClean="0">
                <a:solidFill>
                  <a:srgbClr val="C00000"/>
                </a:solidFill>
                <a:latin typeface="Book Antiqua" pitchFamily="18" charset="0"/>
              </a:rPr>
              <a:t>→ </a:t>
            </a:r>
            <a:r>
              <a:rPr lang="cs-CZ" sz="3000" b="1" dirty="0" smtClean="0">
                <a:latin typeface="Book Antiqua" pitchFamily="18" charset="0"/>
              </a:rPr>
              <a:t>pronásledování herců a jejich aktivit:  úpadek divadla </a:t>
            </a:r>
            <a:r>
              <a:rPr lang="cs-CZ" sz="3000" dirty="0" smtClean="0">
                <a:latin typeface="Book Antiqua" pitchFamily="18" charset="0"/>
              </a:rPr>
              <a:t>→</a:t>
            </a:r>
            <a:r>
              <a:rPr lang="cs-CZ" sz="3000" b="1" dirty="0" smtClean="0">
                <a:latin typeface="Book Antiqua" pitchFamily="18" charset="0"/>
              </a:rPr>
              <a:t> minimum zpráv a textů </a:t>
            </a:r>
            <a:endParaRPr lang="cs-CZ" sz="3000" b="1" dirty="0">
              <a:latin typeface="Book Antiqu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cs-CZ" sz="3000" b="1" dirty="0">
                <a:latin typeface="Book Antiqua" pitchFamily="18" charset="0"/>
              </a:rPr>
              <a:t>d</a:t>
            </a:r>
            <a:r>
              <a:rPr lang="cs-CZ" sz="3000" b="1" dirty="0" smtClean="0">
                <a:latin typeface="Book Antiqua" pitchFamily="18" charset="0"/>
              </a:rPr>
              <a:t>ědictví antického mimu  a pantomimu – toulaví herci, kejklíři, baviči </a:t>
            </a:r>
            <a:r>
              <a:rPr lang="cs-CZ" sz="3000" b="1" dirty="0" smtClean="0">
                <a:solidFill>
                  <a:srgbClr val="C00000"/>
                </a:solidFill>
                <a:latin typeface="Book Antiqua" pitchFamily="18" charset="0"/>
              </a:rPr>
              <a:t>→</a:t>
            </a:r>
            <a:r>
              <a:rPr lang="cs-CZ" sz="3000" b="1" dirty="0" smtClean="0">
                <a:latin typeface="Book Antiqua" pitchFamily="18" charset="0"/>
              </a:rPr>
              <a:t> středověk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2050" name="Picture 2" descr="C:\Users\slovnik\Pictures\Roman mimes and comic actors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013176"/>
            <a:ext cx="417646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92D050"/>
          </a:solidFill>
        </p:spPr>
        <p:txBody>
          <a:bodyPr/>
          <a:lstStyle/>
          <a:p>
            <a:r>
              <a:rPr lang="cs-CZ" i="1" dirty="0" smtClean="0">
                <a:latin typeface="Book Antiqua" pitchFamily="18" charset="0"/>
              </a:rPr>
              <a:t>Děkuji vám </a:t>
            </a:r>
            <a:r>
              <a:rPr lang="cs-CZ" i="1" smtClean="0">
                <a:latin typeface="Book Antiqua" pitchFamily="18" charset="0"/>
              </a:rPr>
              <a:t>za pozornost.</a:t>
            </a:r>
            <a:endParaRPr lang="cs-CZ" i="1" dirty="0">
              <a:latin typeface="Book Antiqua" pitchFamily="18" charset="0"/>
            </a:endParaRPr>
          </a:p>
        </p:txBody>
      </p:sp>
      <p:pic>
        <p:nvPicPr>
          <p:cNvPr id="1027" name="Picture 3" descr="C:\Users\Katerina\Desktop\d157871458b0eb56eaeeca22fbf6b624--medieval-manuscript-illuminated-manuscrip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8222" y="1916833"/>
            <a:ext cx="5871054" cy="4320480"/>
          </a:xfrm>
          <a:prstGeom prst="rect">
            <a:avLst/>
          </a:prstGeom>
          <a:solidFill>
            <a:srgbClr val="0066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6632"/>
            <a:ext cx="9144000" cy="143940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Rané období středověkého divadla </a:t>
            </a:r>
            <a:br>
              <a:rPr lang="cs-CZ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cs-CZ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cca 600-1000 n.l.</a:t>
            </a:r>
            <a:endParaRPr lang="cs-CZ" sz="36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 smtClean="0"/>
              <a:t> </a:t>
            </a:r>
            <a:r>
              <a:rPr lang="cs-CZ" sz="3000" b="1" dirty="0" smtClean="0">
                <a:latin typeface="Book Antiqua" panose="02040602050305030304" pitchFamily="18" charset="0"/>
              </a:rPr>
              <a:t>rozpad a zánik římské říše </a:t>
            </a:r>
            <a:r>
              <a:rPr lang="cs-CZ" sz="3000" b="1" dirty="0" smtClean="0">
                <a:latin typeface="Book Antiqua"/>
              </a:rPr>
              <a:t>→</a:t>
            </a:r>
            <a:r>
              <a:rPr lang="cs-CZ" sz="3000" b="1" dirty="0" smtClean="0">
                <a:latin typeface="Book Antiqua" panose="02040602050305030304" pitchFamily="18" charset="0"/>
              </a:rPr>
              <a:t> doba temna, stěhování národů →minimum zpráv</a:t>
            </a:r>
            <a:endParaRPr lang="cs-CZ" sz="3000" b="1" dirty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3000" b="1" dirty="0" smtClean="0">
                <a:latin typeface="Book Antiqua" panose="02040602050305030304" pitchFamily="18" charset="0"/>
              </a:rPr>
              <a:t> partikulární zprávy o hercích</a:t>
            </a:r>
            <a:r>
              <a:rPr lang="cs-CZ" sz="3000" b="1" i="1" dirty="0" smtClean="0">
                <a:latin typeface="Book Antiqua" panose="02040602050305030304" pitchFamily="18" charset="0"/>
              </a:rPr>
              <a:t>,</a:t>
            </a:r>
            <a:r>
              <a:rPr lang="cs-CZ" sz="3000" b="1" dirty="0" smtClean="0">
                <a:latin typeface="Book Antiqua" panose="02040602050305030304" pitchFamily="18" charset="0"/>
              </a:rPr>
              <a:t> tanečnících, hudebnících… (kočovné kmeny</a:t>
            </a:r>
            <a:r>
              <a:rPr lang="cs-CZ" sz="3000" b="1" dirty="0">
                <a:latin typeface="Book Antiqua" panose="02040602050305030304" pitchFamily="18" charset="0"/>
              </a:rPr>
              <a:t>) </a:t>
            </a:r>
            <a:r>
              <a:rPr lang="cs-CZ" sz="3000" dirty="0" smtClean="0">
                <a:latin typeface="Book Antiqua" panose="02040602050305030304" pitchFamily="18" charset="0"/>
              </a:rPr>
              <a:t>→</a:t>
            </a:r>
            <a:r>
              <a:rPr lang="cs-CZ" sz="3000" dirty="0">
                <a:latin typeface="Book Antiqua" panose="02040602050305030304" pitchFamily="18" charset="0"/>
              </a:rPr>
              <a:t>návaznost na římský </a:t>
            </a:r>
            <a:r>
              <a:rPr lang="cs-CZ" sz="3000" dirty="0" smtClean="0">
                <a:latin typeface="Book Antiqua" panose="02040602050305030304" pitchFamily="18" charset="0"/>
              </a:rPr>
              <a:t>mimus a komedii, </a:t>
            </a:r>
            <a:r>
              <a:rPr lang="cs-CZ" sz="3000" dirty="0">
                <a:latin typeface="Book Antiqua" panose="02040602050305030304" pitchFamily="18" charset="0"/>
              </a:rPr>
              <a:t>pohanské lidové svátky a </a:t>
            </a:r>
            <a:r>
              <a:rPr lang="cs-CZ" sz="3000" dirty="0" smtClean="0">
                <a:latin typeface="Book Antiqua" panose="02040602050305030304" pitchFamily="18" charset="0"/>
              </a:rPr>
              <a:t>rity…</a:t>
            </a:r>
          </a:p>
          <a:p>
            <a:pPr marL="0" indent="0">
              <a:buNone/>
            </a:pPr>
            <a:r>
              <a:rPr lang="cs-CZ" sz="3000" b="1" dirty="0" smtClean="0">
                <a:latin typeface="Book Antiqua" panose="02040602050305030304" pitchFamily="18" charset="0"/>
              </a:rPr>
              <a:t>- </a:t>
            </a:r>
            <a:r>
              <a:rPr lang="cs-CZ" sz="3000" dirty="0" smtClean="0">
                <a:latin typeface="Book Antiqua" panose="02040602050305030304" pitchFamily="18" charset="0"/>
              </a:rPr>
              <a:t>germánští trubadúři, minstrelové a bardové → po přijetí křesťanství v 7.-8. stol. odsuzováni jako pohané (negativní postoj)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000" b="1" dirty="0">
                <a:latin typeface="Book Antiqua" panose="02040602050305030304" pitchFamily="18" charset="0"/>
              </a:rPr>
              <a:t>o</a:t>
            </a:r>
            <a:r>
              <a:rPr lang="cs-CZ" sz="3000" b="1" dirty="0" smtClean="0">
                <a:latin typeface="Book Antiqua" panose="02040602050305030304" pitchFamily="18" charset="0"/>
              </a:rPr>
              <a:t>d 9.-10. stol. – první „quasi-dramatické“ texty  a zdivadelňování křesťanské liturgie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000" b="1" dirty="0" smtClean="0">
                <a:latin typeface="Book Antiqua" panose="02040602050305030304" pitchFamily="18" charset="0"/>
              </a:rPr>
              <a:t> dílo jeptišky </a:t>
            </a:r>
            <a:r>
              <a:rPr lang="cs-CZ" sz="3000" b="1" dirty="0" err="1" smtClean="0">
                <a:latin typeface="Book Antiqua" panose="02040602050305030304" pitchFamily="18" charset="0"/>
              </a:rPr>
              <a:t>Hrotswithy</a:t>
            </a:r>
            <a:r>
              <a:rPr lang="cs-CZ" sz="3000" b="1" dirty="0" smtClean="0">
                <a:latin typeface="Book Antiqua" panose="02040602050305030304" pitchFamily="18" charset="0"/>
              </a:rPr>
              <a:t> z </a:t>
            </a:r>
            <a:r>
              <a:rPr lang="cs-CZ" sz="3000" b="1" dirty="0" err="1" smtClean="0">
                <a:latin typeface="Book Antiqua" panose="02040602050305030304" pitchFamily="18" charset="0"/>
              </a:rPr>
              <a:t>Gandersheimu</a:t>
            </a:r>
            <a:r>
              <a:rPr lang="cs-CZ" sz="3000" b="1" dirty="0" smtClean="0">
                <a:latin typeface="Book Antiqua" panose="02040602050305030304" pitchFamily="18" charset="0"/>
              </a:rPr>
              <a:t> </a:t>
            </a:r>
            <a:r>
              <a:rPr lang="cs-CZ" sz="3000" dirty="0" smtClean="0">
                <a:latin typeface="Book Antiqua" panose="02040602050305030304" pitchFamily="18" charset="0"/>
              </a:rPr>
              <a:t>(c. 935-1000) – imitace klasické komedie (</a:t>
            </a:r>
            <a:r>
              <a:rPr lang="cs-CZ" sz="3000" dirty="0" err="1" smtClean="0">
                <a:latin typeface="Book Antiqua" panose="02040602050305030304" pitchFamily="18" charset="0"/>
              </a:rPr>
              <a:t>Terentius</a:t>
            </a:r>
            <a:r>
              <a:rPr lang="cs-CZ" sz="3000" dirty="0" smtClean="0">
                <a:latin typeface="Book Antiqua" panose="02040602050305030304" pitchFamily="18" charset="0"/>
              </a:rPr>
              <a:t>) </a:t>
            </a:r>
          </a:p>
          <a:p>
            <a:pPr>
              <a:buFont typeface="Wingdings" panose="05000000000000000000" pitchFamily="2" charset="2"/>
              <a:buChar char="v"/>
            </a:pPr>
            <a:endParaRPr lang="cs-CZ" b="1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cs-CZ" b="1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cs-CZ" b="1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cs-CZ" b="1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0254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86409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cs-CZ" sz="3200" b="1" dirty="0" smtClean="0">
                <a:latin typeface="Book Antiqua" pitchFamily="18" charset="0"/>
              </a:rPr>
              <a:t>Středověké drama a divadlo </a:t>
            </a:r>
            <a:br>
              <a:rPr lang="cs-CZ" sz="3200" b="1" dirty="0" smtClean="0">
                <a:latin typeface="Book Antiqua" pitchFamily="18" charset="0"/>
              </a:rPr>
            </a:br>
            <a:r>
              <a:rPr lang="cs-CZ" sz="3200" dirty="0" smtClean="0">
                <a:solidFill>
                  <a:srgbClr val="C00000"/>
                </a:solidFill>
                <a:latin typeface="Book Antiqua" pitchFamily="18" charset="0"/>
              </a:rPr>
              <a:t>(prameny, cca 1000-1500)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0" y="548680"/>
            <a:ext cx="4427984" cy="115212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pPr algn="ctr"/>
            <a:endParaRPr lang="cs-CZ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ctr"/>
            <a:endParaRPr lang="cs-CZ" dirty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cs-CZ" sz="2600" dirty="0" smtClean="0">
                <a:solidFill>
                  <a:srgbClr val="C00000"/>
                </a:solidFill>
                <a:latin typeface="Book Antiqua" pitchFamily="18" charset="0"/>
              </a:rPr>
              <a:t>Sféra liturgického a náboženského dramatu a divadla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-23240" y="1700808"/>
            <a:ext cx="4497388" cy="5157192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>
            <a:normAutofit fontScale="92500" lnSpcReduction="20000"/>
          </a:bodyPr>
          <a:lstStyle/>
          <a:p>
            <a:r>
              <a:rPr lang="cs-CZ" sz="2600" b="1" dirty="0" smtClean="0">
                <a:latin typeface="Book Antiqua" pitchFamily="18" charset="0"/>
              </a:rPr>
              <a:t>velké množství primárních textů (hry, scénáře, režijní knihy  a scénické poznámky)</a:t>
            </a:r>
          </a:p>
          <a:p>
            <a:pPr marL="0" indent="0">
              <a:buNone/>
            </a:pPr>
            <a:r>
              <a:rPr lang="cs-CZ" sz="2600" b="1" dirty="0" smtClean="0">
                <a:latin typeface="Book Antiqua" pitchFamily="18" charset="0"/>
              </a:rPr>
              <a:t>+ sekundární prameny </a:t>
            </a:r>
          </a:p>
          <a:p>
            <a:pPr>
              <a:buNone/>
            </a:pPr>
            <a:r>
              <a:rPr lang="cs-CZ" sz="2600" b="1" dirty="0" smtClean="0">
                <a:solidFill>
                  <a:srgbClr val="FF0000"/>
                </a:solidFill>
                <a:latin typeface="Book Antiqua" pitchFamily="18" charset="0"/>
              </a:rPr>
              <a:t>Provozovatelé</a:t>
            </a:r>
          </a:p>
          <a:p>
            <a:r>
              <a:rPr lang="cs-CZ" sz="2600" b="1" dirty="0" smtClean="0">
                <a:latin typeface="Book Antiqua" pitchFamily="18" charset="0"/>
              </a:rPr>
              <a:t>církev a její příslušníci (latinské liturgické drama)</a:t>
            </a:r>
          </a:p>
          <a:p>
            <a:r>
              <a:rPr lang="cs-CZ" sz="2600" b="1" dirty="0" smtClean="0">
                <a:latin typeface="Book Antiqua" pitchFamily="18" charset="0"/>
              </a:rPr>
              <a:t>městské cechy, měšťané (komunitní </a:t>
            </a:r>
            <a:r>
              <a:rPr lang="cs-CZ" sz="2600" b="1" dirty="0" err="1" smtClean="0">
                <a:latin typeface="Book Antiqua" pitchFamily="18" charset="0"/>
              </a:rPr>
              <a:t>venakulární</a:t>
            </a:r>
            <a:r>
              <a:rPr lang="cs-CZ" sz="2600" b="1" dirty="0" smtClean="0">
                <a:latin typeface="Book Antiqua" pitchFamily="18" charset="0"/>
              </a:rPr>
              <a:t> drama: mysteria, pašije…)</a:t>
            </a:r>
          </a:p>
          <a:p>
            <a:pPr>
              <a:buNone/>
            </a:pPr>
            <a:r>
              <a:rPr lang="cs-CZ" sz="2600" b="1" dirty="0" smtClean="0">
                <a:latin typeface="Book Antiqua" pitchFamily="18" charset="0"/>
              </a:rPr>
              <a:t>→účast potulných žáků, studentů</a:t>
            </a:r>
          </a:p>
          <a:p>
            <a:pPr>
              <a:buNone/>
            </a:pPr>
            <a:r>
              <a:rPr lang="cs-CZ" sz="2600" b="1" dirty="0" smtClean="0">
                <a:latin typeface="Book Antiqua" pitchFamily="18" charset="0"/>
              </a:rPr>
              <a:t>→účast světských bavičů (</a:t>
            </a:r>
            <a:r>
              <a:rPr lang="cs-CZ" sz="2600" b="1" dirty="0" err="1" smtClean="0">
                <a:latin typeface="Book Antiqua" pitchFamily="18" charset="0"/>
              </a:rPr>
              <a:t>žakéři</a:t>
            </a:r>
            <a:r>
              <a:rPr lang="cs-CZ" sz="2600" b="1" dirty="0" smtClean="0">
                <a:latin typeface="Book Antiqua" pitchFamily="18" charset="0"/>
              </a:rPr>
              <a:t>, </a:t>
            </a:r>
            <a:r>
              <a:rPr lang="cs-CZ" sz="2600" b="1" dirty="0" err="1" smtClean="0">
                <a:latin typeface="Book Antiqua" pitchFamily="18" charset="0"/>
              </a:rPr>
              <a:t>jokulátoři</a:t>
            </a:r>
            <a:r>
              <a:rPr lang="cs-CZ" sz="2600" b="1" dirty="0" smtClean="0">
                <a:latin typeface="Book Antiqua" pitchFamily="18" charset="0"/>
              </a:rPr>
              <a:t>…)</a:t>
            </a:r>
            <a:endParaRPr lang="cs-CZ" sz="2600" b="1" dirty="0">
              <a:latin typeface="Book Antiqua" pitchFamily="18" charset="0"/>
            </a:endParaRPr>
          </a:p>
          <a:p>
            <a:endParaRPr lang="cs-CZ" dirty="0">
              <a:latin typeface="Book Antiqua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427985" y="620688"/>
            <a:ext cx="4716016" cy="1008111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cs-CZ" sz="2600" dirty="0" smtClean="0">
                <a:solidFill>
                  <a:srgbClr val="C00000"/>
                </a:solidFill>
                <a:latin typeface="Book Antiqua" pitchFamily="18" charset="0"/>
              </a:rPr>
              <a:t>Sféra světského dramatu a divadla</a:t>
            </a:r>
            <a:endParaRPr lang="cs-CZ" sz="26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427984" y="1628800"/>
            <a:ext cx="4716016" cy="5229200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>
            <a:normAutofit lnSpcReduction="10000"/>
          </a:bodyPr>
          <a:lstStyle/>
          <a:p>
            <a:r>
              <a:rPr lang="cs-CZ" b="1" dirty="0">
                <a:latin typeface="Book Antiqua" pitchFamily="18" charset="0"/>
              </a:rPr>
              <a:t>m</a:t>
            </a:r>
            <a:r>
              <a:rPr lang="cs-CZ" b="1" dirty="0" smtClean="0">
                <a:latin typeface="Book Antiqua" pitchFamily="18" charset="0"/>
              </a:rPr>
              <a:t>inimum primárních textů, her (fraška) X sekundární prameny jako hl. zdroj</a:t>
            </a:r>
          </a:p>
          <a:p>
            <a:r>
              <a:rPr lang="cs-CZ" b="1" dirty="0">
                <a:latin typeface="Book Antiqua" pitchFamily="18" charset="0"/>
              </a:rPr>
              <a:t>i</a:t>
            </a:r>
            <a:r>
              <a:rPr lang="cs-CZ" b="1" dirty="0" smtClean="0">
                <a:latin typeface="Book Antiqua" pitchFamily="18" charset="0"/>
              </a:rPr>
              <a:t>mprovizovaná forma, ústní tradice - výstupy, monology, frašky, scénky na tržišti…</a:t>
            </a:r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  <a:latin typeface="Book Antiqua" pitchFamily="18" charset="0"/>
              </a:rPr>
              <a:t>Provozovatelé:</a:t>
            </a:r>
          </a:p>
          <a:p>
            <a:r>
              <a:rPr lang="cs-CZ" b="1" dirty="0">
                <a:latin typeface="Book Antiqua" pitchFamily="18" charset="0"/>
              </a:rPr>
              <a:t>p</a:t>
            </a:r>
            <a:r>
              <a:rPr lang="cs-CZ" b="1" dirty="0" smtClean="0">
                <a:latin typeface="Book Antiqua" pitchFamily="18" charset="0"/>
              </a:rPr>
              <a:t>otulní herci, baviči, </a:t>
            </a:r>
            <a:r>
              <a:rPr lang="cs-CZ" b="1" dirty="0" err="1" smtClean="0">
                <a:latin typeface="Book Antiqua" pitchFamily="18" charset="0"/>
              </a:rPr>
              <a:t>jokulátoři</a:t>
            </a:r>
            <a:endParaRPr lang="cs-CZ" b="1" dirty="0" smtClean="0">
              <a:latin typeface="Book Antiqua" pitchFamily="18" charset="0"/>
            </a:endParaRPr>
          </a:p>
          <a:p>
            <a:r>
              <a:rPr lang="cs-CZ" b="1" dirty="0">
                <a:latin typeface="Book Antiqua" pitchFamily="18" charset="0"/>
              </a:rPr>
              <a:t>h</a:t>
            </a:r>
            <a:r>
              <a:rPr lang="cs-CZ" b="1" dirty="0" smtClean="0">
                <a:latin typeface="Book Antiqua" pitchFamily="18" charset="0"/>
              </a:rPr>
              <a:t>udebníci, zpěváci, trubadúři</a:t>
            </a:r>
          </a:p>
          <a:p>
            <a:r>
              <a:rPr lang="cs-CZ" b="1" dirty="0">
                <a:latin typeface="Book Antiqua" pitchFamily="18" charset="0"/>
              </a:rPr>
              <a:t>p</a:t>
            </a:r>
            <a:r>
              <a:rPr lang="cs-CZ" b="1" dirty="0" smtClean="0">
                <a:latin typeface="Book Antiqua" pitchFamily="18" charset="0"/>
              </a:rPr>
              <a:t>otulní žáci, vaganti</a:t>
            </a:r>
          </a:p>
          <a:p>
            <a:r>
              <a:rPr lang="cs-CZ" b="1" dirty="0" smtClean="0">
                <a:latin typeface="Book Antiqua" pitchFamily="18" charset="0"/>
              </a:rPr>
              <a:t>profesionální šašci, herci a hudebníci na královských a knížecích dvorech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Nejstarší zmínky o divadelní aktivitě a hercích v latinských </a:t>
            </a:r>
            <a:r>
              <a:rPr lang="cs-CZ" sz="32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bohemikálních</a:t>
            </a:r>
            <a:r>
              <a:rPr lang="cs-CZ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pramenech</a:t>
            </a:r>
            <a:endParaRPr lang="cs-CZ" sz="32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9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12. stol. </a:t>
            </a:r>
            <a:r>
              <a:rPr lang="cs-CZ" sz="2900" dirty="0" smtClean="0">
                <a:latin typeface="Book Antiqua" panose="02040602050305030304" pitchFamily="18" charset="0"/>
              </a:rPr>
              <a:t>- první latinské liturgické hry </a:t>
            </a:r>
            <a:r>
              <a:rPr lang="cs-CZ" sz="2900" i="1" dirty="0" err="1" smtClean="0">
                <a:latin typeface="Book Antiqua" panose="02040602050305030304" pitchFamily="18" charset="0"/>
              </a:rPr>
              <a:t>Visitatio</a:t>
            </a:r>
            <a:r>
              <a:rPr lang="cs-CZ" sz="2900" i="1" dirty="0" smtClean="0">
                <a:latin typeface="Book Antiqua" panose="02040602050305030304" pitchFamily="18" charset="0"/>
              </a:rPr>
              <a:t> </a:t>
            </a:r>
            <a:r>
              <a:rPr lang="cs-CZ" sz="2900" i="1" dirty="0" err="1" smtClean="0">
                <a:latin typeface="Book Antiqua" panose="02040602050305030304" pitchFamily="18" charset="0"/>
              </a:rPr>
              <a:t>sepulchri</a:t>
            </a:r>
            <a:r>
              <a:rPr lang="cs-CZ" sz="2900" i="1" dirty="0" smtClean="0">
                <a:latin typeface="Book Antiqua" panose="02040602050305030304" pitchFamily="18" charset="0"/>
              </a:rPr>
              <a:t> </a:t>
            </a:r>
            <a:r>
              <a:rPr lang="cs-CZ" sz="2900" dirty="0" smtClean="0">
                <a:latin typeface="Book Antiqua" panose="02040602050305030304" pitchFamily="18" charset="0"/>
              </a:rPr>
              <a:t>(klášter sv. Jiří)</a:t>
            </a:r>
            <a:r>
              <a:rPr lang="cs-CZ" sz="2900" i="1" dirty="0" smtClean="0">
                <a:latin typeface="Book Antiqua" panose="02040602050305030304" pitchFamily="18" charset="0"/>
              </a:rPr>
              <a:t> + </a:t>
            </a:r>
            <a:r>
              <a:rPr lang="cs-CZ" sz="2900" dirty="0" smtClean="0">
                <a:latin typeface="Book Antiqua" panose="02040602050305030304" pitchFamily="18" charset="0"/>
              </a:rPr>
              <a:t>první zmínky o divadelní aktivitě: </a:t>
            </a:r>
            <a:endParaRPr lang="cs-CZ" sz="2900" i="1" dirty="0" smtClean="0">
              <a:latin typeface="Book Antiqua" panose="02040602050305030304" pitchFamily="18" charset="0"/>
            </a:endParaRPr>
          </a:p>
          <a:p>
            <a:r>
              <a:rPr lang="cs-CZ" sz="2900" b="1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Opatovický </a:t>
            </a:r>
            <a:r>
              <a:rPr lang="cs-CZ" sz="2900" b="1" i="1" dirty="0">
                <a:solidFill>
                  <a:schemeClr val="tx2"/>
                </a:solidFill>
                <a:latin typeface="Book Antiqua" panose="02040602050305030304" pitchFamily="18" charset="0"/>
              </a:rPr>
              <a:t>h</a:t>
            </a:r>
            <a:r>
              <a:rPr lang="cs-CZ" sz="2900" b="1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omiliář </a:t>
            </a:r>
            <a:r>
              <a:rPr lang="cs-CZ" sz="2900" dirty="0" smtClean="0">
                <a:latin typeface="Book Antiqua" panose="02040602050305030304" pitchFamily="18" charset="0"/>
              </a:rPr>
              <a:t>12. stol. (sbírka kázání)</a:t>
            </a:r>
          </a:p>
          <a:p>
            <a:pPr marL="0" indent="0">
              <a:buNone/>
            </a:pPr>
            <a:r>
              <a:rPr lang="cs-CZ" sz="2900" dirty="0" smtClean="0">
                <a:latin typeface="Book Antiqua" panose="02040602050305030304" pitchFamily="18" charset="0"/>
              </a:rPr>
              <a:t>→odsudek světských písní, tanců a „žertů“ (</a:t>
            </a:r>
            <a:r>
              <a:rPr lang="cs-CZ" sz="2900" i="1" dirty="0" err="1" smtClean="0">
                <a:latin typeface="Book Antiqua" panose="02040602050305030304" pitchFamily="18" charset="0"/>
              </a:rPr>
              <a:t>ioca</a:t>
            </a:r>
            <a:r>
              <a:rPr lang="cs-CZ" sz="2900" dirty="0" smtClean="0">
                <a:latin typeface="Book Antiqua" panose="02040602050305030304" pitchFamily="18" charset="0"/>
              </a:rPr>
              <a:t>)</a:t>
            </a:r>
          </a:p>
          <a:p>
            <a:r>
              <a:rPr lang="cs-CZ" sz="2900" b="1" dirty="0">
                <a:latin typeface="Book Antiqua" panose="02040602050305030304" pitchFamily="18" charset="0"/>
              </a:rPr>
              <a:t>z</a:t>
            </a:r>
            <a:r>
              <a:rPr lang="cs-CZ" sz="2900" b="1" dirty="0" smtClean="0">
                <a:latin typeface="Book Antiqua" panose="02040602050305030304" pitchFamily="18" charset="0"/>
              </a:rPr>
              <a:t>mínky o hercích (</a:t>
            </a:r>
            <a:r>
              <a:rPr lang="cs-CZ" sz="2900" b="1" dirty="0" err="1" smtClean="0">
                <a:latin typeface="Book Antiqua" panose="02040602050305030304" pitchFamily="18" charset="0"/>
              </a:rPr>
              <a:t>jokulátorech</a:t>
            </a:r>
            <a:r>
              <a:rPr lang="cs-CZ" sz="2900" b="1" dirty="0" smtClean="0">
                <a:latin typeface="Book Antiqua" panose="02040602050305030304" pitchFamily="18" charset="0"/>
              </a:rPr>
              <a:t>):</a:t>
            </a:r>
          </a:p>
          <a:p>
            <a:pPr marL="0" indent="0">
              <a:buNone/>
            </a:pPr>
            <a:r>
              <a:rPr lang="cs-CZ" sz="29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Dobřata</a:t>
            </a:r>
            <a:r>
              <a:rPr lang="cs-CZ" sz="2900" dirty="0" smtClean="0">
                <a:latin typeface="Book Antiqua" panose="02040602050305030304" pitchFamily="18" charset="0"/>
              </a:rPr>
              <a:t>: </a:t>
            </a:r>
            <a:r>
              <a:rPr lang="cs-CZ" sz="2900" i="1" dirty="0" err="1" smtClean="0">
                <a:latin typeface="Book Antiqua" panose="02040602050305030304" pitchFamily="18" charset="0"/>
              </a:rPr>
              <a:t>terram</a:t>
            </a:r>
            <a:r>
              <a:rPr lang="cs-CZ" sz="2900" i="1" dirty="0" smtClean="0">
                <a:latin typeface="Book Antiqua" panose="02040602050305030304" pitchFamily="18" charset="0"/>
              </a:rPr>
              <a:t> </a:t>
            </a:r>
            <a:r>
              <a:rPr lang="cs-CZ" sz="2900" i="1" dirty="0" err="1">
                <a:latin typeface="Book Antiqua" panose="02040602050305030304" pitchFamily="18" charset="0"/>
              </a:rPr>
              <a:t>etiam</a:t>
            </a:r>
            <a:r>
              <a:rPr lang="cs-CZ" sz="2900" i="1" dirty="0">
                <a:latin typeface="Book Antiqua" panose="02040602050305030304" pitchFamily="18" charset="0"/>
              </a:rPr>
              <a:t>, </a:t>
            </a:r>
            <a:r>
              <a:rPr lang="cs-CZ" sz="2900" i="1" dirty="0" err="1">
                <a:latin typeface="Book Antiqua" panose="02040602050305030304" pitchFamily="18" charset="0"/>
              </a:rPr>
              <a:t>quam</a:t>
            </a:r>
            <a:r>
              <a:rPr lang="cs-CZ" sz="2900" i="1" dirty="0">
                <a:latin typeface="Book Antiqua" panose="02040602050305030304" pitchFamily="18" charset="0"/>
              </a:rPr>
              <a:t> pater </a:t>
            </a:r>
            <a:r>
              <a:rPr lang="cs-CZ" sz="2900" i="1" dirty="0" err="1">
                <a:latin typeface="Book Antiqua" panose="02040602050305030304" pitchFamily="18" charset="0"/>
              </a:rPr>
              <a:t>meus</a:t>
            </a:r>
            <a:r>
              <a:rPr lang="cs-CZ" sz="2900" i="1" dirty="0">
                <a:latin typeface="Book Antiqua" panose="02040602050305030304" pitchFamily="18" charset="0"/>
              </a:rPr>
              <a:t> </a:t>
            </a:r>
            <a:r>
              <a:rPr lang="cs-CZ" sz="2900" i="1" u="sng" dirty="0" err="1">
                <a:latin typeface="Book Antiqua" panose="02040602050305030304" pitchFamily="18" charset="0"/>
              </a:rPr>
              <a:t>ioculatori</a:t>
            </a:r>
            <a:r>
              <a:rPr lang="cs-CZ" sz="2900" i="1" u="sng" dirty="0">
                <a:latin typeface="Book Antiqua" panose="02040602050305030304" pitchFamily="18" charset="0"/>
              </a:rPr>
              <a:t> </a:t>
            </a:r>
            <a:r>
              <a:rPr lang="cs-CZ" sz="2900" i="1" u="sng" dirty="0" err="1">
                <a:latin typeface="Book Antiqua" panose="02040602050305030304" pitchFamily="18" charset="0"/>
              </a:rPr>
              <a:t>suo</a:t>
            </a:r>
            <a:r>
              <a:rPr lang="cs-CZ" sz="2900" i="1" u="sng" dirty="0">
                <a:latin typeface="Book Antiqua" panose="02040602050305030304" pitchFamily="18" charset="0"/>
              </a:rPr>
              <a:t> </a:t>
            </a:r>
            <a:r>
              <a:rPr lang="cs-CZ" sz="2900" i="1" u="sng" dirty="0" err="1">
                <a:latin typeface="Book Antiqua" panose="02040602050305030304" pitchFamily="18" charset="0"/>
              </a:rPr>
              <a:t>nomine</a:t>
            </a:r>
            <a:r>
              <a:rPr lang="cs-CZ" sz="2900" i="1" u="sng" dirty="0">
                <a:latin typeface="Book Antiqua" panose="02040602050305030304" pitchFamily="18" charset="0"/>
              </a:rPr>
              <a:t> </a:t>
            </a:r>
            <a:r>
              <a:rPr lang="cs-CZ" sz="2900" i="1" u="sng" dirty="0" err="1">
                <a:latin typeface="Book Antiqua" panose="02040602050305030304" pitchFamily="18" charset="0"/>
              </a:rPr>
              <a:t>Dobrete</a:t>
            </a:r>
            <a:r>
              <a:rPr lang="cs-CZ" sz="2900" i="1" dirty="0">
                <a:latin typeface="Book Antiqua" panose="02040602050305030304" pitchFamily="18" charset="0"/>
              </a:rPr>
              <a:t> in </a:t>
            </a:r>
            <a:r>
              <a:rPr lang="cs-CZ" sz="2900" i="1" dirty="0" err="1">
                <a:latin typeface="Book Antiqua" panose="02040602050305030304" pitchFamily="18" charset="0"/>
              </a:rPr>
              <a:t>villa</a:t>
            </a:r>
            <a:r>
              <a:rPr lang="cs-CZ" sz="2900" i="1" dirty="0">
                <a:latin typeface="Book Antiqua" panose="02040602050305030304" pitchFamily="18" charset="0"/>
              </a:rPr>
              <a:t> </a:t>
            </a:r>
            <a:r>
              <a:rPr lang="cs-CZ" sz="2900" i="1" dirty="0" err="1">
                <a:latin typeface="Book Antiqua" panose="02040602050305030304" pitchFamily="18" charset="0"/>
              </a:rPr>
              <a:t>Zalasaz</a:t>
            </a:r>
            <a:r>
              <a:rPr lang="cs-CZ" sz="2900" i="1" dirty="0">
                <a:latin typeface="Book Antiqua" panose="02040602050305030304" pitchFamily="18" charset="0"/>
              </a:rPr>
              <a:t> </a:t>
            </a:r>
            <a:r>
              <a:rPr lang="cs-CZ" sz="2900" i="1" dirty="0" err="1" smtClean="0">
                <a:latin typeface="Book Antiqua" panose="02040602050305030304" pitchFamily="18" charset="0"/>
              </a:rPr>
              <a:t>dederat</a:t>
            </a:r>
            <a:r>
              <a:rPr lang="cs-CZ" sz="2900" i="1" dirty="0" smtClean="0">
                <a:latin typeface="Book Antiqua" panose="02040602050305030304" pitchFamily="18" charset="0"/>
              </a:rPr>
              <a:t> </a:t>
            </a:r>
            <a:r>
              <a:rPr lang="cs-CZ" sz="2900" dirty="0" smtClean="0">
                <a:latin typeface="Book Antiqua" panose="02040602050305030304" pitchFamily="18" charset="0"/>
              </a:rPr>
              <a:t>[</a:t>
            </a:r>
            <a:r>
              <a:rPr lang="cs-CZ" sz="2900" dirty="0" err="1">
                <a:latin typeface="Book Antiqua" panose="02040602050305030304" pitchFamily="18" charset="0"/>
              </a:rPr>
              <a:t>Codex</a:t>
            </a:r>
            <a:r>
              <a:rPr lang="cs-CZ" sz="2900" dirty="0">
                <a:latin typeface="Book Antiqua" panose="02040602050305030304" pitchFamily="18" charset="0"/>
              </a:rPr>
              <a:t> </a:t>
            </a:r>
            <a:r>
              <a:rPr lang="cs-CZ" sz="2900" dirty="0" err="1">
                <a:latin typeface="Book Antiqua" panose="02040602050305030304" pitchFamily="18" charset="0"/>
              </a:rPr>
              <a:t>Diplomaticus</a:t>
            </a:r>
            <a:r>
              <a:rPr lang="cs-CZ" sz="2900" dirty="0">
                <a:latin typeface="Book Antiqua" panose="02040602050305030304" pitchFamily="18" charset="0"/>
              </a:rPr>
              <a:t> et </a:t>
            </a:r>
            <a:r>
              <a:rPr lang="cs-CZ" sz="2900" dirty="0" err="1">
                <a:latin typeface="Book Antiqua" panose="02040602050305030304" pitchFamily="18" charset="0"/>
              </a:rPr>
              <a:t>epistolaris</a:t>
            </a:r>
            <a:r>
              <a:rPr lang="cs-CZ" sz="2900" dirty="0">
                <a:latin typeface="Book Antiqua" panose="02040602050305030304" pitchFamily="18" charset="0"/>
              </a:rPr>
              <a:t> </a:t>
            </a:r>
            <a:r>
              <a:rPr lang="cs-CZ" sz="2900" dirty="0" err="1">
                <a:latin typeface="Book Antiqua" panose="02040602050305030304" pitchFamily="18" charset="0"/>
              </a:rPr>
              <a:t>regni</a:t>
            </a:r>
            <a:r>
              <a:rPr lang="cs-CZ" sz="2900" dirty="0">
                <a:latin typeface="Book Antiqua" panose="02040602050305030304" pitchFamily="18" charset="0"/>
              </a:rPr>
              <a:t> </a:t>
            </a:r>
            <a:r>
              <a:rPr lang="cs-CZ" sz="2900" dirty="0" err="1">
                <a:latin typeface="Book Antiqua" panose="02040602050305030304" pitchFamily="18" charset="0"/>
              </a:rPr>
              <a:t>Bohemiae</a:t>
            </a:r>
            <a:r>
              <a:rPr lang="cs-CZ" sz="2900" dirty="0">
                <a:latin typeface="Book Antiqua" panose="02040602050305030304" pitchFamily="18" charset="0"/>
              </a:rPr>
              <a:t>, I, </a:t>
            </a:r>
            <a:r>
              <a:rPr lang="cs-CZ" sz="2900" dirty="0" smtClean="0">
                <a:latin typeface="Book Antiqua" panose="02040602050305030304" pitchFamily="18" charset="0"/>
              </a:rPr>
              <a:t>413, č</a:t>
            </a:r>
            <a:r>
              <a:rPr lang="cs-CZ" sz="2900" dirty="0">
                <a:latin typeface="Book Antiqua" panose="02040602050305030304" pitchFamily="18" charset="0"/>
              </a:rPr>
              <a:t>. </a:t>
            </a:r>
            <a:r>
              <a:rPr lang="cs-CZ" sz="2900" dirty="0" smtClean="0">
                <a:latin typeface="Book Antiqua" panose="02040602050305030304" pitchFamily="18" charset="0"/>
              </a:rPr>
              <a:t>399, 1174-8]</a:t>
            </a:r>
            <a:endParaRPr lang="cs-CZ" sz="29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cs-CZ" sz="29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Kojata</a:t>
            </a:r>
            <a:r>
              <a:rPr lang="cs-CZ" sz="2900" dirty="0" smtClean="0">
                <a:solidFill>
                  <a:srgbClr val="FF0000"/>
                </a:solidFill>
              </a:rPr>
              <a:t>:</a:t>
            </a:r>
            <a:r>
              <a:rPr lang="cs-CZ" sz="2900" dirty="0" smtClean="0"/>
              <a:t> </a:t>
            </a:r>
            <a:r>
              <a:rPr lang="cs-CZ" sz="2900" i="1" dirty="0" err="1">
                <a:latin typeface="Book Antiqua" panose="02040602050305030304" pitchFamily="18" charset="0"/>
              </a:rPr>
              <a:t>preterea</a:t>
            </a:r>
            <a:r>
              <a:rPr lang="cs-CZ" sz="2900" i="1" dirty="0">
                <a:latin typeface="Book Antiqua" panose="02040602050305030304" pitchFamily="18" charset="0"/>
              </a:rPr>
              <a:t> </a:t>
            </a:r>
            <a:r>
              <a:rPr lang="cs-CZ" sz="2900" i="1" dirty="0" err="1">
                <a:latin typeface="Book Antiqua" panose="02040602050305030304" pitchFamily="18" charset="0"/>
              </a:rPr>
              <a:t>dux</a:t>
            </a:r>
            <a:r>
              <a:rPr lang="cs-CZ" sz="2900" i="1" dirty="0">
                <a:latin typeface="Book Antiqua" panose="02040602050305030304" pitchFamily="18" charset="0"/>
              </a:rPr>
              <a:t> </a:t>
            </a:r>
            <a:r>
              <a:rPr lang="cs-CZ" sz="2900" i="1" dirty="0" err="1">
                <a:latin typeface="Book Antiqua" panose="02040602050305030304" pitchFamily="18" charset="0"/>
              </a:rPr>
              <a:t>predictus</a:t>
            </a:r>
            <a:r>
              <a:rPr lang="cs-CZ" sz="2900" i="1" dirty="0">
                <a:latin typeface="Book Antiqua" panose="02040602050305030304" pitchFamily="18" charset="0"/>
              </a:rPr>
              <a:t> </a:t>
            </a:r>
            <a:r>
              <a:rPr lang="cs-CZ" sz="2900" i="1" dirty="0" err="1" smtClean="0">
                <a:latin typeface="Book Antiqua" panose="02040602050305030304" pitchFamily="18" charset="0"/>
              </a:rPr>
              <a:t>Sobiezlaus</a:t>
            </a:r>
            <a:r>
              <a:rPr lang="cs-CZ" sz="2900" i="1" dirty="0" smtClean="0">
                <a:latin typeface="Book Antiqua" panose="02040602050305030304" pitchFamily="18" charset="0"/>
              </a:rPr>
              <a:t>…</a:t>
            </a:r>
            <a:r>
              <a:rPr lang="cs-CZ" sz="2900" i="1" dirty="0" err="1" smtClean="0">
                <a:latin typeface="Book Antiqua" panose="02040602050305030304" pitchFamily="18" charset="0"/>
              </a:rPr>
              <a:t>circuitum</a:t>
            </a:r>
            <a:r>
              <a:rPr lang="cs-CZ" sz="2900" i="1" dirty="0">
                <a:latin typeface="Book Antiqua" panose="02040602050305030304" pitchFamily="18" charset="0"/>
              </a:rPr>
              <a:t>, qui </a:t>
            </a:r>
            <a:r>
              <a:rPr lang="cs-CZ" sz="2900" i="1" dirty="0" err="1">
                <a:latin typeface="Book Antiqua" panose="02040602050305030304" pitchFamily="18" charset="0"/>
              </a:rPr>
              <a:t>vocatur</a:t>
            </a:r>
            <a:r>
              <a:rPr lang="cs-CZ" sz="2900" i="1" dirty="0">
                <a:latin typeface="Book Antiqua" panose="02040602050305030304" pitchFamily="18" charset="0"/>
              </a:rPr>
              <a:t> </a:t>
            </a:r>
            <a:r>
              <a:rPr lang="cs-CZ" sz="2900" i="1" dirty="0" err="1">
                <a:latin typeface="Book Antiqua" panose="02040602050305030304" pitchFamily="18" charset="0"/>
              </a:rPr>
              <a:t>Dobretin</a:t>
            </a:r>
            <a:r>
              <a:rPr lang="cs-CZ" sz="2900" i="1" dirty="0">
                <a:latin typeface="Book Antiqua" panose="02040602050305030304" pitchFamily="18" charset="0"/>
              </a:rPr>
              <a:t>, </a:t>
            </a:r>
            <a:r>
              <a:rPr lang="cs-CZ" sz="2900" i="1" u="sng" dirty="0">
                <a:latin typeface="Book Antiqua" panose="02040602050305030304" pitchFamily="18" charset="0"/>
              </a:rPr>
              <a:t>a </a:t>
            </a:r>
            <a:r>
              <a:rPr lang="cs-CZ" sz="2900" i="1" u="sng" dirty="0" err="1">
                <a:latin typeface="Book Antiqua" panose="02040602050305030304" pitchFamily="18" charset="0"/>
              </a:rPr>
              <a:t>Koiata</a:t>
            </a:r>
            <a:r>
              <a:rPr lang="cs-CZ" sz="2900" i="1" u="sng" dirty="0">
                <a:latin typeface="Book Antiqua" panose="02040602050305030304" pitchFamily="18" charset="0"/>
              </a:rPr>
              <a:t> </a:t>
            </a:r>
            <a:r>
              <a:rPr lang="cs-CZ" sz="2900" i="1" u="sng" dirty="0" err="1">
                <a:latin typeface="Book Antiqua" panose="02040602050305030304" pitchFamily="18" charset="0"/>
              </a:rPr>
              <a:t>ioculatore</a:t>
            </a:r>
            <a:r>
              <a:rPr lang="cs-CZ" sz="2900" i="1" u="sng" dirty="0">
                <a:latin typeface="Book Antiqua" panose="02040602050305030304" pitchFamily="18" charset="0"/>
              </a:rPr>
              <a:t> </a:t>
            </a:r>
            <a:r>
              <a:rPr lang="cs-CZ" sz="2900" i="1" dirty="0" err="1">
                <a:latin typeface="Book Antiqua" panose="02040602050305030304" pitchFamily="18" charset="0"/>
              </a:rPr>
              <a:t>comparavit</a:t>
            </a:r>
            <a:r>
              <a:rPr lang="cs-CZ" sz="2900" i="1" dirty="0">
                <a:latin typeface="Book Antiqua" panose="02040602050305030304" pitchFamily="18" charset="0"/>
              </a:rPr>
              <a:t> </a:t>
            </a:r>
            <a:r>
              <a:rPr lang="cs-CZ" sz="2900" dirty="0" smtClean="0">
                <a:latin typeface="Palatino Linotype"/>
              </a:rPr>
              <a:t>[</a:t>
            </a:r>
            <a:r>
              <a:rPr lang="cs-CZ" sz="2900" dirty="0" err="1" smtClean="0">
                <a:latin typeface="Palatino Linotype"/>
              </a:rPr>
              <a:t>tamt</a:t>
            </a:r>
            <a:r>
              <a:rPr lang="cs-CZ" sz="2900" dirty="0" smtClean="0">
                <a:latin typeface="Palatino Linotype"/>
              </a:rPr>
              <a:t>. IV, 413, č. 399, </a:t>
            </a:r>
            <a:r>
              <a:rPr lang="cs-CZ" sz="2900" b="1" dirty="0" smtClean="0">
                <a:latin typeface="Palatino Linotype"/>
              </a:rPr>
              <a:t>r. 1176</a:t>
            </a:r>
            <a:r>
              <a:rPr lang="cs-CZ" sz="2900" dirty="0" smtClean="0">
                <a:latin typeface="Palatino Linotype"/>
              </a:rPr>
              <a:t>]</a:t>
            </a:r>
          </a:p>
          <a:p>
            <a:pPr marL="0" indent="0">
              <a:buNone/>
            </a:pPr>
            <a:r>
              <a:rPr lang="cs-CZ" sz="2900" b="1" dirty="0" smtClean="0">
                <a:solidFill>
                  <a:srgbClr val="C00000"/>
                </a:solidFill>
                <a:latin typeface="Book Antiqua" pitchFamily="18" charset="0"/>
              </a:rPr>
              <a:t>13. stol </a:t>
            </a:r>
            <a:r>
              <a:rPr lang="cs-CZ" sz="2900" b="1" dirty="0" smtClean="0">
                <a:latin typeface="Book Antiqua" pitchFamily="18" charset="0"/>
              </a:rPr>
              <a:t>– r. 1253</a:t>
            </a:r>
          </a:p>
          <a:p>
            <a:r>
              <a:rPr lang="cs-CZ" sz="2900" b="1" dirty="0" err="1">
                <a:solidFill>
                  <a:srgbClr val="FF0000"/>
                </a:solidFill>
                <a:latin typeface="Book Antiqua" pitchFamily="18" charset="0"/>
              </a:rPr>
              <a:t>Zwnglo</a:t>
            </a:r>
            <a:r>
              <a:rPr lang="cs-CZ" sz="2900" b="1" i="1" dirty="0">
                <a:latin typeface="Book Antiqua" pitchFamily="18" charset="0"/>
              </a:rPr>
              <a:t> </a:t>
            </a:r>
            <a:r>
              <a:rPr lang="cs-CZ" sz="2900" i="1" dirty="0" err="1">
                <a:latin typeface="Book Antiqua" pitchFamily="18" charset="0"/>
              </a:rPr>
              <a:t>ioculator</a:t>
            </a:r>
            <a:r>
              <a:rPr lang="cs-CZ" sz="2900" b="1" i="1" dirty="0">
                <a:latin typeface="Book Antiqua" pitchFamily="18" charset="0"/>
              </a:rPr>
              <a:t> </a:t>
            </a:r>
            <a:r>
              <a:rPr lang="cs-CZ" sz="2900" dirty="0">
                <a:latin typeface="Book Antiqua" pitchFamily="18" charset="0"/>
              </a:rPr>
              <a:t>(</a:t>
            </a:r>
            <a:r>
              <a:rPr lang="cs-CZ" sz="2900" dirty="0" err="1">
                <a:latin typeface="Book Antiqua" pitchFamily="18" charset="0"/>
              </a:rPr>
              <a:t>vetus</a:t>
            </a:r>
            <a:r>
              <a:rPr lang="cs-CZ" sz="2900" dirty="0">
                <a:latin typeface="Book Antiqua" pitchFamily="18" charset="0"/>
              </a:rPr>
              <a:t> </a:t>
            </a:r>
            <a:r>
              <a:rPr lang="cs-CZ" sz="2900" dirty="0" err="1">
                <a:latin typeface="Book Antiqua" pitchFamily="18" charset="0"/>
              </a:rPr>
              <a:t>vers</a:t>
            </a:r>
            <a:r>
              <a:rPr lang="cs-CZ" sz="2900" dirty="0">
                <a:latin typeface="Book Antiqua" pitchFamily="18" charset="0"/>
              </a:rPr>
              <a:t>.</a:t>
            </a:r>
            <a:r>
              <a:rPr lang="cs-CZ" sz="2900" i="1" dirty="0">
                <a:latin typeface="Book Antiqua" pitchFamily="18" charset="0"/>
              </a:rPr>
              <a:t> </a:t>
            </a:r>
            <a:r>
              <a:rPr lang="cs-CZ" sz="2900" i="1" dirty="0" err="1">
                <a:latin typeface="Book Antiqua" pitchFamily="18" charset="0"/>
              </a:rPr>
              <a:t>žakéř</a:t>
            </a:r>
            <a:r>
              <a:rPr lang="cs-CZ" sz="2900" dirty="0" smtClean="0">
                <a:latin typeface="Book Antiqua" pitchFamily="18" charset="0"/>
              </a:rPr>
              <a:t>) [</a:t>
            </a:r>
            <a:r>
              <a:rPr lang="cs-CZ" sz="2900" dirty="0" err="1" smtClean="0">
                <a:latin typeface="Book Antiqua" pitchFamily="18" charset="0"/>
              </a:rPr>
              <a:t>tamt</a:t>
            </a:r>
            <a:r>
              <a:rPr lang="cs-CZ" sz="2900" dirty="0" smtClean="0">
                <a:latin typeface="Book Antiqua" pitchFamily="18" charset="0"/>
              </a:rPr>
              <a:t>. IV, 455, č. 266]</a:t>
            </a:r>
          </a:p>
          <a:p>
            <a:r>
              <a:rPr lang="cs-CZ" sz="2900" b="1" dirty="0" err="1" smtClean="0">
                <a:solidFill>
                  <a:srgbClr val="FF0000"/>
                </a:solidFill>
                <a:latin typeface="Book Antiqua" pitchFamily="18" charset="0"/>
              </a:rPr>
              <a:t>Chunrád</a:t>
            </a:r>
            <a:r>
              <a:rPr lang="cs-CZ" sz="2900" dirty="0" smtClean="0">
                <a:latin typeface="Book Antiqua" pitchFamily="18" charset="0"/>
              </a:rPr>
              <a:t>, </a:t>
            </a:r>
            <a:r>
              <a:rPr lang="cs-CZ" sz="2900" i="1" dirty="0" err="1" smtClean="0">
                <a:latin typeface="Book Antiqua" pitchFamily="18" charset="0"/>
              </a:rPr>
              <a:t>cognomine</a:t>
            </a:r>
            <a:r>
              <a:rPr lang="cs-CZ" sz="2900" i="1" dirty="0" smtClean="0">
                <a:latin typeface="Book Antiqua" pitchFamily="18" charset="0"/>
              </a:rPr>
              <a:t> </a:t>
            </a:r>
            <a:r>
              <a:rPr lang="cs-CZ" sz="2900" i="1" dirty="0" err="1" smtClean="0">
                <a:latin typeface="Book Antiqua" pitchFamily="18" charset="0"/>
              </a:rPr>
              <a:t>Ioculator</a:t>
            </a:r>
            <a:r>
              <a:rPr lang="cs-CZ" sz="2900" i="1" dirty="0" smtClean="0">
                <a:latin typeface="Book Antiqua" pitchFamily="18" charset="0"/>
              </a:rPr>
              <a:t>  </a:t>
            </a:r>
            <a:r>
              <a:rPr lang="cs-CZ" sz="2900" dirty="0" smtClean="0">
                <a:latin typeface="Book Antiqua" pitchFamily="18" charset="0"/>
              </a:rPr>
              <a:t>[</a:t>
            </a:r>
            <a:r>
              <a:rPr lang="cs-CZ" sz="2900" dirty="0" err="1" smtClean="0">
                <a:latin typeface="Book Antiqua" pitchFamily="18" charset="0"/>
              </a:rPr>
              <a:t>tamt</a:t>
            </a:r>
            <a:r>
              <a:rPr lang="cs-CZ" sz="2900" dirty="0" smtClean="0">
                <a:latin typeface="Book Antiqua" pitchFamily="18" charset="0"/>
              </a:rPr>
              <a:t>. IV, 454, č. 266]</a:t>
            </a:r>
            <a:endParaRPr lang="cs-CZ" sz="2900" dirty="0">
              <a:latin typeface="Book Antiqua" pitchFamily="18" charset="0"/>
            </a:endParaRPr>
          </a:p>
          <a:p>
            <a:endParaRPr lang="cs-CZ" sz="2900" dirty="0">
              <a:latin typeface="Book Antiqua" pitchFamily="18" charset="0"/>
            </a:endParaRPr>
          </a:p>
          <a:p>
            <a:pPr marL="0" indent="0">
              <a:buNone/>
            </a:pPr>
            <a:endParaRPr lang="cs-CZ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8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Book Antiqua" pitchFamily="18" charset="0"/>
              </a:rPr>
              <a:t>Z</a:t>
            </a:r>
            <a:r>
              <a:rPr lang="cs-CZ" sz="3600" b="1" dirty="0" smtClean="0">
                <a:solidFill>
                  <a:srgbClr val="C00000"/>
                </a:solidFill>
                <a:latin typeface="Book Antiqua" pitchFamily="18" charset="0"/>
              </a:rPr>
              <a:t>droje a sekundární prameny o hercích v latin. pramenech středověkých Čech (12.-15. stol.) </a:t>
            </a:r>
            <a:endParaRPr lang="cs-CZ" sz="36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b="1" dirty="0" smtClean="0">
              <a:latin typeface="Book Antiqua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10400" b="1" dirty="0">
                <a:latin typeface="Book Antiqua" pitchFamily="18" charset="0"/>
              </a:rPr>
              <a:t>C</a:t>
            </a:r>
            <a:r>
              <a:rPr lang="cs-CZ" sz="10400" b="1" dirty="0" smtClean="0">
                <a:latin typeface="Book Antiqua" pitchFamily="18" charset="0"/>
              </a:rPr>
              <a:t>írkevní prameny: </a:t>
            </a:r>
          </a:p>
          <a:p>
            <a:pPr marL="0" indent="0">
              <a:buNone/>
            </a:pPr>
            <a:r>
              <a:rPr lang="cs-CZ" sz="10400" dirty="0" smtClean="0">
                <a:latin typeface="Book Antiqua" pitchFamily="18" charset="0"/>
              </a:rPr>
              <a:t>kázání, traktáty, mnišské stanovy, (arci)biskupská statuta, synody…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10400" b="1" dirty="0" smtClean="0">
              <a:latin typeface="Book Antiqua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10400" b="1" dirty="0">
                <a:latin typeface="Book Antiqua" pitchFamily="18" charset="0"/>
              </a:rPr>
              <a:t>K</a:t>
            </a:r>
            <a:r>
              <a:rPr lang="cs-CZ" sz="10400" b="1" dirty="0" smtClean="0">
                <a:latin typeface="Book Antiqua" pitchFamily="18" charset="0"/>
              </a:rPr>
              <a:t>roniky, historické prameny…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10400" b="1" dirty="0">
              <a:latin typeface="Book Antiqua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10400" b="1" dirty="0">
                <a:latin typeface="Book Antiqua" pitchFamily="18" charset="0"/>
              </a:rPr>
              <a:t>Diplomatické prameny: </a:t>
            </a:r>
            <a:r>
              <a:rPr lang="cs-CZ" sz="10400" dirty="0">
                <a:latin typeface="Book Antiqua" pitchFamily="18" charset="0"/>
              </a:rPr>
              <a:t>formulářové sbírky, kancléřské </a:t>
            </a:r>
            <a:r>
              <a:rPr lang="cs-CZ" sz="10400" dirty="0" smtClean="0">
                <a:latin typeface="Book Antiqua" pitchFamily="18" charset="0"/>
              </a:rPr>
              <a:t>listiny</a:t>
            </a:r>
          </a:p>
          <a:p>
            <a:pPr marL="0" indent="0">
              <a:buNone/>
            </a:pPr>
            <a:endParaRPr lang="cs-CZ" sz="10400" b="1" dirty="0" smtClean="0">
              <a:latin typeface="Book Antiqua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10400" b="1" dirty="0">
                <a:latin typeface="Book Antiqua" pitchFamily="18" charset="0"/>
              </a:rPr>
              <a:t>L</a:t>
            </a:r>
            <a:r>
              <a:rPr lang="cs-CZ" sz="10400" b="1" dirty="0" smtClean="0">
                <a:latin typeface="Book Antiqua" pitchFamily="18" charset="0"/>
              </a:rPr>
              <a:t>exikografické </a:t>
            </a:r>
            <a:r>
              <a:rPr lang="cs-CZ" sz="10400" b="1" dirty="0">
                <a:latin typeface="Book Antiqua" pitchFamily="18" charset="0"/>
              </a:rPr>
              <a:t>prameny </a:t>
            </a:r>
            <a:r>
              <a:rPr lang="cs-CZ" sz="10400" dirty="0">
                <a:latin typeface="Book Antiqua" pitchFamily="18" charset="0"/>
              </a:rPr>
              <a:t>– </a:t>
            </a:r>
            <a:r>
              <a:rPr lang="cs-CZ" sz="10400" dirty="0" smtClean="0">
                <a:latin typeface="Book Antiqua" pitchFamily="18" charset="0"/>
              </a:rPr>
              <a:t>latinské (latinsko-české) slovníky</a:t>
            </a:r>
            <a:r>
              <a:rPr lang="cs-CZ" sz="10400" dirty="0">
                <a:latin typeface="Book Antiqua" pitchFamily="18" charset="0"/>
              </a:rPr>
              <a:t>, </a:t>
            </a:r>
            <a:r>
              <a:rPr lang="cs-CZ" sz="10400" dirty="0" smtClean="0">
                <a:latin typeface="Book Antiqua" pitchFamily="18" charset="0"/>
              </a:rPr>
              <a:t>glosáře, vokabuláře…</a:t>
            </a:r>
            <a:endParaRPr lang="cs-CZ" sz="10400" dirty="0">
              <a:latin typeface="Book Antiqua" pitchFamily="18" charset="0"/>
            </a:endParaRPr>
          </a:p>
          <a:p>
            <a:pPr marL="0" indent="0">
              <a:buNone/>
            </a:pPr>
            <a:endParaRPr lang="cs-CZ" sz="10400" b="1" dirty="0" smtClean="0">
              <a:latin typeface="Book Antiqua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10400" b="1" dirty="0">
                <a:latin typeface="Book Antiqua" pitchFamily="18" charset="0"/>
              </a:rPr>
              <a:t>V</a:t>
            </a:r>
            <a:r>
              <a:rPr lang="cs-CZ" sz="10400" b="1" dirty="0" smtClean="0">
                <a:latin typeface="Book Antiqua" pitchFamily="18" charset="0"/>
              </a:rPr>
              <a:t>izuální prameny </a:t>
            </a:r>
            <a:r>
              <a:rPr lang="cs-CZ" sz="10400" dirty="0" smtClean="0">
                <a:latin typeface="Book Antiqua" pitchFamily="18" charset="0"/>
              </a:rPr>
              <a:t>– výtvarné umění, iluminované rukopisy, drolerie…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Lexikografické zdroje: latinské názvosloví </a:t>
            </a:r>
            <a:r>
              <a:rPr lang="cs-CZ" sz="4000" dirty="0" smtClean="0">
                <a:latin typeface="Book Antiqua" panose="02040602050305030304" pitchFamily="18" charset="0"/>
              </a:rPr>
              <a:t>(obecné pojmy)</a:t>
            </a:r>
            <a:endParaRPr lang="cs-CZ" sz="4000" dirty="0">
              <a:latin typeface="Book Antiqua" panose="02040602050305030304" pitchFamily="18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0" y="1412777"/>
            <a:ext cx="4644008" cy="720079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Pojmy přejaté z (pozdně) klasické latiny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0" y="2132856"/>
            <a:ext cx="4644008" cy="472514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200" b="1" i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Histrio</a:t>
            </a:r>
            <a:endParaRPr lang="cs-CZ" sz="3200" b="1" i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r>
              <a:rPr lang="cs-CZ" sz="32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Mimus</a:t>
            </a:r>
          </a:p>
          <a:p>
            <a:r>
              <a:rPr lang="cs-CZ" sz="3200" b="1" i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Pantomimus</a:t>
            </a:r>
            <a:endParaRPr lang="cs-CZ" sz="3200" b="1" i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r>
              <a:rPr lang="cs-CZ" sz="3200" b="1" i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Ludius</a:t>
            </a:r>
            <a:r>
              <a:rPr lang="cs-CZ" sz="32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cs-CZ" sz="3200" b="1" i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ludia</a:t>
            </a:r>
            <a:endParaRPr lang="cs-CZ" sz="3200" b="1" i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r>
              <a:rPr lang="cs-CZ" sz="3200" b="1" i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Gesticulator</a:t>
            </a:r>
            <a:endParaRPr lang="cs-CZ" sz="3200" b="1" i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r>
              <a:rPr lang="cs-CZ" sz="3200" b="1" i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Scaenicus</a:t>
            </a:r>
            <a:endParaRPr lang="cs-CZ" sz="3200" b="1" i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r>
              <a:rPr lang="cs-CZ" sz="3200" b="1" i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Saltator</a:t>
            </a:r>
            <a:endParaRPr lang="cs-CZ" sz="3200" b="1" i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r>
              <a:rPr lang="cs-CZ" sz="3200" b="1" i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Thymelicus</a:t>
            </a:r>
            <a:endParaRPr lang="cs-CZ" sz="3200" b="1" i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cs-CZ" sz="2800" i="1" dirty="0"/>
          </a:p>
          <a:p>
            <a:pPr marL="0" indent="0">
              <a:buNone/>
            </a:pPr>
            <a:endParaRPr lang="cs-CZ" sz="2800" b="1" i="1" dirty="0" smtClean="0">
              <a:latin typeface="Book Antiqua" panose="02040602050305030304" pitchFamily="18" charset="0"/>
            </a:endParaRPr>
          </a:p>
          <a:p>
            <a:endParaRPr lang="cs-CZ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644008" y="1412777"/>
            <a:ext cx="4499991" cy="720079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Pojmy středověké</a:t>
            </a:r>
            <a:endParaRPr lang="cs-CZ" sz="28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645025" y="2132856"/>
            <a:ext cx="4498975" cy="4725143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700" dirty="0" err="1">
                <a:latin typeface="Book Antiqua" panose="02040602050305030304" pitchFamily="18" charset="0"/>
              </a:rPr>
              <a:t>j</a:t>
            </a:r>
            <a:r>
              <a:rPr lang="cs-CZ" sz="2700" dirty="0" err="1" smtClean="0">
                <a:latin typeface="Book Antiqua" panose="02040602050305030304" pitchFamily="18" charset="0"/>
              </a:rPr>
              <a:t>okulátor</a:t>
            </a:r>
            <a:r>
              <a:rPr lang="cs-CZ" sz="2700" dirty="0" smtClean="0">
                <a:latin typeface="Book Antiqua" panose="02040602050305030304" pitchFamily="18" charset="0"/>
              </a:rPr>
              <a:t>, žertéř, potulný herec a zpěvák</a:t>
            </a:r>
          </a:p>
          <a:p>
            <a:r>
              <a:rPr lang="cs-CZ" sz="2700" b="1" i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Ioculator</a:t>
            </a:r>
            <a:r>
              <a:rPr lang="cs-CZ" sz="2700" b="1" i="1" dirty="0" smtClean="0">
                <a:latin typeface="Book Antiqua" panose="02040602050305030304" pitchFamily="18" charset="0"/>
              </a:rPr>
              <a:t> (</a:t>
            </a:r>
            <a:r>
              <a:rPr lang="cs-CZ" sz="2700" b="1" i="1" dirty="0" err="1" smtClean="0">
                <a:latin typeface="Book Antiqua" panose="02040602050305030304" pitchFamily="18" charset="0"/>
              </a:rPr>
              <a:t>iocator</a:t>
            </a:r>
            <a:r>
              <a:rPr lang="cs-CZ" sz="2700" b="1" i="1" dirty="0" smtClean="0">
                <a:latin typeface="Book Antiqua" panose="02040602050305030304" pitchFamily="18" charset="0"/>
              </a:rPr>
              <a:t>, </a:t>
            </a:r>
            <a:r>
              <a:rPr lang="cs-CZ" sz="2700" b="1" i="1" dirty="0" err="1" smtClean="0">
                <a:latin typeface="Book Antiqua" panose="02040602050305030304" pitchFamily="18" charset="0"/>
              </a:rPr>
              <a:t>iocista</a:t>
            </a:r>
            <a:r>
              <a:rPr lang="cs-CZ" sz="2700" b="1" i="1" dirty="0" smtClean="0">
                <a:latin typeface="Book Antiqua" panose="02040602050305030304" pitchFamily="18" charset="0"/>
              </a:rPr>
              <a:t>)</a:t>
            </a:r>
          </a:p>
          <a:p>
            <a:r>
              <a:rPr lang="cs-CZ" sz="2700" b="1" i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Goliardus</a:t>
            </a:r>
            <a:endParaRPr lang="cs-CZ" sz="2700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cs-CZ" sz="2800" dirty="0" smtClean="0">
                <a:latin typeface="Book Antiqua" panose="02040602050305030304" pitchFamily="18" charset="0"/>
              </a:rPr>
              <a:t>+ </a:t>
            </a:r>
            <a:r>
              <a:rPr lang="cs-CZ" sz="2800" dirty="0">
                <a:latin typeface="Book Antiqua" panose="02040602050305030304" pitchFamily="18" charset="0"/>
              </a:rPr>
              <a:t>názvy pro šaška, blázna → </a:t>
            </a:r>
            <a:endParaRPr lang="cs-CZ" sz="2800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cs-CZ" sz="2800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scurrio</a:t>
            </a:r>
            <a:r>
              <a:rPr lang="cs-CZ" sz="2800" i="1" dirty="0" smtClean="0">
                <a:latin typeface="Book Antiqua" panose="02040602050305030304" pitchFamily="18" charset="0"/>
              </a:rPr>
              <a:t> </a:t>
            </a:r>
            <a:r>
              <a:rPr lang="cs-CZ" sz="2800" dirty="0">
                <a:latin typeface="Book Antiqua" panose="02040602050305030304" pitchFamily="18" charset="0"/>
              </a:rPr>
              <a:t>[</a:t>
            </a:r>
            <a:r>
              <a:rPr lang="cs-CZ" sz="2800" i="1" dirty="0" err="1">
                <a:latin typeface="Book Antiqua" panose="02040602050305030304" pitchFamily="18" charset="0"/>
              </a:rPr>
              <a:t>scurra</a:t>
            </a:r>
            <a:r>
              <a:rPr lang="cs-CZ" sz="2800" dirty="0">
                <a:latin typeface="Book Antiqua" panose="02040602050305030304" pitchFamily="18" charset="0"/>
              </a:rPr>
              <a:t>]</a:t>
            </a:r>
            <a:r>
              <a:rPr lang="cs-CZ" sz="2800" i="1" dirty="0">
                <a:latin typeface="Book Antiqua" panose="02040602050305030304" pitchFamily="18" charset="0"/>
              </a:rPr>
              <a:t>, nebulo, </a:t>
            </a:r>
            <a:r>
              <a:rPr lang="cs-CZ" sz="2800" i="1" dirty="0" err="1">
                <a:latin typeface="Book Antiqua" panose="02040602050305030304" pitchFamily="18" charset="0"/>
              </a:rPr>
              <a:t>fatuus</a:t>
            </a:r>
            <a:r>
              <a:rPr lang="cs-CZ" sz="2800" i="1" dirty="0" smtClean="0">
                <a:latin typeface="Book Antiqua" panose="02040602050305030304" pitchFamily="18" charset="0"/>
              </a:rPr>
              <a:t>…</a:t>
            </a:r>
          </a:p>
          <a:p>
            <a:r>
              <a:rPr lang="cs-CZ" sz="2800" dirty="0" smtClean="0">
                <a:latin typeface="Book Antiqua" panose="02040602050305030304" pitchFamily="18" charset="0"/>
              </a:rPr>
              <a:t>+ </a:t>
            </a:r>
            <a:r>
              <a:rPr lang="cs-CZ" sz="2800" dirty="0">
                <a:latin typeface="Book Antiqua" panose="02040602050305030304" pitchFamily="18" charset="0"/>
              </a:rPr>
              <a:t>ojedinělé </a:t>
            </a:r>
            <a:r>
              <a:rPr lang="cs-CZ" sz="2800" dirty="0" smtClean="0">
                <a:latin typeface="Book Antiqua" panose="02040602050305030304" pitchFamily="18" charset="0"/>
              </a:rPr>
              <a:t>pojmy:</a:t>
            </a:r>
          </a:p>
          <a:p>
            <a:r>
              <a:rPr lang="cs-CZ" sz="2800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balatenius</a:t>
            </a:r>
            <a:r>
              <a:rPr lang="cs-CZ" sz="2800" b="1" i="1" dirty="0" smtClean="0">
                <a:latin typeface="Book Antiqua" panose="02040602050305030304" pitchFamily="18" charset="0"/>
              </a:rPr>
              <a:t> </a:t>
            </a:r>
            <a:r>
              <a:rPr lang="cs-CZ" sz="2800" i="1" dirty="0" smtClean="0">
                <a:latin typeface="Book Antiqua" panose="02040602050305030304" pitchFamily="18" charset="0"/>
              </a:rPr>
              <a:t>– herec, šašek</a:t>
            </a:r>
          </a:p>
          <a:p>
            <a:r>
              <a:rPr lang="cs-CZ" sz="2800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bolinus</a:t>
            </a:r>
            <a:r>
              <a:rPr lang="cs-CZ" sz="2800" b="1" i="1" dirty="0" smtClean="0">
                <a:latin typeface="Book Antiqua" panose="02040602050305030304" pitchFamily="18" charset="0"/>
              </a:rPr>
              <a:t> </a:t>
            </a:r>
            <a:r>
              <a:rPr lang="cs-CZ" sz="2800" i="1" dirty="0" smtClean="0">
                <a:latin typeface="Book Antiqua" panose="02040602050305030304" pitchFamily="18" charset="0"/>
              </a:rPr>
              <a:t>– </a:t>
            </a:r>
            <a:r>
              <a:rPr lang="cs-CZ" sz="2800" i="1" dirty="0" err="1" smtClean="0">
                <a:latin typeface="Book Antiqua" panose="02040602050305030304" pitchFamily="18" charset="0"/>
              </a:rPr>
              <a:t>jokulátor</a:t>
            </a:r>
            <a:r>
              <a:rPr lang="cs-CZ" sz="2800" i="1" dirty="0" smtClean="0">
                <a:latin typeface="Book Antiqua" panose="02040602050305030304" pitchFamily="18" charset="0"/>
              </a:rPr>
              <a:t>, žertéř </a:t>
            </a:r>
          </a:p>
          <a:p>
            <a:r>
              <a:rPr lang="cs-CZ" sz="28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buffo</a:t>
            </a:r>
            <a:r>
              <a:rPr lang="cs-CZ" sz="2800" b="1" i="1" dirty="0" smtClean="0">
                <a:latin typeface="Book Antiqua" panose="02040602050305030304" pitchFamily="18" charset="0"/>
              </a:rPr>
              <a:t> </a:t>
            </a:r>
            <a:r>
              <a:rPr lang="cs-CZ" sz="2800" i="1" dirty="0" smtClean="0">
                <a:latin typeface="Book Antiqua" panose="02040602050305030304" pitchFamily="18" charset="0"/>
              </a:rPr>
              <a:t>– šprýmař … </a:t>
            </a:r>
          </a:p>
          <a:p>
            <a:pPr marL="0" indent="0">
              <a:buNone/>
            </a:pPr>
            <a:endParaRPr lang="cs-CZ" sz="2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cs-CZ" sz="2800" i="1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cs-CZ" sz="28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cs-CZ" sz="2700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06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5212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„Specializované“ názvy </a:t>
            </a:r>
            <a:r>
              <a:rPr lang="cs-CZ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v</a:t>
            </a:r>
            <a:r>
              <a:rPr lang="cs-CZ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cs-CZ" sz="32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bohemikálních</a:t>
            </a:r>
            <a:r>
              <a:rPr lang="cs-CZ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cs-CZ" sz="32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středolatinských</a:t>
            </a:r>
            <a:r>
              <a:rPr lang="cs-CZ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pramenech</a:t>
            </a:r>
            <a:endParaRPr lang="cs-CZ" sz="32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cs-CZ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apparator</a:t>
            </a:r>
            <a:r>
              <a:rPr lang="cs-CZ" b="1" dirty="0" smtClean="0">
                <a:latin typeface="Book Antiqua" panose="02040602050305030304" pitchFamily="18" charset="0"/>
              </a:rPr>
              <a:t> </a:t>
            </a:r>
            <a:r>
              <a:rPr lang="cs-CZ" dirty="0" smtClean="0">
                <a:latin typeface="Book Antiqua" panose="02040602050305030304" pitchFamily="18" charset="0"/>
              </a:rPr>
              <a:t>(z klas. l.)</a:t>
            </a:r>
            <a:r>
              <a:rPr lang="cs-CZ" b="1" dirty="0" smtClean="0">
                <a:latin typeface="Book Antiqua" panose="02040602050305030304" pitchFamily="18" charset="0"/>
              </a:rPr>
              <a:t>–</a:t>
            </a:r>
            <a:r>
              <a:rPr lang="cs-CZ" dirty="0" smtClean="0">
                <a:latin typeface="Book Antiqua" panose="02040602050305030304" pitchFamily="18" charset="0"/>
              </a:rPr>
              <a:t>věštec, kat; </a:t>
            </a:r>
            <a:r>
              <a:rPr lang="cs-CZ" b="1" dirty="0" smtClean="0">
                <a:latin typeface="Book Antiqua" panose="02040602050305030304" pitchFamily="18" charset="0"/>
              </a:rPr>
              <a:t>kejklíř, herec</a:t>
            </a:r>
          </a:p>
          <a:p>
            <a:r>
              <a:rPr lang="cs-CZ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balatr</a:t>
            </a:r>
            <a:r>
              <a:rPr lang="cs-CZ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(h)o</a:t>
            </a:r>
            <a:r>
              <a:rPr lang="cs-CZ" b="1" dirty="0" smtClean="0">
                <a:latin typeface="Book Antiqua" panose="02040602050305030304" pitchFamily="18" charset="0"/>
              </a:rPr>
              <a:t> </a:t>
            </a:r>
            <a:r>
              <a:rPr lang="cs-CZ" dirty="0" smtClean="0">
                <a:latin typeface="Book Antiqua" panose="02040602050305030304" pitchFamily="18" charset="0"/>
              </a:rPr>
              <a:t>(z klas. l.) </a:t>
            </a:r>
            <a:r>
              <a:rPr lang="cs-CZ" b="1" dirty="0" smtClean="0">
                <a:latin typeface="Book Antiqua" panose="02040602050305030304" pitchFamily="18" charset="0"/>
              </a:rPr>
              <a:t>- </a:t>
            </a:r>
            <a:r>
              <a:rPr lang="cs-CZ" dirty="0" smtClean="0">
                <a:latin typeface="Book Antiqua" panose="02040602050305030304" pitchFamily="18" charset="0"/>
              </a:rPr>
              <a:t>nenasyta, žrout, hýřil; </a:t>
            </a:r>
            <a:r>
              <a:rPr lang="cs-CZ" b="1" dirty="0" smtClean="0">
                <a:latin typeface="Book Antiqua" panose="02040602050305030304" pitchFamily="18" charset="0"/>
              </a:rPr>
              <a:t>šprýmař, šašek, herec</a:t>
            </a:r>
          </a:p>
          <a:p>
            <a:r>
              <a:rPr lang="cs-CZ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chironomos</a:t>
            </a:r>
            <a:r>
              <a:rPr lang="cs-CZ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cs-CZ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(-on) </a:t>
            </a:r>
            <a:r>
              <a:rPr lang="cs-CZ" dirty="0" smtClean="0">
                <a:latin typeface="Book Antiqua" panose="02040602050305030304" pitchFamily="18" charset="0"/>
              </a:rPr>
              <a:t>– (z klas. l.) -</a:t>
            </a:r>
            <a:r>
              <a:rPr lang="cs-CZ" b="1" dirty="0" smtClean="0">
                <a:latin typeface="Book Antiqua" panose="02040602050305030304" pitchFamily="18" charset="0"/>
              </a:rPr>
              <a:t> </a:t>
            </a:r>
            <a:r>
              <a:rPr lang="cs-CZ" dirty="0" smtClean="0">
                <a:latin typeface="Book Antiqua" panose="02040602050305030304" pitchFamily="18" charset="0"/>
              </a:rPr>
              <a:t>stolník, „</a:t>
            </a:r>
            <a:r>
              <a:rPr lang="cs-CZ" dirty="0" err="1" smtClean="0">
                <a:latin typeface="Book Antiqua" panose="02040602050305030304" pitchFamily="18" charset="0"/>
              </a:rPr>
              <a:t>podstolé</a:t>
            </a:r>
            <a:r>
              <a:rPr lang="cs-CZ" dirty="0" smtClean="0">
                <a:latin typeface="Book Antiqua" panose="02040602050305030304" pitchFamily="18" charset="0"/>
              </a:rPr>
              <a:t>“; </a:t>
            </a:r>
            <a:r>
              <a:rPr lang="cs-CZ" b="1" dirty="0" smtClean="0">
                <a:latin typeface="Book Antiqua" panose="02040602050305030304" pitchFamily="18" charset="0"/>
              </a:rPr>
              <a:t>žertéř obveselující hosty (u stolu</a:t>
            </a:r>
            <a:r>
              <a:rPr lang="cs-CZ" dirty="0" smtClean="0">
                <a:latin typeface="Book Antiqua" panose="02040602050305030304" pitchFamily="18" charset="0"/>
              </a:rPr>
              <a:t>) </a:t>
            </a:r>
            <a:endParaRPr lang="cs-CZ" dirty="0">
              <a:latin typeface="Book Antiqua" panose="02040602050305030304" pitchFamily="18" charset="0"/>
            </a:endParaRPr>
          </a:p>
          <a:p>
            <a:r>
              <a:rPr lang="cs-CZ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heroldo</a:t>
            </a:r>
            <a:r>
              <a:rPr lang="cs-CZ" b="1" dirty="0">
                <a:solidFill>
                  <a:srgbClr val="C00000"/>
                </a:solidFill>
                <a:latin typeface="Book Antiqua" panose="02040602050305030304" pitchFamily="18" charset="0"/>
              </a:rPr>
              <a:t>, </a:t>
            </a:r>
            <a:r>
              <a:rPr lang="cs-CZ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heroldus</a:t>
            </a:r>
            <a:r>
              <a:rPr lang="cs-CZ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cs-CZ" b="1" dirty="0">
                <a:latin typeface="Book Antiqua" panose="02040602050305030304" pitchFamily="18" charset="0"/>
              </a:rPr>
              <a:t>– </a:t>
            </a:r>
            <a:r>
              <a:rPr lang="cs-CZ" dirty="0">
                <a:latin typeface="Book Antiqua" panose="02040602050305030304" pitchFamily="18" charset="0"/>
              </a:rPr>
              <a:t>služebník při </a:t>
            </a:r>
            <a:r>
              <a:rPr lang="cs-CZ" dirty="0" smtClean="0">
                <a:latin typeface="Book Antiqua" panose="02040602050305030304" pitchFamily="18" charset="0"/>
              </a:rPr>
              <a:t>rytíř. </a:t>
            </a:r>
            <a:r>
              <a:rPr lang="cs-CZ" dirty="0">
                <a:latin typeface="Book Antiqua" panose="02040602050305030304" pitchFamily="18" charset="0"/>
              </a:rPr>
              <a:t>hrách, dvorský obřadník při </a:t>
            </a:r>
            <a:r>
              <a:rPr lang="cs-CZ" dirty="0" smtClean="0">
                <a:latin typeface="Book Antiqua" panose="02040602050305030304" pitchFamily="18" charset="0"/>
              </a:rPr>
              <a:t>turnajích, </a:t>
            </a:r>
            <a:r>
              <a:rPr lang="cs-CZ" b="1" dirty="0" smtClean="0">
                <a:latin typeface="Book Antiqua" panose="02040602050305030304" pitchFamily="18" charset="0"/>
              </a:rPr>
              <a:t>hlasatel – kejklíř, herec</a:t>
            </a:r>
            <a:endParaRPr lang="cs-CZ" b="1" dirty="0">
              <a:latin typeface="Book Antiqua" panose="02040602050305030304" pitchFamily="18" charset="0"/>
            </a:endParaRPr>
          </a:p>
          <a:p>
            <a:r>
              <a:rPr lang="cs-CZ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incantator</a:t>
            </a:r>
            <a:r>
              <a:rPr lang="cs-CZ" b="1" i="1" dirty="0" smtClean="0">
                <a:latin typeface="Book Antiqua" panose="02040602050305030304" pitchFamily="18" charset="0"/>
              </a:rPr>
              <a:t> </a:t>
            </a:r>
            <a:r>
              <a:rPr lang="cs-CZ" b="1" dirty="0" smtClean="0">
                <a:latin typeface="Book Antiqua" panose="02040602050305030304" pitchFamily="18" charset="0"/>
              </a:rPr>
              <a:t>– </a:t>
            </a:r>
            <a:r>
              <a:rPr lang="cs-CZ" dirty="0" smtClean="0">
                <a:latin typeface="Book Antiqua" panose="02040602050305030304" pitchFamily="18" charset="0"/>
              </a:rPr>
              <a:t>čaroděj</a:t>
            </a:r>
            <a:r>
              <a:rPr lang="cs-CZ" dirty="0">
                <a:latin typeface="Book Antiqua" panose="02040602050305030304" pitchFamily="18" charset="0"/>
              </a:rPr>
              <a:t>, </a:t>
            </a:r>
            <a:r>
              <a:rPr lang="cs-CZ" dirty="0" smtClean="0">
                <a:latin typeface="Book Antiqua" panose="02040602050305030304" pitchFamily="18" charset="0"/>
              </a:rPr>
              <a:t>zaklínač; </a:t>
            </a:r>
            <a:r>
              <a:rPr lang="cs-CZ" b="1" dirty="0" smtClean="0">
                <a:latin typeface="Book Antiqua" panose="02040602050305030304" pitchFamily="18" charset="0"/>
              </a:rPr>
              <a:t>herec</a:t>
            </a:r>
            <a:r>
              <a:rPr lang="cs-CZ" dirty="0" smtClean="0">
                <a:latin typeface="Book Antiqua" panose="02040602050305030304" pitchFamily="18" charset="0"/>
              </a:rPr>
              <a:t> </a:t>
            </a:r>
            <a:endParaRPr lang="cs-CZ" dirty="0">
              <a:latin typeface="Book Antiqua" panose="02040602050305030304" pitchFamily="18" charset="0"/>
            </a:endParaRPr>
          </a:p>
          <a:p>
            <a:r>
              <a:rPr lang="cs-CZ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leccator</a:t>
            </a:r>
            <a:r>
              <a:rPr lang="cs-CZ" b="1" dirty="0">
                <a:latin typeface="Book Antiqua" panose="02040602050305030304" pitchFamily="18" charset="0"/>
              </a:rPr>
              <a:t> </a:t>
            </a:r>
            <a:r>
              <a:rPr lang="cs-CZ" dirty="0" smtClean="0">
                <a:latin typeface="Palatino Linotype"/>
              </a:rPr>
              <a:t>[</a:t>
            </a:r>
            <a:r>
              <a:rPr lang="cs-CZ" i="1" dirty="0" err="1" smtClean="0">
                <a:latin typeface="Book Antiqua" panose="02040602050305030304" pitchFamily="18" charset="0"/>
              </a:rPr>
              <a:t>lëcken</a:t>
            </a:r>
            <a:r>
              <a:rPr lang="cs-CZ" i="1" dirty="0" smtClean="0">
                <a:latin typeface="Book Antiqua" panose="02040602050305030304" pitchFamily="18" charset="0"/>
              </a:rPr>
              <a:t>; </a:t>
            </a:r>
            <a:r>
              <a:rPr lang="cs-CZ" i="1" dirty="0" err="1" smtClean="0">
                <a:latin typeface="Book Antiqua" panose="02040602050305030304" pitchFamily="18" charset="0"/>
              </a:rPr>
              <a:t>leccone</a:t>
            </a:r>
            <a:r>
              <a:rPr lang="cs-CZ" dirty="0" smtClean="0">
                <a:latin typeface="Palatino Linotype"/>
              </a:rPr>
              <a:t>]</a:t>
            </a:r>
            <a:r>
              <a:rPr lang="cs-CZ" dirty="0" smtClean="0">
                <a:latin typeface="Book Antiqua" panose="02040602050305030304" pitchFamily="18" charset="0"/>
              </a:rPr>
              <a:t> - hýřil</a:t>
            </a:r>
            <a:r>
              <a:rPr lang="cs-CZ" dirty="0">
                <a:latin typeface="Book Antiqua" panose="02040602050305030304" pitchFamily="18" charset="0"/>
              </a:rPr>
              <a:t>, žrout, záletník, </a:t>
            </a:r>
            <a:r>
              <a:rPr lang="cs-CZ" dirty="0" smtClean="0">
                <a:latin typeface="Book Antiqua" panose="02040602050305030304" pitchFamily="18" charset="0"/>
              </a:rPr>
              <a:t>příživník; </a:t>
            </a:r>
            <a:r>
              <a:rPr lang="cs-CZ" b="1" dirty="0" smtClean="0">
                <a:latin typeface="Book Antiqua" panose="02040602050305030304" pitchFamily="18" charset="0"/>
              </a:rPr>
              <a:t>potulný </a:t>
            </a:r>
            <a:r>
              <a:rPr lang="cs-CZ" b="1" dirty="0">
                <a:latin typeface="Book Antiqua" panose="02040602050305030304" pitchFamily="18" charset="0"/>
              </a:rPr>
              <a:t>zpěvák, </a:t>
            </a:r>
            <a:r>
              <a:rPr lang="cs-CZ" b="1" dirty="0" smtClean="0">
                <a:latin typeface="Book Antiqua" panose="02040602050305030304" pitchFamily="18" charset="0"/>
              </a:rPr>
              <a:t>kejklíř</a:t>
            </a:r>
            <a:endParaRPr lang="cs-CZ" dirty="0">
              <a:latin typeface="Book Antiqua" panose="0204060205030503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119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Lexikografické zdroje: české názvosloví</a:t>
            </a:r>
            <a:endParaRPr lang="cs-CZ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>
            <a:normAutofit fontScale="85000" lnSpcReduction="10000"/>
          </a:bodyPr>
          <a:lstStyle/>
          <a:p>
            <a:r>
              <a:rPr lang="cs-CZ" sz="3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(J)</a:t>
            </a:r>
            <a:r>
              <a:rPr lang="cs-CZ" sz="30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hřec</a:t>
            </a:r>
            <a:r>
              <a:rPr lang="cs-CZ" sz="3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(j)</a:t>
            </a:r>
            <a:r>
              <a:rPr lang="cs-CZ" sz="30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hřice</a:t>
            </a:r>
            <a:r>
              <a:rPr lang="cs-CZ" sz="3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; herec</a:t>
            </a:r>
          </a:p>
          <a:p>
            <a:r>
              <a:rPr lang="cs-CZ" sz="30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Kaukléř</a:t>
            </a:r>
            <a:r>
              <a:rPr lang="cs-CZ" sz="3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</a:t>
            </a:r>
            <a:r>
              <a:rPr lang="cs-CZ" sz="30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kejkléř</a:t>
            </a:r>
            <a:r>
              <a:rPr lang="cs-CZ" sz="3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</a:t>
            </a:r>
            <a:r>
              <a:rPr lang="cs-CZ" sz="30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kauklíř</a:t>
            </a:r>
            <a:r>
              <a:rPr lang="cs-CZ" sz="3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cs-CZ" sz="3000" dirty="0" smtClean="0">
                <a:latin typeface="Book Antiqua" panose="02040602050305030304" pitchFamily="18" charset="0"/>
              </a:rPr>
              <a:t>[</a:t>
            </a:r>
            <a:r>
              <a:rPr lang="cs-CZ" sz="3000" dirty="0" err="1" smtClean="0">
                <a:latin typeface="Book Antiqua" panose="02040602050305030304" pitchFamily="18" charset="0"/>
              </a:rPr>
              <a:t>Gaukler</a:t>
            </a:r>
            <a:r>
              <a:rPr lang="cs-CZ" sz="3000" dirty="0" smtClean="0">
                <a:latin typeface="Book Antiqua" panose="02040602050305030304" pitchFamily="18" charset="0"/>
              </a:rPr>
              <a:t>, </a:t>
            </a:r>
            <a:r>
              <a:rPr lang="cs-CZ" sz="3000" dirty="0" err="1" smtClean="0">
                <a:latin typeface="Book Antiqua" panose="02040602050305030304" pitchFamily="18" charset="0"/>
              </a:rPr>
              <a:t>goukelaere</a:t>
            </a:r>
            <a:r>
              <a:rPr lang="cs-CZ" sz="3000" dirty="0" smtClean="0">
                <a:latin typeface="Book Antiqua" panose="02040602050305030304" pitchFamily="18" charset="0"/>
              </a:rPr>
              <a:t>]</a:t>
            </a:r>
          </a:p>
          <a:p>
            <a:r>
              <a:rPr lang="cs-CZ" sz="30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Hluma</a:t>
            </a:r>
            <a:r>
              <a:rPr lang="cs-CZ" sz="3000" dirty="0" smtClean="0">
                <a:latin typeface="Book Antiqua" panose="02040602050305030304" pitchFamily="18" charset="0"/>
              </a:rPr>
              <a:t> [</a:t>
            </a:r>
            <a:r>
              <a:rPr lang="cs-CZ" sz="3000" dirty="0" err="1" smtClean="0">
                <a:latin typeface="Book Antiqua" panose="02040602050305030304" pitchFamily="18" charset="0"/>
              </a:rPr>
              <a:t>starosl</a:t>
            </a:r>
            <a:r>
              <a:rPr lang="cs-CZ" sz="3000" dirty="0" smtClean="0">
                <a:latin typeface="Book Antiqua" panose="02040602050305030304" pitchFamily="18" charset="0"/>
              </a:rPr>
              <a:t>. </a:t>
            </a:r>
            <a:r>
              <a:rPr lang="cs-CZ" sz="3000" i="1" dirty="0" err="1" smtClean="0">
                <a:latin typeface="Book Antiqua" panose="02040602050305030304" pitchFamily="18" charset="0"/>
              </a:rPr>
              <a:t>glumъ</a:t>
            </a:r>
            <a:r>
              <a:rPr lang="cs-CZ" sz="3000" dirty="0" smtClean="0">
                <a:latin typeface="Book Antiqua" panose="02040602050305030304" pitchFamily="18" charset="0"/>
              </a:rPr>
              <a:t>] – </a:t>
            </a:r>
            <a:r>
              <a:rPr lang="cs-CZ" sz="3000" b="1" dirty="0" smtClean="0">
                <a:latin typeface="Book Antiqua" panose="02040602050305030304" pitchFamily="18" charset="0"/>
              </a:rPr>
              <a:t>herec </a:t>
            </a:r>
            <a:r>
              <a:rPr lang="cs-CZ" sz="3000" dirty="0" smtClean="0">
                <a:latin typeface="Book Antiqua" panose="02040602050305030304" pitchFamily="18" charset="0"/>
              </a:rPr>
              <a:t>(Klaret)</a:t>
            </a:r>
            <a:endParaRPr lang="cs-CZ" sz="30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r>
              <a:rPr lang="cs-CZ" sz="30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Tkýř</a:t>
            </a:r>
            <a:r>
              <a:rPr lang="cs-CZ" sz="3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</a:t>
            </a:r>
            <a:r>
              <a:rPr lang="cs-CZ" sz="30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tkys</a:t>
            </a:r>
            <a:r>
              <a:rPr lang="cs-CZ" sz="3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cs-CZ" sz="3000" dirty="0">
                <a:latin typeface="Book Antiqua" panose="02040602050305030304" pitchFamily="18" charset="0"/>
              </a:rPr>
              <a:t>(→tkáti se</a:t>
            </a:r>
            <a:r>
              <a:rPr lang="cs-CZ" sz="3000" dirty="0" smtClean="0">
                <a:latin typeface="Book Antiqua" panose="02040602050305030304" pitchFamily="18" charset="0"/>
              </a:rPr>
              <a:t>) – potulný </a:t>
            </a:r>
            <a:r>
              <a:rPr lang="cs-CZ" sz="3000" b="1" dirty="0" smtClean="0">
                <a:latin typeface="Book Antiqua" panose="02040602050305030304" pitchFamily="18" charset="0"/>
              </a:rPr>
              <a:t>herec  </a:t>
            </a:r>
            <a:r>
              <a:rPr lang="cs-CZ" sz="3000" dirty="0" smtClean="0">
                <a:latin typeface="Book Antiqua" panose="02040602050305030304" pitchFamily="18" charset="0"/>
              </a:rPr>
              <a:t>(Klaret)</a:t>
            </a:r>
            <a:endParaRPr lang="cs-CZ" sz="3000" b="1" dirty="0" smtClean="0">
              <a:latin typeface="Book Antiqua" panose="02040602050305030304" pitchFamily="18" charset="0"/>
            </a:endParaRPr>
          </a:p>
          <a:p>
            <a:r>
              <a:rPr lang="cs-CZ" sz="3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Dvorník </a:t>
            </a:r>
            <a:r>
              <a:rPr lang="cs-CZ" sz="3000" dirty="0" smtClean="0">
                <a:latin typeface="Book Antiqua" panose="02040602050305030304" pitchFamily="18" charset="0"/>
              </a:rPr>
              <a:t>– rozpustilý člověk</a:t>
            </a:r>
            <a:r>
              <a:rPr lang="cs-CZ" sz="3000" dirty="0">
                <a:latin typeface="Book Antiqua" panose="02040602050305030304" pitchFamily="18" charset="0"/>
              </a:rPr>
              <a:t>;</a:t>
            </a:r>
            <a:r>
              <a:rPr lang="cs-CZ" sz="3000" dirty="0" smtClean="0">
                <a:latin typeface="Book Antiqua" panose="02040602050305030304" pitchFamily="18" charset="0"/>
              </a:rPr>
              <a:t> </a:t>
            </a:r>
            <a:r>
              <a:rPr lang="cs-CZ" sz="3000" b="1" dirty="0" smtClean="0">
                <a:latin typeface="Book Antiqua" panose="02040602050305030304" pitchFamily="18" charset="0"/>
              </a:rPr>
              <a:t>herec </a:t>
            </a:r>
            <a:r>
              <a:rPr lang="cs-CZ" sz="3000" dirty="0" smtClean="0">
                <a:latin typeface="Book Antiqua" panose="02040602050305030304" pitchFamily="18" charset="0"/>
              </a:rPr>
              <a:t>(Klaret)</a:t>
            </a:r>
            <a:endParaRPr lang="cs-CZ" sz="3000" b="1" dirty="0" smtClean="0">
              <a:latin typeface="Book Antiqua" panose="02040602050305030304" pitchFamily="18" charset="0"/>
            </a:endParaRPr>
          </a:p>
          <a:p>
            <a:r>
              <a:rPr lang="cs-CZ" sz="30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Lejchéř</a:t>
            </a:r>
            <a:r>
              <a:rPr lang="cs-CZ" sz="3000" b="1" dirty="0">
                <a:solidFill>
                  <a:srgbClr val="C00000"/>
                </a:solidFill>
                <a:latin typeface="Book Antiqua" panose="02040602050305030304" pitchFamily="18" charset="0"/>
              </a:rPr>
              <a:t>, </a:t>
            </a:r>
            <a:r>
              <a:rPr lang="cs-CZ" sz="30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lajtéř</a:t>
            </a:r>
            <a:r>
              <a:rPr lang="cs-CZ" sz="3000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cs-CZ" sz="3000" dirty="0">
                <a:latin typeface="Book Antiqua" panose="02040602050305030304" pitchFamily="18" charset="0"/>
              </a:rPr>
              <a:t>[</a:t>
            </a:r>
            <a:r>
              <a:rPr lang="cs-CZ" sz="3000" dirty="0" err="1" smtClean="0">
                <a:latin typeface="Book Antiqua" panose="02040602050305030304" pitchFamily="18" charset="0"/>
              </a:rPr>
              <a:t>leichære</a:t>
            </a:r>
            <a:r>
              <a:rPr lang="cs-CZ" sz="3000" dirty="0" smtClean="0">
                <a:latin typeface="Book Antiqua" panose="02040602050305030304" pitchFamily="18" charset="0"/>
              </a:rPr>
              <a:t>] </a:t>
            </a:r>
            <a:r>
              <a:rPr lang="cs-CZ" sz="3000" dirty="0">
                <a:latin typeface="Book Antiqua" panose="02040602050305030304" pitchFamily="18" charset="0"/>
              </a:rPr>
              <a:t>– </a:t>
            </a:r>
            <a:r>
              <a:rPr lang="cs-CZ" sz="3000" dirty="0" smtClean="0">
                <a:latin typeface="Book Antiqua" panose="02040602050305030304" pitchFamily="18" charset="0"/>
              </a:rPr>
              <a:t>podvodník; potulný </a:t>
            </a:r>
            <a:r>
              <a:rPr lang="cs-CZ" sz="3000" b="1" dirty="0" smtClean="0">
                <a:latin typeface="Book Antiqua" panose="02040602050305030304" pitchFamily="18" charset="0"/>
              </a:rPr>
              <a:t>zpěvák, kejklíř</a:t>
            </a:r>
            <a:r>
              <a:rPr lang="cs-CZ" sz="3000" dirty="0" smtClean="0">
                <a:latin typeface="Book Antiqua" panose="02040602050305030304" pitchFamily="18" charset="0"/>
              </a:rPr>
              <a:t> </a:t>
            </a:r>
            <a:endParaRPr lang="cs-CZ" sz="3000" b="1" dirty="0" smtClean="0">
              <a:latin typeface="Book Antiqua" panose="02040602050305030304" pitchFamily="18" charset="0"/>
            </a:endParaRPr>
          </a:p>
          <a:p>
            <a:r>
              <a:rPr lang="cs-CZ" sz="30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Hrdláč</a:t>
            </a:r>
            <a:r>
              <a:rPr lang="cs-CZ" sz="3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/k, </a:t>
            </a:r>
            <a:r>
              <a:rPr lang="cs-CZ" sz="30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hrdloš</a:t>
            </a:r>
            <a:r>
              <a:rPr lang="cs-CZ" sz="3000" b="1" dirty="0" smtClean="0">
                <a:latin typeface="Book Antiqua" panose="02040602050305030304" pitchFamily="18" charset="0"/>
              </a:rPr>
              <a:t> – </a:t>
            </a:r>
            <a:r>
              <a:rPr lang="cs-CZ" sz="3000" dirty="0" smtClean="0">
                <a:latin typeface="Book Antiqua" panose="02040602050305030304" pitchFamily="18" charset="0"/>
              </a:rPr>
              <a:t>(darmo)žrout, ničema; </a:t>
            </a:r>
            <a:r>
              <a:rPr lang="cs-CZ" sz="3000" b="1" dirty="0" smtClean="0">
                <a:latin typeface="Book Antiqua" panose="02040602050305030304" pitchFamily="18" charset="0"/>
              </a:rPr>
              <a:t>herec </a:t>
            </a:r>
            <a:r>
              <a:rPr lang="cs-CZ" sz="3000" dirty="0" smtClean="0">
                <a:latin typeface="Book Antiqua" panose="02040602050305030304" pitchFamily="18" charset="0"/>
              </a:rPr>
              <a:t>(Klaret)</a:t>
            </a:r>
          </a:p>
          <a:p>
            <a:r>
              <a:rPr lang="cs-CZ" sz="30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Lamfaréř</a:t>
            </a:r>
            <a:r>
              <a:rPr lang="cs-CZ" sz="3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</a:t>
            </a:r>
            <a:r>
              <a:rPr lang="cs-CZ" sz="30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lantfaréř</a:t>
            </a:r>
            <a:r>
              <a:rPr lang="cs-CZ" sz="3000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cs-CZ" sz="3000" dirty="0" smtClean="0">
                <a:latin typeface="Book Antiqua" panose="02040602050305030304" pitchFamily="18" charset="0"/>
              </a:rPr>
              <a:t>[</a:t>
            </a:r>
            <a:r>
              <a:rPr lang="cs-CZ" sz="3000" dirty="0" err="1" smtClean="0">
                <a:latin typeface="Book Antiqua" panose="02040602050305030304" pitchFamily="18" charset="0"/>
              </a:rPr>
              <a:t>landfahrer</a:t>
            </a:r>
            <a:r>
              <a:rPr lang="cs-CZ" sz="3000" dirty="0" smtClean="0">
                <a:latin typeface="Book Antiqua" panose="02040602050305030304" pitchFamily="18" charset="0"/>
              </a:rPr>
              <a:t>] – tulák, pobuda; potulný </a:t>
            </a:r>
            <a:r>
              <a:rPr lang="cs-CZ" sz="3000" b="1" dirty="0" smtClean="0">
                <a:latin typeface="Book Antiqua" panose="02040602050305030304" pitchFamily="18" charset="0"/>
              </a:rPr>
              <a:t>herec</a:t>
            </a:r>
          </a:p>
          <a:p>
            <a:r>
              <a:rPr lang="cs-CZ" sz="30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Ludař</a:t>
            </a:r>
            <a:r>
              <a:rPr lang="cs-CZ" sz="3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cs-CZ" sz="3000" dirty="0">
                <a:latin typeface="Book Antiqua" panose="02040602050305030304" pitchFamily="18" charset="0"/>
              </a:rPr>
              <a:t>–[</a:t>
            </a:r>
            <a:r>
              <a:rPr lang="cs-CZ" sz="3000" dirty="0" err="1">
                <a:latin typeface="Book Antiqua" panose="02040602050305030304" pitchFamily="18" charset="0"/>
              </a:rPr>
              <a:t>luditi</a:t>
            </a:r>
            <a:r>
              <a:rPr lang="cs-CZ" sz="3000" dirty="0">
                <a:latin typeface="Book Antiqua" panose="02040602050305030304" pitchFamily="18" charset="0"/>
              </a:rPr>
              <a:t>] </a:t>
            </a:r>
            <a:r>
              <a:rPr lang="cs-CZ" sz="3000" dirty="0" smtClean="0">
                <a:latin typeface="Book Antiqua" panose="02040602050305030304" pitchFamily="18" charset="0"/>
              </a:rPr>
              <a:t>– podvodník, svůdce; </a:t>
            </a:r>
            <a:r>
              <a:rPr lang="cs-CZ" sz="3000" b="1" dirty="0" smtClean="0">
                <a:latin typeface="Book Antiqua" panose="02040602050305030304" pitchFamily="18" charset="0"/>
              </a:rPr>
              <a:t>herec</a:t>
            </a:r>
          </a:p>
          <a:p>
            <a:r>
              <a:rPr lang="cs-CZ" sz="30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Polízač</a:t>
            </a:r>
            <a:r>
              <a:rPr lang="cs-CZ" sz="3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cs-CZ" sz="3000" dirty="0">
                <a:latin typeface="Book Antiqua" panose="02040602050305030304" pitchFamily="18" charset="0"/>
              </a:rPr>
              <a:t>– </a:t>
            </a:r>
            <a:r>
              <a:rPr lang="cs-CZ" sz="3000" dirty="0" smtClean="0">
                <a:latin typeface="Book Antiqua" panose="02040602050305030304" pitchFamily="18" charset="0"/>
              </a:rPr>
              <a:t>mlsoun, patolízal </a:t>
            </a:r>
            <a:r>
              <a:rPr lang="cs-CZ" sz="3000" dirty="0">
                <a:latin typeface="Book Antiqua" panose="02040602050305030304" pitchFamily="18" charset="0"/>
              </a:rPr>
              <a:t>(</a:t>
            </a:r>
            <a:r>
              <a:rPr lang="cs-CZ" sz="3000" i="1" dirty="0" err="1" smtClean="0">
                <a:latin typeface="Book Antiqua" panose="02040602050305030304" pitchFamily="18" charset="0"/>
              </a:rPr>
              <a:t>parasitus</a:t>
            </a:r>
            <a:r>
              <a:rPr lang="cs-CZ" sz="3000" dirty="0" smtClean="0">
                <a:latin typeface="Book Antiqua" panose="02040602050305030304" pitchFamily="18" charset="0"/>
              </a:rPr>
              <a:t>), </a:t>
            </a:r>
            <a:r>
              <a:rPr lang="cs-CZ" sz="3000" b="1" dirty="0" smtClean="0">
                <a:latin typeface="Book Antiqua" panose="02040602050305030304" pitchFamily="18" charset="0"/>
              </a:rPr>
              <a:t>herec</a:t>
            </a:r>
          </a:p>
          <a:p>
            <a:pPr>
              <a:buNone/>
            </a:pPr>
            <a:r>
              <a:rPr lang="cs-CZ" sz="30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Mistr Klaret – Bartoloměj z Chlumce </a:t>
            </a:r>
            <a:r>
              <a:rPr lang="cs-CZ" sz="3000" dirty="0" smtClean="0">
                <a:latin typeface="Book Antiqua" panose="02040602050305030304" pitchFamily="18" charset="0"/>
              </a:rPr>
              <a:t>(</a:t>
            </a:r>
            <a:r>
              <a:rPr lang="cs-CZ" sz="3000" i="1" dirty="0" err="1" smtClean="0">
                <a:latin typeface="Book Antiqua" panose="02040602050305030304" pitchFamily="18" charset="0"/>
              </a:rPr>
              <a:t>Glossarius</a:t>
            </a:r>
            <a:r>
              <a:rPr lang="cs-CZ" sz="3000" i="1" dirty="0" smtClean="0">
                <a:latin typeface="Book Antiqua" panose="02040602050305030304" pitchFamily="18" charset="0"/>
              </a:rPr>
              <a:t>, </a:t>
            </a:r>
            <a:r>
              <a:rPr lang="cs-CZ" sz="3000" dirty="0" smtClean="0">
                <a:latin typeface="Book Antiqua" panose="02040602050305030304" pitchFamily="18" charset="0"/>
              </a:rPr>
              <a:t>1360)</a:t>
            </a:r>
          </a:p>
          <a:p>
            <a:endParaRPr lang="cs-CZ" dirty="0">
              <a:latin typeface="Book Antiqua" panose="02040602050305030304" pitchFamily="18" charset="0"/>
            </a:endParaRPr>
          </a:p>
          <a:p>
            <a:endParaRPr lang="cs-CZ" dirty="0" smtClean="0">
              <a:latin typeface="Book Antiqua" panose="02040602050305030304" pitchFamily="18" charset="0"/>
            </a:endParaRPr>
          </a:p>
          <a:p>
            <a:endParaRPr lang="cs-CZ" dirty="0">
              <a:latin typeface="Book Antiqua" panose="02040602050305030304" pitchFamily="18" charset="0"/>
            </a:endParaRPr>
          </a:p>
          <a:p>
            <a:endParaRPr lang="cs-CZ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1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1339</Words>
  <Application>Microsoft Office PowerPoint</Application>
  <PresentationFormat>Předvádění na obrazovce (4:3)</PresentationFormat>
  <Paragraphs>222</Paragraphs>
  <Slides>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Kateřina Vršecká  Herci a baviči ve středověku (zejména ve středověkých Čechách a Moravě)</vt:lpstr>
      <vt:lpstr>antika → středověk</vt:lpstr>
      <vt:lpstr>Rané období středověkého divadla  cca 600-1000 n.l.</vt:lpstr>
      <vt:lpstr>Středověké drama a divadlo  (prameny, cca 1000-1500)</vt:lpstr>
      <vt:lpstr>Nejstarší zmínky o divadelní aktivitě a hercích v latinských bohemikálních pramenech</vt:lpstr>
      <vt:lpstr>Zdroje a sekundární prameny o hercích v latin. pramenech středověkých Čech (12.-15. stol.) </vt:lpstr>
      <vt:lpstr>Lexikografické zdroje: latinské názvosloví (obecné pojmy)</vt:lpstr>
      <vt:lpstr>„Specializované“ názvy v bohemikálních středolatinských pramenech</vt:lpstr>
      <vt:lpstr>Lexikografické zdroje: české názvosloví</vt:lpstr>
      <vt:lpstr>Ukázky  - latinské prameny (postoj k herectví)</vt:lpstr>
      <vt:lpstr>Ukázky – české prameny (postoj k herectví)</vt:lpstr>
      <vt:lpstr>Církevní statuta a synody – arcibiskupské zákazy divadla duchovním</vt:lpstr>
      <vt:lpstr>Karel IV. – latinské prameny dokumentující vztah k hercům</vt:lpstr>
      <vt:lpstr>Vizuální dokumentace - jokulátoři, kejklíři  kejklíř stojící před králem v iniciále D-ixit: Jan ze Středy: rkp. Liber viaticus (KNM XIII A 12, fol.24r), 14.s.</vt:lpstr>
      <vt:lpstr>Vizuální dokumentace – kejklíři a hudebníci stojící před králem v iniciále E-xultate; Jan ze Středy: rkp. Liber viaticus (KNM XIII A 12, fol.33v, výřez),14. st.</vt:lpstr>
      <vt:lpstr>Vizuální dokumentace – gestikulující muž (Velislavova bible, 1. pol. 14. stol.)</vt:lpstr>
      <vt:lpstr>Vizuální dokumentace: kejklíř – český rukopis Starého zákona (1430)</vt:lpstr>
      <vt:lpstr>Vizuální dokumentace (sochařství): Mistr Týnského oltáře – biřic vysmívající se Kristu v podobě kejklíře (cca 1380)</vt:lpstr>
      <vt:lpstr>Vizuální dokumentace (sochařství) – hlava blázna (šaška), před r. 1491</vt:lpstr>
      <vt:lpstr>Děkuji vám za pozornost.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Kateřina Vršecká  Herci a baviči ve středověku</dc:title>
  <dc:creator>Katerina</dc:creator>
  <cp:lastModifiedBy>Katerina</cp:lastModifiedBy>
  <cp:revision>140</cp:revision>
  <dcterms:created xsi:type="dcterms:W3CDTF">2017-11-10T13:23:31Z</dcterms:created>
  <dcterms:modified xsi:type="dcterms:W3CDTF">2017-12-07T20:16:36Z</dcterms:modified>
</cp:coreProperties>
</file>