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sldIdLst>
    <p:sldId id="256" r:id="rId3"/>
    <p:sldId id="328" r:id="rId4"/>
    <p:sldId id="270" r:id="rId5"/>
    <p:sldId id="305" r:id="rId6"/>
    <p:sldId id="268" r:id="rId7"/>
    <p:sldId id="292" r:id="rId8"/>
    <p:sldId id="310" r:id="rId9"/>
    <p:sldId id="273" r:id="rId10"/>
    <p:sldId id="287" r:id="rId11"/>
    <p:sldId id="288" r:id="rId12"/>
    <p:sldId id="289" r:id="rId13"/>
    <p:sldId id="290" r:id="rId14"/>
    <p:sldId id="291" r:id="rId15"/>
    <p:sldId id="257" r:id="rId16"/>
    <p:sldId id="329" r:id="rId17"/>
    <p:sldId id="261" r:id="rId18"/>
    <p:sldId id="262" r:id="rId19"/>
    <p:sldId id="263" r:id="rId20"/>
    <p:sldId id="264" r:id="rId21"/>
    <p:sldId id="33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98D59-2DD0-41CA-8A47-760D0D1848A4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02125B0-F69D-4799-AE14-A4EE9A14433C}">
      <dgm:prSet/>
      <dgm:spPr/>
      <dgm:t>
        <a:bodyPr/>
        <a:lstStyle/>
        <a:p>
          <a:r>
            <a:rPr lang="cs-CZ" dirty="0"/>
            <a:t>Otázka vybudování nového státu evropského typu v jedné z nejzaostalejších oblastí Osmanské říše.</a:t>
          </a:r>
          <a:endParaRPr lang="en-US" dirty="0"/>
        </a:p>
      </dgm:t>
    </dgm:pt>
    <dgm:pt modelId="{FA6181FD-6AE9-41B6-9F12-6BF23DFC2DBC}" type="parTrans" cxnId="{9154E3C7-9B17-4C15-8AD4-F51EC841ACB5}">
      <dgm:prSet/>
      <dgm:spPr/>
      <dgm:t>
        <a:bodyPr/>
        <a:lstStyle/>
        <a:p>
          <a:endParaRPr lang="en-US"/>
        </a:p>
      </dgm:t>
    </dgm:pt>
    <dgm:pt modelId="{1A0D9D5E-B2ED-4DED-9EC0-3D03988CDE23}" type="sibTrans" cxnId="{9154E3C7-9B17-4C15-8AD4-F51EC841ACB5}">
      <dgm:prSet/>
      <dgm:spPr/>
      <dgm:t>
        <a:bodyPr/>
        <a:lstStyle/>
        <a:p>
          <a:endParaRPr lang="en-US"/>
        </a:p>
      </dgm:t>
    </dgm:pt>
    <dgm:pt modelId="{52EBBDBF-5968-4837-813F-4CFF0E980C26}">
      <dgm:prSet/>
      <dgm:spPr/>
      <dgm:t>
        <a:bodyPr/>
        <a:lstStyle/>
        <a:p>
          <a:r>
            <a:rPr lang="cs-CZ" dirty="0"/>
            <a:t>Rozloha sotva třetiny dnešního Řecka, tj. Peloponésu, </a:t>
          </a:r>
          <a:r>
            <a:rPr lang="cs-CZ" dirty="0" err="1"/>
            <a:t>Rumeli</a:t>
          </a:r>
          <a:r>
            <a:rPr lang="cs-CZ" dirty="0"/>
            <a:t> a Kykladských ostrovů. </a:t>
          </a:r>
          <a:endParaRPr lang="en-US" dirty="0"/>
        </a:p>
      </dgm:t>
    </dgm:pt>
    <dgm:pt modelId="{C36E2235-E613-46D6-82C5-A8D9007217CD}" type="parTrans" cxnId="{343E6B3E-7BA7-4949-8DDE-885702C8E42F}">
      <dgm:prSet/>
      <dgm:spPr/>
      <dgm:t>
        <a:bodyPr/>
        <a:lstStyle/>
        <a:p>
          <a:endParaRPr lang="en-US"/>
        </a:p>
      </dgm:t>
    </dgm:pt>
    <dgm:pt modelId="{763D4935-C89D-451B-8C14-4AEF109EC7F2}" type="sibTrans" cxnId="{343E6B3E-7BA7-4949-8DDE-885702C8E42F}">
      <dgm:prSet/>
      <dgm:spPr/>
      <dgm:t>
        <a:bodyPr/>
        <a:lstStyle/>
        <a:p>
          <a:endParaRPr lang="en-US"/>
        </a:p>
      </dgm:t>
    </dgm:pt>
    <dgm:pt modelId="{BCB647D3-A3CF-49E6-B57A-BD1BC62F30CF}">
      <dgm:prSet/>
      <dgm:spPr/>
      <dgm:t>
        <a:bodyPr/>
        <a:lstStyle/>
        <a:p>
          <a:r>
            <a:rPr lang="cs-CZ" dirty="0"/>
            <a:t>V těchto sedmiletou válkou zdevastovaných oblastech žil necelý milion obyvatel, který představoval jen čtvrtinu všech Řeků. </a:t>
          </a:r>
          <a:endParaRPr lang="en-US" dirty="0"/>
        </a:p>
      </dgm:t>
    </dgm:pt>
    <dgm:pt modelId="{38CA8230-3CAC-441F-B660-E54130F9FFB3}" type="parTrans" cxnId="{08D37BC8-DF4D-4447-961E-ACA23EA6D77B}">
      <dgm:prSet/>
      <dgm:spPr/>
      <dgm:t>
        <a:bodyPr/>
        <a:lstStyle/>
        <a:p>
          <a:endParaRPr lang="en-US"/>
        </a:p>
      </dgm:t>
    </dgm:pt>
    <dgm:pt modelId="{2B58273A-F165-490E-8B1F-0170E7EBF56D}" type="sibTrans" cxnId="{08D37BC8-DF4D-4447-961E-ACA23EA6D77B}">
      <dgm:prSet/>
      <dgm:spPr/>
      <dgm:t>
        <a:bodyPr/>
        <a:lstStyle/>
        <a:p>
          <a:endParaRPr lang="en-US"/>
        </a:p>
      </dgm:t>
    </dgm:pt>
    <dgm:pt modelId="{91911A10-9000-41CF-92C9-14FB09CF9960}">
      <dgm:prSet/>
      <dgm:spPr/>
      <dgm:t>
        <a:bodyPr/>
        <a:lstStyle/>
        <a:p>
          <a:r>
            <a:rPr lang="cs-CZ"/>
            <a:t>Válka snížila obyvatelstvo asi o pětinu ve srovnání s obdobím před jejím vypuknutím.</a:t>
          </a:r>
          <a:endParaRPr lang="en-US"/>
        </a:p>
      </dgm:t>
    </dgm:pt>
    <dgm:pt modelId="{54E190E5-0CD6-4EA6-B0EC-CA362571A554}" type="parTrans" cxnId="{98533164-7515-47FC-B929-0BA1687934CD}">
      <dgm:prSet/>
      <dgm:spPr/>
      <dgm:t>
        <a:bodyPr/>
        <a:lstStyle/>
        <a:p>
          <a:endParaRPr lang="en-US"/>
        </a:p>
      </dgm:t>
    </dgm:pt>
    <dgm:pt modelId="{1D5145AF-3F75-42E5-B74D-351174D03BCB}" type="sibTrans" cxnId="{98533164-7515-47FC-B929-0BA1687934CD}">
      <dgm:prSet/>
      <dgm:spPr/>
      <dgm:t>
        <a:bodyPr/>
        <a:lstStyle/>
        <a:p>
          <a:endParaRPr lang="en-US"/>
        </a:p>
      </dgm:t>
    </dgm:pt>
    <dgm:pt modelId="{0EA7EAFD-9F26-485F-A9B4-F10E7B6B9A03}">
      <dgm:prSet/>
      <dgm:spPr/>
      <dgm:t>
        <a:bodyPr/>
        <a:lstStyle/>
        <a:p>
          <a:r>
            <a:rPr lang="el-GR" dirty="0"/>
            <a:t>Ω</a:t>
          </a:r>
          <a:r>
            <a:rPr lang="cs-CZ" dirty="0" err="1"/>
            <a:t>ětšina</a:t>
          </a:r>
          <a:r>
            <a:rPr lang="cs-CZ" dirty="0"/>
            <a:t> těchto lidí</a:t>
          </a:r>
          <a:r>
            <a:rPr lang="el-GR" dirty="0"/>
            <a:t> </a:t>
          </a:r>
          <a:r>
            <a:rPr lang="cs-CZ" dirty="0"/>
            <a:t>negramotná a chudá na rozdíl od nejdynamičtějších řeckých komunit, které nepatřily nového státu (Konstantinopole, Smyrna, Soluň, </a:t>
          </a:r>
          <a:r>
            <a:rPr lang="cs-CZ" dirty="0" err="1"/>
            <a:t>Jannina</a:t>
          </a:r>
          <a:r>
            <a:rPr lang="cs-CZ" dirty="0"/>
            <a:t>, Kréta, </a:t>
          </a:r>
          <a:r>
            <a:rPr lang="cs-CZ" dirty="0" err="1"/>
            <a:t>Chios</a:t>
          </a:r>
          <a:r>
            <a:rPr lang="cs-CZ" dirty="0"/>
            <a:t>).</a:t>
          </a:r>
          <a:endParaRPr lang="en-US" dirty="0"/>
        </a:p>
      </dgm:t>
    </dgm:pt>
    <dgm:pt modelId="{CBC26EFC-141B-45AC-B3CB-2A8869EC7214}" type="parTrans" cxnId="{B677FF73-9E4C-46DE-89F1-4825E1147BB2}">
      <dgm:prSet/>
      <dgm:spPr/>
      <dgm:t>
        <a:bodyPr/>
        <a:lstStyle/>
        <a:p>
          <a:endParaRPr lang="en-US"/>
        </a:p>
      </dgm:t>
    </dgm:pt>
    <dgm:pt modelId="{370A9C73-DE6D-4623-B9FB-A4DA42A1A165}" type="sibTrans" cxnId="{B677FF73-9E4C-46DE-89F1-4825E1147BB2}">
      <dgm:prSet/>
      <dgm:spPr/>
      <dgm:t>
        <a:bodyPr/>
        <a:lstStyle/>
        <a:p>
          <a:endParaRPr lang="en-US"/>
        </a:p>
      </dgm:t>
    </dgm:pt>
    <dgm:pt modelId="{AB59E8D1-E5D4-445F-9719-E48DCE5D45B9}">
      <dgm:prSet/>
      <dgm:spPr/>
      <dgm:t>
        <a:bodyPr/>
        <a:lstStyle/>
        <a:p>
          <a:r>
            <a:rPr lang="cs-CZ" dirty="0"/>
            <a:t>Paradoxně dochází k masovému odlivu Řeků z osvobozených oblastí do řeckých komunit, které zůstávaly pod kontrolou Osmanů. </a:t>
          </a:r>
          <a:endParaRPr lang="en-US" dirty="0"/>
        </a:p>
      </dgm:t>
    </dgm:pt>
    <dgm:pt modelId="{5F2EC94D-B623-408A-A8B4-D187482F8150}" type="parTrans" cxnId="{DCE1AECF-9706-4D3F-9D6A-196C7E837F0C}">
      <dgm:prSet/>
      <dgm:spPr/>
      <dgm:t>
        <a:bodyPr/>
        <a:lstStyle/>
        <a:p>
          <a:endParaRPr lang="en-US"/>
        </a:p>
      </dgm:t>
    </dgm:pt>
    <dgm:pt modelId="{72BCAEFD-9D69-465C-82D3-FA6FE51D1DDA}" type="sibTrans" cxnId="{DCE1AECF-9706-4D3F-9D6A-196C7E837F0C}">
      <dgm:prSet/>
      <dgm:spPr/>
      <dgm:t>
        <a:bodyPr/>
        <a:lstStyle/>
        <a:p>
          <a:endParaRPr lang="en-US"/>
        </a:p>
      </dgm:t>
    </dgm:pt>
    <dgm:pt modelId="{5ADD905B-77C4-40B0-B381-C63BF714ADF4}">
      <dgm:prSet/>
      <dgm:spPr/>
      <dgm:t>
        <a:bodyPr/>
        <a:lstStyle/>
        <a:p>
          <a:r>
            <a:rPr lang="cs-CZ" dirty="0"/>
            <a:t>Rekonstrukci nového státu ztěžovala otázka splacení dluhů z dob revoluce.</a:t>
          </a:r>
          <a:endParaRPr lang="en-US" dirty="0"/>
        </a:p>
      </dgm:t>
    </dgm:pt>
    <dgm:pt modelId="{70C59A70-6A0A-4526-AF74-67400F28BA6B}" type="parTrans" cxnId="{0830B516-2FEE-4824-A523-51A694B24050}">
      <dgm:prSet/>
      <dgm:spPr/>
      <dgm:t>
        <a:bodyPr/>
        <a:lstStyle/>
        <a:p>
          <a:endParaRPr lang="en-US"/>
        </a:p>
      </dgm:t>
    </dgm:pt>
    <dgm:pt modelId="{1D7BC2CD-1F91-416A-94CC-27658D63F660}" type="sibTrans" cxnId="{0830B516-2FEE-4824-A523-51A694B24050}">
      <dgm:prSet/>
      <dgm:spPr/>
      <dgm:t>
        <a:bodyPr/>
        <a:lstStyle/>
        <a:p>
          <a:endParaRPr lang="en-US"/>
        </a:p>
      </dgm:t>
    </dgm:pt>
    <dgm:pt modelId="{FD399AB5-7302-40FC-9FDD-5E4CA73DBBDA}" type="pres">
      <dgm:prSet presAssocID="{C8498D59-2DD0-41CA-8A47-760D0D1848A4}" presName="linear" presStyleCnt="0">
        <dgm:presLayoutVars>
          <dgm:animLvl val="lvl"/>
          <dgm:resizeHandles val="exact"/>
        </dgm:presLayoutVars>
      </dgm:prSet>
      <dgm:spPr/>
    </dgm:pt>
    <dgm:pt modelId="{7188E439-94C0-40CF-BE44-984EED1DEFE9}" type="pres">
      <dgm:prSet presAssocID="{B02125B0-F69D-4799-AE14-A4EE9A14433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3A3F952-0A9D-4A09-9F8A-F40DC9349E30}" type="pres">
      <dgm:prSet presAssocID="{1A0D9D5E-B2ED-4DED-9EC0-3D03988CDE23}" presName="spacer" presStyleCnt="0"/>
      <dgm:spPr/>
    </dgm:pt>
    <dgm:pt modelId="{5D65F4DA-E3D4-44CF-932A-83879E6BE494}" type="pres">
      <dgm:prSet presAssocID="{52EBBDBF-5968-4837-813F-4CFF0E980C2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C7711D7-44B7-4BA6-8576-B3E73D7A8802}" type="pres">
      <dgm:prSet presAssocID="{763D4935-C89D-451B-8C14-4AEF109EC7F2}" presName="spacer" presStyleCnt="0"/>
      <dgm:spPr/>
    </dgm:pt>
    <dgm:pt modelId="{F8A4B8C7-7989-4BFB-9C6C-90B02EDD6F7D}" type="pres">
      <dgm:prSet presAssocID="{BCB647D3-A3CF-49E6-B57A-BD1BC62F30C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8E811E4-ED1B-4B97-A0FB-2D20B48A63AA}" type="pres">
      <dgm:prSet presAssocID="{2B58273A-F165-490E-8B1F-0170E7EBF56D}" presName="spacer" presStyleCnt="0"/>
      <dgm:spPr/>
    </dgm:pt>
    <dgm:pt modelId="{B6318C1B-74AB-468E-932E-BE2BFD57363D}" type="pres">
      <dgm:prSet presAssocID="{91911A10-9000-41CF-92C9-14FB09CF996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3C5C972-3EE5-4182-AE5B-388E18FAF2BA}" type="pres">
      <dgm:prSet presAssocID="{1D5145AF-3F75-42E5-B74D-351174D03BCB}" presName="spacer" presStyleCnt="0"/>
      <dgm:spPr/>
    </dgm:pt>
    <dgm:pt modelId="{F733B2F9-46EE-4447-B6AF-040E178C13F0}" type="pres">
      <dgm:prSet presAssocID="{0EA7EAFD-9F26-485F-A9B4-F10E7B6B9A0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1FE2C29-2A79-4202-8558-EBC972F1C92A}" type="pres">
      <dgm:prSet presAssocID="{370A9C73-DE6D-4623-B9FB-A4DA42A1A165}" presName="spacer" presStyleCnt="0"/>
      <dgm:spPr/>
    </dgm:pt>
    <dgm:pt modelId="{6B5DCE72-1FD8-4798-9B3B-C5FC472AEBF1}" type="pres">
      <dgm:prSet presAssocID="{AB59E8D1-E5D4-445F-9719-E48DCE5D45B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C66FBC26-FD28-44FC-A432-ABC87B69FA2D}" type="pres">
      <dgm:prSet presAssocID="{72BCAEFD-9D69-465C-82D3-FA6FE51D1DDA}" presName="spacer" presStyleCnt="0"/>
      <dgm:spPr/>
    </dgm:pt>
    <dgm:pt modelId="{5FFD2152-8F62-4513-B4D6-AA787A92A1E4}" type="pres">
      <dgm:prSet presAssocID="{5ADD905B-77C4-40B0-B381-C63BF714ADF4}" presName="parentText" presStyleLbl="node1" presStyleIdx="6" presStyleCnt="7" custLinFactNeighborX="-2197" custLinFactNeighborY="-73951">
        <dgm:presLayoutVars>
          <dgm:chMax val="0"/>
          <dgm:bulletEnabled val="1"/>
        </dgm:presLayoutVars>
      </dgm:prSet>
      <dgm:spPr/>
    </dgm:pt>
  </dgm:ptLst>
  <dgm:cxnLst>
    <dgm:cxn modelId="{0830B516-2FEE-4824-A523-51A694B24050}" srcId="{C8498D59-2DD0-41CA-8A47-760D0D1848A4}" destId="{5ADD905B-77C4-40B0-B381-C63BF714ADF4}" srcOrd="6" destOrd="0" parTransId="{70C59A70-6A0A-4526-AF74-67400F28BA6B}" sibTransId="{1D7BC2CD-1F91-416A-94CC-27658D63F660}"/>
    <dgm:cxn modelId="{B8320930-7B20-4FCB-9313-30E946854442}" type="presOf" srcId="{91911A10-9000-41CF-92C9-14FB09CF9960}" destId="{B6318C1B-74AB-468E-932E-BE2BFD57363D}" srcOrd="0" destOrd="0" presId="urn:microsoft.com/office/officeart/2005/8/layout/vList2"/>
    <dgm:cxn modelId="{343E6B3E-7BA7-4949-8DDE-885702C8E42F}" srcId="{C8498D59-2DD0-41CA-8A47-760D0D1848A4}" destId="{52EBBDBF-5968-4837-813F-4CFF0E980C26}" srcOrd="1" destOrd="0" parTransId="{C36E2235-E613-46D6-82C5-A8D9007217CD}" sibTransId="{763D4935-C89D-451B-8C14-4AEF109EC7F2}"/>
    <dgm:cxn modelId="{364A1E40-9813-4B94-A70D-AD31A0D173E8}" type="presOf" srcId="{C8498D59-2DD0-41CA-8A47-760D0D1848A4}" destId="{FD399AB5-7302-40FC-9FDD-5E4CA73DBBDA}" srcOrd="0" destOrd="0" presId="urn:microsoft.com/office/officeart/2005/8/layout/vList2"/>
    <dgm:cxn modelId="{98533164-7515-47FC-B929-0BA1687934CD}" srcId="{C8498D59-2DD0-41CA-8A47-760D0D1848A4}" destId="{91911A10-9000-41CF-92C9-14FB09CF9960}" srcOrd="3" destOrd="0" parTransId="{54E190E5-0CD6-4EA6-B0EC-CA362571A554}" sibTransId="{1D5145AF-3F75-42E5-B74D-351174D03BCB}"/>
    <dgm:cxn modelId="{12BEEC64-85AB-492E-9611-BF9EE8E50CAB}" type="presOf" srcId="{AB59E8D1-E5D4-445F-9719-E48DCE5D45B9}" destId="{6B5DCE72-1FD8-4798-9B3B-C5FC472AEBF1}" srcOrd="0" destOrd="0" presId="urn:microsoft.com/office/officeart/2005/8/layout/vList2"/>
    <dgm:cxn modelId="{65274148-B87D-4C17-8682-1002B7823CD3}" type="presOf" srcId="{BCB647D3-A3CF-49E6-B57A-BD1BC62F30CF}" destId="{F8A4B8C7-7989-4BFB-9C6C-90B02EDD6F7D}" srcOrd="0" destOrd="0" presId="urn:microsoft.com/office/officeart/2005/8/layout/vList2"/>
    <dgm:cxn modelId="{B677FF73-9E4C-46DE-89F1-4825E1147BB2}" srcId="{C8498D59-2DD0-41CA-8A47-760D0D1848A4}" destId="{0EA7EAFD-9F26-485F-A9B4-F10E7B6B9A03}" srcOrd="4" destOrd="0" parTransId="{CBC26EFC-141B-45AC-B3CB-2A8869EC7214}" sibTransId="{370A9C73-DE6D-4623-B9FB-A4DA42A1A165}"/>
    <dgm:cxn modelId="{3BE34484-EB4E-457C-A621-A510B34210E7}" type="presOf" srcId="{0EA7EAFD-9F26-485F-A9B4-F10E7B6B9A03}" destId="{F733B2F9-46EE-4447-B6AF-040E178C13F0}" srcOrd="0" destOrd="0" presId="urn:microsoft.com/office/officeart/2005/8/layout/vList2"/>
    <dgm:cxn modelId="{33DC568C-2136-441D-9BBA-92181D9FC971}" type="presOf" srcId="{B02125B0-F69D-4799-AE14-A4EE9A14433C}" destId="{7188E439-94C0-40CF-BE44-984EED1DEFE9}" srcOrd="0" destOrd="0" presId="urn:microsoft.com/office/officeart/2005/8/layout/vList2"/>
    <dgm:cxn modelId="{853D7C8F-68BE-4B57-8EE4-157D7080EF67}" type="presOf" srcId="{52EBBDBF-5968-4837-813F-4CFF0E980C26}" destId="{5D65F4DA-E3D4-44CF-932A-83879E6BE494}" srcOrd="0" destOrd="0" presId="urn:microsoft.com/office/officeart/2005/8/layout/vList2"/>
    <dgm:cxn modelId="{EEC30D9D-C57F-4321-B25A-92FCCE219F6C}" type="presOf" srcId="{5ADD905B-77C4-40B0-B381-C63BF714ADF4}" destId="{5FFD2152-8F62-4513-B4D6-AA787A92A1E4}" srcOrd="0" destOrd="0" presId="urn:microsoft.com/office/officeart/2005/8/layout/vList2"/>
    <dgm:cxn modelId="{9154E3C7-9B17-4C15-8AD4-F51EC841ACB5}" srcId="{C8498D59-2DD0-41CA-8A47-760D0D1848A4}" destId="{B02125B0-F69D-4799-AE14-A4EE9A14433C}" srcOrd="0" destOrd="0" parTransId="{FA6181FD-6AE9-41B6-9F12-6BF23DFC2DBC}" sibTransId="{1A0D9D5E-B2ED-4DED-9EC0-3D03988CDE23}"/>
    <dgm:cxn modelId="{08D37BC8-DF4D-4447-961E-ACA23EA6D77B}" srcId="{C8498D59-2DD0-41CA-8A47-760D0D1848A4}" destId="{BCB647D3-A3CF-49E6-B57A-BD1BC62F30CF}" srcOrd="2" destOrd="0" parTransId="{38CA8230-3CAC-441F-B660-E54130F9FFB3}" sibTransId="{2B58273A-F165-490E-8B1F-0170E7EBF56D}"/>
    <dgm:cxn modelId="{DCE1AECF-9706-4D3F-9D6A-196C7E837F0C}" srcId="{C8498D59-2DD0-41CA-8A47-760D0D1848A4}" destId="{AB59E8D1-E5D4-445F-9719-E48DCE5D45B9}" srcOrd="5" destOrd="0" parTransId="{5F2EC94D-B623-408A-A8B4-D187482F8150}" sibTransId="{72BCAEFD-9D69-465C-82D3-FA6FE51D1DDA}"/>
    <dgm:cxn modelId="{1E4E5166-30EB-4824-93D2-E9DFBB5DC15E}" type="presParOf" srcId="{FD399AB5-7302-40FC-9FDD-5E4CA73DBBDA}" destId="{7188E439-94C0-40CF-BE44-984EED1DEFE9}" srcOrd="0" destOrd="0" presId="urn:microsoft.com/office/officeart/2005/8/layout/vList2"/>
    <dgm:cxn modelId="{C6953528-C30F-427C-8287-0C3976E52BB8}" type="presParOf" srcId="{FD399AB5-7302-40FC-9FDD-5E4CA73DBBDA}" destId="{F3A3F952-0A9D-4A09-9F8A-F40DC9349E30}" srcOrd="1" destOrd="0" presId="urn:microsoft.com/office/officeart/2005/8/layout/vList2"/>
    <dgm:cxn modelId="{8DA87C9B-C53A-462D-BCC8-F5902C6A3AE1}" type="presParOf" srcId="{FD399AB5-7302-40FC-9FDD-5E4CA73DBBDA}" destId="{5D65F4DA-E3D4-44CF-932A-83879E6BE494}" srcOrd="2" destOrd="0" presId="urn:microsoft.com/office/officeart/2005/8/layout/vList2"/>
    <dgm:cxn modelId="{004EB557-C0F8-44B7-A1BD-95CDFE1C6B06}" type="presParOf" srcId="{FD399AB5-7302-40FC-9FDD-5E4CA73DBBDA}" destId="{BC7711D7-44B7-4BA6-8576-B3E73D7A8802}" srcOrd="3" destOrd="0" presId="urn:microsoft.com/office/officeart/2005/8/layout/vList2"/>
    <dgm:cxn modelId="{B127FAF0-E9CB-45F6-981C-D0AD9C88A608}" type="presParOf" srcId="{FD399AB5-7302-40FC-9FDD-5E4CA73DBBDA}" destId="{F8A4B8C7-7989-4BFB-9C6C-90B02EDD6F7D}" srcOrd="4" destOrd="0" presId="urn:microsoft.com/office/officeart/2005/8/layout/vList2"/>
    <dgm:cxn modelId="{8DFA3F68-43FA-4A70-BA99-C2B3AB45D459}" type="presParOf" srcId="{FD399AB5-7302-40FC-9FDD-5E4CA73DBBDA}" destId="{38E811E4-ED1B-4B97-A0FB-2D20B48A63AA}" srcOrd="5" destOrd="0" presId="urn:microsoft.com/office/officeart/2005/8/layout/vList2"/>
    <dgm:cxn modelId="{B2BDAB80-1C21-4B2A-9AFD-5ED140B02624}" type="presParOf" srcId="{FD399AB5-7302-40FC-9FDD-5E4CA73DBBDA}" destId="{B6318C1B-74AB-468E-932E-BE2BFD57363D}" srcOrd="6" destOrd="0" presId="urn:microsoft.com/office/officeart/2005/8/layout/vList2"/>
    <dgm:cxn modelId="{D03EC545-B6D0-4638-94E7-9A4FED057478}" type="presParOf" srcId="{FD399AB5-7302-40FC-9FDD-5E4CA73DBBDA}" destId="{53C5C972-3EE5-4182-AE5B-388E18FAF2BA}" srcOrd="7" destOrd="0" presId="urn:microsoft.com/office/officeart/2005/8/layout/vList2"/>
    <dgm:cxn modelId="{5CEE7F55-5C0C-4F43-9B06-2E8D7578B50A}" type="presParOf" srcId="{FD399AB5-7302-40FC-9FDD-5E4CA73DBBDA}" destId="{F733B2F9-46EE-4447-B6AF-040E178C13F0}" srcOrd="8" destOrd="0" presId="urn:microsoft.com/office/officeart/2005/8/layout/vList2"/>
    <dgm:cxn modelId="{1642CF8E-7DB3-4BE7-9166-2A83AA6D22B2}" type="presParOf" srcId="{FD399AB5-7302-40FC-9FDD-5E4CA73DBBDA}" destId="{71FE2C29-2A79-4202-8558-EBC972F1C92A}" srcOrd="9" destOrd="0" presId="urn:microsoft.com/office/officeart/2005/8/layout/vList2"/>
    <dgm:cxn modelId="{BB5FDCA5-5FD6-4E85-B668-03E04F730711}" type="presParOf" srcId="{FD399AB5-7302-40FC-9FDD-5E4CA73DBBDA}" destId="{6B5DCE72-1FD8-4798-9B3B-C5FC472AEBF1}" srcOrd="10" destOrd="0" presId="urn:microsoft.com/office/officeart/2005/8/layout/vList2"/>
    <dgm:cxn modelId="{491D1D6F-742F-4571-88F2-50DD64376881}" type="presParOf" srcId="{FD399AB5-7302-40FC-9FDD-5E4CA73DBBDA}" destId="{C66FBC26-FD28-44FC-A432-ABC87B69FA2D}" srcOrd="11" destOrd="0" presId="urn:microsoft.com/office/officeart/2005/8/layout/vList2"/>
    <dgm:cxn modelId="{9E109345-2135-4DE3-93AE-E38AEC1F6E95}" type="presParOf" srcId="{FD399AB5-7302-40FC-9FDD-5E4CA73DBBDA}" destId="{5FFD2152-8F62-4513-B4D6-AA787A92A1E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8E439-94C0-40CF-BE44-984EED1DEFE9}">
      <dsp:nvSpPr>
        <dsp:cNvPr id="0" name=""/>
        <dsp:cNvSpPr/>
      </dsp:nvSpPr>
      <dsp:spPr>
        <a:xfrm>
          <a:off x="0" y="76287"/>
          <a:ext cx="7378148" cy="86872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3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Otázka vybudování nového státu evropského typu v jedné z nejzaostalejších oblastí Osmanské říše.</a:t>
          </a:r>
          <a:endParaRPr lang="en-US" sz="1600" kern="1200" dirty="0"/>
        </a:p>
      </dsp:txBody>
      <dsp:txXfrm>
        <a:off x="42408" y="118695"/>
        <a:ext cx="7293332" cy="783909"/>
      </dsp:txXfrm>
    </dsp:sp>
    <dsp:sp modelId="{5D65F4DA-E3D4-44CF-932A-83879E6BE494}">
      <dsp:nvSpPr>
        <dsp:cNvPr id="0" name=""/>
        <dsp:cNvSpPr/>
      </dsp:nvSpPr>
      <dsp:spPr>
        <a:xfrm>
          <a:off x="0" y="991092"/>
          <a:ext cx="7378148" cy="86872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3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Rozloha sotva třetiny dnešního Řecka, tj. Peloponésu, </a:t>
          </a:r>
          <a:r>
            <a:rPr lang="cs-CZ" sz="1600" kern="1200" dirty="0" err="1"/>
            <a:t>Rumeli</a:t>
          </a:r>
          <a:r>
            <a:rPr lang="cs-CZ" sz="1600" kern="1200" dirty="0"/>
            <a:t> a Kykladských ostrovů. </a:t>
          </a:r>
          <a:endParaRPr lang="en-US" sz="1600" kern="1200" dirty="0"/>
        </a:p>
      </dsp:txBody>
      <dsp:txXfrm>
        <a:off x="42408" y="1033500"/>
        <a:ext cx="7293332" cy="783909"/>
      </dsp:txXfrm>
    </dsp:sp>
    <dsp:sp modelId="{F8A4B8C7-7989-4BFB-9C6C-90B02EDD6F7D}">
      <dsp:nvSpPr>
        <dsp:cNvPr id="0" name=""/>
        <dsp:cNvSpPr/>
      </dsp:nvSpPr>
      <dsp:spPr>
        <a:xfrm>
          <a:off x="0" y="1905898"/>
          <a:ext cx="7378148" cy="86872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3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 těchto sedmiletou válkou zdevastovaných oblastech žil necelý milion obyvatel, který představoval jen čtvrtinu všech Řeků. </a:t>
          </a:r>
          <a:endParaRPr lang="en-US" sz="1600" kern="1200" dirty="0"/>
        </a:p>
      </dsp:txBody>
      <dsp:txXfrm>
        <a:off x="42408" y="1948306"/>
        <a:ext cx="7293332" cy="783909"/>
      </dsp:txXfrm>
    </dsp:sp>
    <dsp:sp modelId="{B6318C1B-74AB-468E-932E-BE2BFD57363D}">
      <dsp:nvSpPr>
        <dsp:cNvPr id="0" name=""/>
        <dsp:cNvSpPr/>
      </dsp:nvSpPr>
      <dsp:spPr>
        <a:xfrm>
          <a:off x="0" y="2820703"/>
          <a:ext cx="7378148" cy="86872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3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Válka snížila obyvatelstvo asi o pětinu ve srovnání s obdobím před jejím vypuknutím.</a:t>
          </a:r>
          <a:endParaRPr lang="en-US" sz="1600" kern="1200"/>
        </a:p>
      </dsp:txBody>
      <dsp:txXfrm>
        <a:off x="42408" y="2863111"/>
        <a:ext cx="7293332" cy="783909"/>
      </dsp:txXfrm>
    </dsp:sp>
    <dsp:sp modelId="{F733B2F9-46EE-4447-B6AF-040E178C13F0}">
      <dsp:nvSpPr>
        <dsp:cNvPr id="0" name=""/>
        <dsp:cNvSpPr/>
      </dsp:nvSpPr>
      <dsp:spPr>
        <a:xfrm>
          <a:off x="0" y="3735508"/>
          <a:ext cx="7378148" cy="86872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3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Ω</a:t>
          </a:r>
          <a:r>
            <a:rPr lang="cs-CZ" sz="1600" kern="1200" dirty="0" err="1"/>
            <a:t>ětšina</a:t>
          </a:r>
          <a:r>
            <a:rPr lang="cs-CZ" sz="1600" kern="1200" dirty="0"/>
            <a:t> těchto lidí</a:t>
          </a:r>
          <a:r>
            <a:rPr lang="el-GR" sz="1600" kern="1200" dirty="0"/>
            <a:t> </a:t>
          </a:r>
          <a:r>
            <a:rPr lang="cs-CZ" sz="1600" kern="1200" dirty="0"/>
            <a:t>negramotná a chudá na rozdíl od nejdynamičtějších řeckých komunit, které nepatřily nového státu (Konstantinopole, Smyrna, Soluň, </a:t>
          </a:r>
          <a:r>
            <a:rPr lang="cs-CZ" sz="1600" kern="1200" dirty="0" err="1"/>
            <a:t>Jannina</a:t>
          </a:r>
          <a:r>
            <a:rPr lang="cs-CZ" sz="1600" kern="1200" dirty="0"/>
            <a:t>, Kréta, </a:t>
          </a:r>
          <a:r>
            <a:rPr lang="cs-CZ" sz="1600" kern="1200" dirty="0" err="1"/>
            <a:t>Chios</a:t>
          </a:r>
          <a:r>
            <a:rPr lang="cs-CZ" sz="1600" kern="1200" dirty="0"/>
            <a:t>).</a:t>
          </a:r>
          <a:endParaRPr lang="en-US" sz="1600" kern="1200" dirty="0"/>
        </a:p>
      </dsp:txBody>
      <dsp:txXfrm>
        <a:off x="42408" y="3777916"/>
        <a:ext cx="7293332" cy="783909"/>
      </dsp:txXfrm>
    </dsp:sp>
    <dsp:sp modelId="{6B5DCE72-1FD8-4798-9B3B-C5FC472AEBF1}">
      <dsp:nvSpPr>
        <dsp:cNvPr id="0" name=""/>
        <dsp:cNvSpPr/>
      </dsp:nvSpPr>
      <dsp:spPr>
        <a:xfrm>
          <a:off x="0" y="4650313"/>
          <a:ext cx="7378148" cy="86872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3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Paradoxně dochází k masovému odlivu Řeků z osvobozených oblastí do řeckých komunit, které zůstávaly pod kontrolou Osmanů. </a:t>
          </a:r>
          <a:endParaRPr lang="en-US" sz="1600" kern="1200" dirty="0"/>
        </a:p>
      </dsp:txBody>
      <dsp:txXfrm>
        <a:off x="42408" y="4692721"/>
        <a:ext cx="7293332" cy="783909"/>
      </dsp:txXfrm>
    </dsp:sp>
    <dsp:sp modelId="{5FFD2152-8F62-4513-B4D6-AA787A92A1E4}">
      <dsp:nvSpPr>
        <dsp:cNvPr id="0" name=""/>
        <dsp:cNvSpPr/>
      </dsp:nvSpPr>
      <dsp:spPr>
        <a:xfrm>
          <a:off x="0" y="5531041"/>
          <a:ext cx="7378148" cy="868725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3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>
          <a:noFill/>
        </a:ln>
        <a:effectLst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Rekonstrukci nového státu ztěžovala otázka splacení dluhů z dob revoluce.</a:t>
          </a:r>
          <a:endParaRPr lang="en-US" sz="1600" kern="1200" dirty="0"/>
        </a:p>
      </dsp:txBody>
      <dsp:txXfrm>
        <a:off x="42408" y="5573449"/>
        <a:ext cx="7293332" cy="783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23 - Ορθογώνιο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24 - Ορθογώνιο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25 - Ορθογώνιο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26 - Ορθογώνιο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9 - Ορθογώνιο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10 - Ορθογώνιο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C6F32F6D-83FE-42B7-BA34-0C1002580945}" type="datetimeFigureOut">
              <a:rPr lang="el-GR" smtClean="0"/>
              <a:pPr/>
              <a:t>1/12/2022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B3DC9D2-A633-4AEB-953E-D3033C00FCF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3028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2F6D-83FE-42B7-BA34-0C1002580945}" type="datetimeFigureOut">
              <a:rPr lang="el-GR" smtClean="0"/>
              <a:pPr/>
              <a:t>1/12/2022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C9D2-A633-4AEB-953E-D3033C00FCF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3641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2F6D-83FE-42B7-BA34-0C1002580945}" type="datetimeFigureOut">
              <a:rPr lang="el-GR" smtClean="0"/>
              <a:pPr/>
              <a:t>1/12/2022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C9D2-A633-4AEB-953E-D3033C00FCF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0494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2F6D-83FE-42B7-BA34-0C1002580945}" type="datetimeFigureOut">
              <a:rPr lang="el-GR" smtClean="0"/>
              <a:pPr/>
              <a:t>1/12/2022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C9D2-A633-4AEB-953E-D3033C00FCF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8206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F32F6D-83FE-42B7-BA34-0C1002580945}" type="datetimeFigureOut">
              <a:rPr lang="el-GR" smtClean="0"/>
              <a:pPr/>
              <a:t>1/12/2022</a:t>
            </a:fld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3DC9D2-A633-4AEB-953E-D3033C00FCF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9696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C6F32F6D-83FE-42B7-BA34-0C1002580945}" type="datetimeFigureOut">
              <a:rPr lang="el-GR" smtClean="0"/>
              <a:pPr/>
              <a:t>1/12/2022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9B3DC9D2-A633-4AEB-953E-D3033C00FCF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6802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2F6D-83FE-42B7-BA34-0C1002580945}" type="datetimeFigureOut">
              <a:rPr lang="el-GR" smtClean="0"/>
              <a:pPr/>
              <a:t>1/12/2022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C9D2-A633-4AEB-953E-D3033C00FCF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1031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2F6D-83FE-42B7-BA34-0C1002580945}" type="datetimeFigureOut">
              <a:rPr lang="el-GR" smtClean="0"/>
              <a:pPr/>
              <a:t>1/12/2022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C9D2-A633-4AEB-953E-D3033C00FCF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819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2F6D-83FE-42B7-BA34-0C1002580945}" type="datetimeFigureOut">
              <a:rPr lang="el-GR" smtClean="0"/>
              <a:pPr/>
              <a:t>1/12/2022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C9D2-A633-4AEB-953E-D3033C00FCF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8794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2F6D-83FE-42B7-BA34-0C1002580945}" type="datetimeFigureOut">
              <a:rPr lang="el-GR" smtClean="0"/>
              <a:pPr/>
              <a:t>1/12/2022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C9D2-A633-4AEB-953E-D3033C00FCF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6106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2F6D-83FE-42B7-BA34-0C1002580945}" type="datetimeFigureOut">
              <a:rPr lang="el-GR" smtClean="0"/>
              <a:pPr/>
              <a:t>1/12/2022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C9D2-A633-4AEB-953E-D3033C00FCF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628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29 - Ορθογώνιο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1" name="30 - Ορθογώνιο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31 - Ορθογώνιο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6F32F6D-83FE-42B7-BA34-0C1002580945}" type="datetimeFigureOut">
              <a:rPr lang="el-GR" smtClean="0"/>
              <a:pPr/>
              <a:t>1/12/2022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B3DC9D2-A633-4AEB-953E-D3033C00FCF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9316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20483-72DE-608B-EDA5-05A0686F6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Maloasijská katastrofa: zkáza nebo příležitost k modernizaci Řecka?</a:t>
            </a:r>
            <a:endParaRPr lang="cs-CZ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6D14B4-1297-C4BF-A58D-2112BD29B9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Konstantinos Tsivos, </a:t>
            </a:r>
            <a:r>
              <a:rPr lang="cs-CZ" dirty="0" err="1"/>
              <a:t>ÚŘLS</a:t>
            </a:r>
            <a:r>
              <a:rPr lang="cs-CZ"/>
              <a:t>, FF UK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4151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A11BA-99BE-4FE3-B403-5EDD7B5718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52700" y="1371601"/>
            <a:ext cx="7200900" cy="664369"/>
          </a:xfrm>
        </p:spPr>
        <p:txBody>
          <a:bodyPr>
            <a:normAutofit fontScale="90000"/>
          </a:bodyPr>
          <a:lstStyle/>
          <a:p>
            <a:pPr lvl="0"/>
            <a:r>
              <a:rPr lang="cs-CZ" sz="3600" b="1" dirty="0"/>
              <a:t>„Předvečer“ protitureckého tažení</a:t>
            </a:r>
            <a:endParaRPr lang="es-ES" sz="36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F8656C-5866-410F-ACCE-21BCCF4C12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52700" y="2171703"/>
            <a:ext cx="7200900" cy="350044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dirty="0"/>
              <a:t>royalisté po svém nástupu k moci zcela změnili politiku</a:t>
            </a:r>
          </a:p>
          <a:p>
            <a:pPr lvl="0"/>
            <a:r>
              <a:rPr lang="cs-CZ" dirty="0"/>
              <a:t>očištění státního aparátu od liberalistů</a:t>
            </a:r>
          </a:p>
          <a:p>
            <a:pPr lvl="0"/>
            <a:r>
              <a:rPr lang="cs-CZ" dirty="0"/>
              <a:t>prosazovali nejextrémnější variantu Velké myšlenky a v jejím duchu plánovali pokračování vojenských operací proti Turecku</a:t>
            </a:r>
          </a:p>
          <a:p>
            <a:pPr lvl="0"/>
            <a:r>
              <a:rPr lang="cs-CZ" dirty="0"/>
              <a:t>armáda byla zbavena zkušených </a:t>
            </a:r>
            <a:r>
              <a:rPr lang="cs-CZ" dirty="0" err="1"/>
              <a:t>venizelistických</a:t>
            </a:r>
            <a:r>
              <a:rPr lang="cs-CZ" dirty="0"/>
              <a:t> důstojníků</a:t>
            </a:r>
          </a:p>
          <a:p>
            <a:r>
              <a:rPr lang="cs-CZ" dirty="0"/>
              <a:t>6.1.1921 na rozkaz krále Konstantina začala rozsáhlá řecká ofenziva v Anatolii (i přes nesouhlas šéfa generálního štábu Ioannise </a:t>
            </a:r>
            <a:r>
              <a:rPr lang="cs-CZ" dirty="0" err="1"/>
              <a:t>Metaxase</a:t>
            </a:r>
            <a:r>
              <a:rPr lang="cs-CZ" dirty="0"/>
              <a:t>)</a:t>
            </a:r>
          </a:p>
          <a:p>
            <a:pPr lvl="0"/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72AD84-807B-476A-A8BF-EEDC8108C4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09460" y="759806"/>
            <a:ext cx="7729890" cy="8500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500" dirty="0" err="1">
                <a:solidFill>
                  <a:srgbClr val="FFFFFF"/>
                </a:solidFill>
              </a:rPr>
              <a:t>Ofen</a:t>
            </a:r>
            <a:endParaRPr lang="en-US" sz="35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BB3FEF-2D86-4321-8C46-FA77052F27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719470" y="1997765"/>
            <a:ext cx="4148909" cy="467159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nová vláda v čele s Dimitriem </a:t>
            </a:r>
            <a:r>
              <a:rPr lang="cs-CZ" sz="1800" dirty="0" err="1"/>
              <a:t>Gunarisem</a:t>
            </a:r>
            <a:r>
              <a:rPr lang="cs-CZ" sz="1800" dirty="0"/>
              <a:t> (vůdcem Lidové strany) vyhlásila všeobecnou mobilizaci na nově dobytých územích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řecká armáda nejprve slavila úspěchy a zaujala strategicky výhodnou pozici podél břehu řeky </a:t>
            </a:r>
            <a:r>
              <a:rPr lang="cs-CZ" sz="1800" dirty="0" err="1"/>
              <a:t>Sakarya</a:t>
            </a:r>
            <a:endParaRPr lang="cs-CZ" sz="18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místo začátku vyjednávání o podmínkách ukončení řecko-tureckého konfliktu, nařídil král Konstantin pokračovat na Ankaru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23.8.1921 začala bitva o řeku </a:t>
            </a:r>
            <a:r>
              <a:rPr lang="cs-CZ" sz="1800" dirty="0" err="1"/>
              <a:t>Sakarya</a:t>
            </a:r>
            <a:r>
              <a:rPr lang="cs-CZ" sz="1800" dirty="0"/>
              <a:t>, která se změnila na šestnáctidenní masakr, kde v této bitvě zemřelo více Řeků, než Turků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4" name="Obrázek 5" descr="Obsah obrázku text, mapa&#10;&#10;Popis byl vytvořen automaticky">
            <a:extLst>
              <a:ext uri="{FF2B5EF4-FFF2-40B4-BE49-F238E27FC236}">
                <a16:creationId xmlns:a16="http://schemas.microsoft.com/office/drawing/2014/main" id="{F48BFC97-34AF-4A1C-850E-47911DFB09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9" r="22875" b="-3"/>
          <a:stretch/>
        </p:blipFill>
        <p:spPr>
          <a:xfrm>
            <a:off x="6395103" y="1881653"/>
            <a:ext cx="3943350" cy="4278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C64B1F-2DB6-49BE-84DD-DDE8E44C4E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9226" y="3752850"/>
            <a:ext cx="2593699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100" dirty="0">
                <a:solidFill>
                  <a:schemeClr val="tx1"/>
                </a:solidFill>
              </a:rPr>
              <a:t>Vojenská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en-US" sz="3100" dirty="0" err="1">
                <a:solidFill>
                  <a:schemeClr val="tx1"/>
                </a:solidFill>
              </a:rPr>
              <a:t>porážka</a:t>
            </a:r>
            <a:r>
              <a:rPr lang="en-US" sz="3100" dirty="0">
                <a:solidFill>
                  <a:schemeClr val="tx1"/>
                </a:solidFill>
              </a:rPr>
              <a:t> </a:t>
            </a:r>
            <a:r>
              <a:rPr lang="en-US" sz="3100" dirty="0" err="1">
                <a:solidFill>
                  <a:schemeClr val="tx1"/>
                </a:solidFill>
              </a:rPr>
              <a:t>Řecka</a:t>
            </a: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4" name="Zástupný obsah 5" descr="Obsah obrázku voda, loďka, exteriér, budova&#10;&#10;Popis byl vytvořen automaticky">
            <a:extLst>
              <a:ext uri="{FF2B5EF4-FFF2-40B4-BE49-F238E27FC236}">
                <a16:creationId xmlns:a16="http://schemas.microsoft.com/office/drawing/2014/main" id="{8F429128-FE4F-4A35-AF20-62579CC1FC25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 rotWithShape="1">
          <a:blip r:embed="rId2"/>
          <a:srcRect t="15638" b="15583"/>
          <a:stretch/>
        </p:blipFill>
        <p:spPr>
          <a:xfrm>
            <a:off x="1524020" y="11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DC8654-9C8B-4602-B2ED-09092013EC0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91986" y="3752850"/>
            <a:ext cx="5614060" cy="310514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král Konstantin začal dělat unáhlená a chaotická rozhodnutí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v červenci 1922 dal panovník pokyn k obsazení Istanbulu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26.8.1922 začala mohutná turecká ofenziva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řecké vojsko nuceno ustupovat směrem k egejskému pobřeží, ústup se změnil v útěk, ke kterému se postupně přidávali ze strachu i maloasijští Řekové a Arméni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800" dirty="0"/>
              <a:t>došlo k urychlené evakuaci řeckých vojsk z egejského pobřeží na blízké ostrovy </a:t>
            </a:r>
            <a:r>
              <a:rPr lang="cs-CZ" sz="1800" dirty="0" err="1"/>
              <a:t>Chios</a:t>
            </a:r>
            <a:r>
              <a:rPr lang="cs-CZ" sz="1800" dirty="0"/>
              <a:t> a </a:t>
            </a:r>
            <a:r>
              <a:rPr lang="cs-CZ" sz="1800" dirty="0" err="1"/>
              <a:t>Lesvos</a:t>
            </a:r>
            <a:r>
              <a:rPr lang="cs-CZ" sz="1800" dirty="0"/>
              <a:t>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5" descr="Obsah obrázku exteriér, voda, fotka, staré&#10;&#10;Popis byl vytvořen automaticky">
            <a:extLst>
              <a:ext uri="{FF2B5EF4-FFF2-40B4-BE49-F238E27FC236}">
                <a16:creationId xmlns:a16="http://schemas.microsoft.com/office/drawing/2014/main" id="{C4FC207C-E5AF-43EF-AB77-7E77D06AEE40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 rotWithShape="1">
          <a:blip r:embed="rId2">
            <a:alphaModFix/>
          </a:blip>
          <a:srcRect l="20286" r="2" b="2"/>
          <a:stretch/>
        </p:blipFill>
        <p:spPr>
          <a:xfrm>
            <a:off x="6086839" y="-168316"/>
            <a:ext cx="4695998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Obrázek 7" descr="Obsah obrázku loďka, voda, staré, kytice&#10;&#10;Popis byl vytvořen automaticky">
            <a:extLst>
              <a:ext uri="{FF2B5EF4-FFF2-40B4-BE49-F238E27FC236}">
                <a16:creationId xmlns:a16="http://schemas.microsoft.com/office/drawing/2014/main" id="{CB4A7325-911E-4E5C-AD8A-1F72FB6381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3" r="11639" b="3"/>
          <a:stretch/>
        </p:blipFill>
        <p:spPr>
          <a:xfrm>
            <a:off x="6195884" y="2486660"/>
            <a:ext cx="4697730" cy="4215384"/>
          </a:xfrm>
          <a:prstGeom prst="rect">
            <a:avLst/>
          </a:prstGeom>
          <a:noFill/>
          <a:effectLst>
            <a:softEdge rad="5334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1711E17-7C64-423D-A2E2-AFC4E492ED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7749" y="447262"/>
            <a:ext cx="3602727" cy="16995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500" dirty="0">
                <a:solidFill>
                  <a:srgbClr val="000000"/>
                </a:solidFill>
              </a:rPr>
              <a:t>Masakr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  <a:r>
              <a:rPr lang="en-US" sz="3500" dirty="0" err="1">
                <a:solidFill>
                  <a:srgbClr val="000000"/>
                </a:solidFill>
              </a:rPr>
              <a:t>ve</a:t>
            </a:r>
            <a:r>
              <a:rPr lang="en-US" sz="3500" dirty="0">
                <a:solidFill>
                  <a:srgbClr val="000000"/>
                </a:solidFill>
              </a:rPr>
              <a:t> </a:t>
            </a:r>
            <a:r>
              <a:rPr lang="en-US" sz="3500" dirty="0" err="1">
                <a:solidFill>
                  <a:srgbClr val="000000"/>
                </a:solidFill>
              </a:rPr>
              <a:t>Smyrně</a:t>
            </a:r>
            <a:endParaRPr lang="en-US" sz="3500" dirty="0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F33434-A2AE-4851-8C1E-85C7ACEFF87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65922" y="1628801"/>
            <a:ext cx="5862126" cy="4432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ve Smyrně se nacházela velká populace Řeků a Arménů a další se uchýlily při útěku před </a:t>
            </a:r>
            <a:r>
              <a:rPr lang="cs-CZ" dirty="0" err="1">
                <a:solidFill>
                  <a:srgbClr val="000000"/>
                </a:solidFill>
              </a:rPr>
              <a:t>kemalisty</a:t>
            </a:r>
            <a:endParaRPr lang="cs-CZ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po obsazení města tureckými jednotkami začal pogrom proti Řekům a Arménům, jejich vraždění a zakládání požárů v jejich čtvrtích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ti se pokoušeli uniknout z města na přeplněných člunech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lodě jiného původu než řeckého měli zakázáno uprchlíky přijmout na palubu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lidé, kteří nezemřeli, byli odvlečeni do tureckého zajetí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</a:rPr>
              <a:t>zemřelo zde více než 50 tisíc křesťanů řeckého a arménského původu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Dopad</a:t>
            </a:r>
            <a:r>
              <a:rPr lang="cs-CZ" dirty="0"/>
              <a:t>y po prohrané řecko-turecké válce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Hluboká vnitřní krize (pokles ekonomiky, pokles životní úrovně obyvatelstva)</a:t>
            </a:r>
          </a:p>
          <a:p>
            <a:r>
              <a:rPr lang="cs-CZ" dirty="0"/>
              <a:t>Lokální rozpory týkající se rozdělení půdy a majetků</a:t>
            </a:r>
          </a:p>
          <a:p>
            <a:r>
              <a:rPr lang="cs-CZ" dirty="0"/>
              <a:t>Utečenecký problém</a:t>
            </a:r>
          </a:p>
          <a:p>
            <a:r>
              <a:rPr lang="cs-CZ" dirty="0"/>
              <a:t>22. 9. 1922 vtrhla armáda do Athén pod vedení plukovníků St. </a:t>
            </a:r>
            <a:r>
              <a:rPr lang="cs-CZ" dirty="0" err="1"/>
              <a:t>Gonatase</a:t>
            </a:r>
            <a:r>
              <a:rPr lang="cs-CZ" dirty="0"/>
              <a:t> a N. </a:t>
            </a:r>
            <a:r>
              <a:rPr lang="cs-CZ" dirty="0" err="1"/>
              <a:t>Plastirase</a:t>
            </a:r>
            <a:endParaRPr lang="cs-CZ" dirty="0"/>
          </a:p>
          <a:p>
            <a:r>
              <a:rPr lang="cs-CZ" dirty="0"/>
              <a:t>Král Konstantin raději abdikoval a odjel do zahraničí – vytvořen přechodný kabinet, složený z umírněných royalistů a liberálů pod vedením pluk. </a:t>
            </a:r>
            <a:r>
              <a:rPr lang="cs-CZ" dirty="0" err="1"/>
              <a:t>Gonatase</a:t>
            </a:r>
            <a:endParaRPr lang="cs-CZ" dirty="0"/>
          </a:p>
          <a:p>
            <a:r>
              <a:rPr lang="cs-CZ" dirty="0"/>
              <a:t>Poprava „zrádců národa“ – poškození pověsti Řecka – Řekové vyklidili Východní Thrákii – zároveň vytvoření nového vojska o síle 110.000 mužů pod vedením gen. </a:t>
            </a:r>
            <a:r>
              <a:rPr lang="cs-CZ" dirty="0" err="1"/>
              <a:t>Pangalose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5214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Dopady Lausannské dohody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cs-CZ" sz="1800" dirty="0"/>
              <a:t>V listopadu 1922:</a:t>
            </a:r>
            <a:r>
              <a:rPr lang="en-US" sz="1800" dirty="0"/>
              <a:t> </a:t>
            </a:r>
            <a:r>
              <a:rPr lang="en-US" sz="1800" dirty="0" err="1"/>
              <a:t>konference</a:t>
            </a:r>
            <a:r>
              <a:rPr lang="en-US" sz="1800" dirty="0"/>
              <a:t> o  </a:t>
            </a:r>
            <a:r>
              <a:rPr lang="en-US" sz="1800" dirty="0" err="1"/>
              <a:t>revizi</a:t>
            </a:r>
            <a:r>
              <a:rPr lang="en-US" sz="1800" dirty="0"/>
              <a:t> </a:t>
            </a:r>
            <a:r>
              <a:rPr lang="en-US" sz="1800" dirty="0" err="1"/>
              <a:t>sevreského</a:t>
            </a:r>
            <a:r>
              <a:rPr lang="en-US" sz="1800" dirty="0"/>
              <a:t> </a:t>
            </a:r>
            <a:r>
              <a:rPr lang="en-US" sz="1800" dirty="0" err="1"/>
              <a:t>míru</a:t>
            </a:r>
            <a:r>
              <a:rPr lang="en-US" sz="1800" dirty="0"/>
              <a:t> za ú</a:t>
            </a:r>
            <a:r>
              <a:rPr lang="cs-CZ" sz="1800" dirty="0"/>
              <a:t>č</a:t>
            </a:r>
            <a:r>
              <a:rPr lang="en-US" sz="1800" dirty="0" err="1"/>
              <a:t>asti</a:t>
            </a:r>
            <a:r>
              <a:rPr lang="en-US" sz="1800" dirty="0"/>
              <a:t> </a:t>
            </a:r>
            <a:r>
              <a:rPr lang="en-US" sz="1800" dirty="0" err="1"/>
              <a:t>Turecka</a:t>
            </a:r>
            <a:r>
              <a:rPr lang="en-US" sz="1800" dirty="0"/>
              <a:t>, Řecka, </a:t>
            </a:r>
            <a:r>
              <a:rPr lang="en-US" sz="1800" dirty="0" err="1"/>
              <a:t>dohodových</a:t>
            </a:r>
            <a:r>
              <a:rPr lang="en-US" sz="1800" dirty="0"/>
              <a:t> </a:t>
            </a:r>
            <a:r>
              <a:rPr lang="en-US" sz="1800" dirty="0" err="1"/>
              <a:t>mocností</a:t>
            </a:r>
            <a:r>
              <a:rPr lang="cs-CZ" sz="1800" dirty="0"/>
              <a:t> </a:t>
            </a:r>
            <a:r>
              <a:rPr lang="en-US" sz="1800" dirty="0"/>
              <a:t>ve </a:t>
            </a:r>
            <a:r>
              <a:rPr lang="en-US" sz="1800" dirty="0" err="1"/>
              <a:t>švýcarském</a:t>
            </a:r>
            <a:r>
              <a:rPr lang="en-US" sz="1800" dirty="0"/>
              <a:t> </a:t>
            </a:r>
            <a:r>
              <a:rPr lang="en-US" sz="1800" dirty="0" err="1"/>
              <a:t>městě</a:t>
            </a:r>
            <a:r>
              <a:rPr lang="en-US" sz="1800" dirty="0"/>
              <a:t> </a:t>
            </a:r>
            <a:r>
              <a:rPr lang="en-US" sz="1800" b="1" dirty="0"/>
              <a:t>Lausanne. </a:t>
            </a:r>
            <a:endParaRPr lang="cs-CZ" sz="1800" b="1" dirty="0"/>
          </a:p>
          <a:p>
            <a:r>
              <a:rPr lang="cs-CZ" sz="1800" dirty="0"/>
              <a:t>nejdůležitější ujednání</a:t>
            </a:r>
            <a:r>
              <a:rPr lang="cs-CZ" sz="1800" b="1" dirty="0"/>
              <a:t>: nucená výměna křesťanského a muslimského obyvatelstva </a:t>
            </a:r>
            <a:r>
              <a:rPr lang="cs-CZ" sz="1800" dirty="0"/>
              <a:t>mezi Řeckem a nově vzniklou Tureckou republikou. </a:t>
            </a:r>
          </a:p>
          <a:p>
            <a:r>
              <a:rPr lang="cs-CZ" sz="1800" dirty="0"/>
              <a:t>Řecko muselo přijmout více 1,3 mil. uprchlíků z maloasijských oblastí, ale také z černomořského pobřeží. </a:t>
            </a:r>
          </a:p>
          <a:p>
            <a:r>
              <a:rPr lang="cs-CZ" sz="1800" dirty="0"/>
              <a:t>Z Řecka do Turecka odešlo asi půl milionu muslimů. </a:t>
            </a:r>
          </a:p>
          <a:p>
            <a:r>
              <a:rPr lang="cs-CZ" sz="1800" dirty="0"/>
              <a:t>Z výměny obyvatelstva v Turecku vyňato asi čtvrt milionu pravoslavných křesťanů (Řeků) včetně konstantinopolského patriarchy a na ostrovech </a:t>
            </a:r>
            <a:r>
              <a:rPr lang="cs-CZ" sz="1800" dirty="0" err="1"/>
              <a:t>Imvros</a:t>
            </a:r>
            <a:r>
              <a:rPr lang="cs-CZ" sz="1800" dirty="0"/>
              <a:t> a </a:t>
            </a:r>
            <a:r>
              <a:rPr lang="cs-CZ" sz="1800" dirty="0" err="1"/>
              <a:t>Tenedos</a:t>
            </a:r>
            <a:r>
              <a:rPr lang="cs-CZ" sz="1800" dirty="0"/>
              <a:t>, </a:t>
            </a:r>
          </a:p>
          <a:p>
            <a:r>
              <a:rPr lang="cs-CZ" sz="1800" dirty="0"/>
              <a:t>V Řecku vyňato 120 000 muslimů z regionu západní Thrákie. </a:t>
            </a:r>
          </a:p>
          <a:p>
            <a:r>
              <a:rPr lang="cs-CZ" sz="1800" dirty="0"/>
              <a:t>Menší, „dobrovolná“ výměna obyvatelstva mezi Řeckem a Bulharskem. </a:t>
            </a:r>
          </a:p>
          <a:p>
            <a:r>
              <a:rPr lang="cs-CZ" sz="1800" dirty="0"/>
              <a:t>Ve stejné době desítky tisíc dalších řeckých uprchlíků, postižených bolševickou revolucí a pocházejících z Gruzie a dalších oblastí severního Černomoří také hledalo útočiště</a:t>
            </a:r>
            <a:r>
              <a:rPr lang="el-GR" sz="1800" dirty="0"/>
              <a:t> </a:t>
            </a:r>
            <a:r>
              <a:rPr lang="cs-CZ" sz="1800" dirty="0"/>
              <a:t>v Řecku. </a:t>
            </a:r>
          </a:p>
        </p:txBody>
      </p:sp>
    </p:spTree>
    <p:extLst>
      <p:ext uri="{BB962C8B-B14F-4D97-AF65-F5344CB8AC3E}">
        <p14:creationId xmlns:p14="http://schemas.microsoft.com/office/powerpoint/2010/main" val="360773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Adaptace a integrace uprchlíků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Počet uprchlíků nacházejících se v polovině dvacátých let v Řecku byl odhadován na 1.300.000</a:t>
            </a:r>
            <a:endParaRPr lang="el-GR" sz="2400" dirty="0"/>
          </a:p>
          <a:p>
            <a:r>
              <a:rPr lang="cs-CZ" sz="2400" dirty="0"/>
              <a:t> představoval tehdy asi pětinu celkového řeckého obyvatelstva. </a:t>
            </a:r>
          </a:p>
          <a:p>
            <a:r>
              <a:rPr lang="cs-CZ" sz="2400" dirty="0"/>
              <a:t>Převážná většina z nich se nacházela ve stavu extrémní nouze.</a:t>
            </a:r>
          </a:p>
          <a:p>
            <a:r>
              <a:rPr lang="cs-CZ" sz="2400" dirty="0"/>
              <a:t>Bez přístřeší a finančních prostředků, bez zaměstnání, jen s nejnutnějším oblečením.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1" y="2060847"/>
            <a:ext cx="5908259" cy="405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572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Integrace uprchlíků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600201"/>
            <a:ext cx="4716016" cy="4525963"/>
          </a:xfrm>
        </p:spPr>
        <p:txBody>
          <a:bodyPr>
            <a:normAutofit fontScale="25000" lnSpcReduction="20000"/>
          </a:bodyPr>
          <a:lstStyle/>
          <a:p>
            <a:endParaRPr lang="cs-CZ" sz="7200" dirty="0"/>
          </a:p>
          <a:p>
            <a:r>
              <a:rPr lang="cs-CZ" sz="7200" dirty="0"/>
              <a:t>Zdaleka nebyli homogenní skupinou obyvatel ani po národnostní, ani po jazykové, ba dokonce ani po kulturní nebo náboženské stránce. </a:t>
            </a:r>
          </a:p>
          <a:p>
            <a:r>
              <a:rPr lang="cs-CZ" sz="7200" dirty="0"/>
              <a:t>Adaptace a integrace tak obrovského množství utečenců, jejich soužití se starousedlíky představuje </a:t>
            </a:r>
            <a:r>
              <a:rPr lang="cs-CZ" sz="7200" b="1" dirty="0"/>
              <a:t>nejdůležitější část řeckých meziválečných dějin </a:t>
            </a:r>
          </a:p>
          <a:p>
            <a:r>
              <a:rPr lang="cs-CZ" sz="7200" dirty="0"/>
              <a:t>vypovídá i o převážně kladném postoji Řeků k současné uprchlické krizi.</a:t>
            </a:r>
          </a:p>
          <a:p>
            <a:r>
              <a:rPr lang="cs-CZ" sz="7200" dirty="0"/>
              <a:t>Začíná angažmá, snad poprvé v novodobé historii, několika zahraničních humanitárních organizací. </a:t>
            </a:r>
          </a:p>
          <a:p>
            <a:r>
              <a:rPr lang="cs-CZ" sz="7200" dirty="0"/>
              <a:t>Činnost komise financována dvěma zahraničními „běženeckými půjčkami“. 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8841"/>
            <a:ext cx="5923722" cy="422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230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Začleňování do řeckého státu – vztahy se starousedlíky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Starousedlíci spatřovali v uprchlících příčinu vlastních potíží, nepovažovali je za „čisté Řeky“</a:t>
            </a:r>
          </a:p>
          <a:p>
            <a:r>
              <a:rPr lang="cs-CZ" dirty="0"/>
              <a:t>Státní pomoc prohlásili za </a:t>
            </a:r>
            <a:r>
              <a:rPr lang="cs-CZ" dirty="0" err="1"/>
              <a:t>Oglukracii</a:t>
            </a:r>
            <a:endParaRPr lang="cs-CZ" dirty="0"/>
          </a:p>
          <a:p>
            <a:r>
              <a:rPr lang="cs-CZ" dirty="0"/>
              <a:t>Pontové z jižního pobřeží Černého moře terčem posměchu – jazykové bariéry</a:t>
            </a:r>
          </a:p>
          <a:p>
            <a:r>
              <a:rPr lang="cs-CZ" dirty="0"/>
              <a:t>Staré a nové Řecko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844824"/>
            <a:ext cx="6146372" cy="43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072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Výhody výměny obyvatelstva, ale i problémy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Národnostně homogenní  stát – jen asi 6% jiných národností</a:t>
            </a:r>
          </a:p>
          <a:p>
            <a:r>
              <a:rPr lang="cs-CZ" b="1" dirty="0"/>
              <a:t>Přenesení „nových“ poznatků </a:t>
            </a:r>
            <a:r>
              <a:rPr lang="cs-CZ" dirty="0"/>
              <a:t>do zemědělství, výroby, služeb – produkce tabáku, obilovin, cukrové řepy a bavlny</a:t>
            </a:r>
          </a:p>
          <a:p>
            <a:r>
              <a:rPr lang="cs-CZ" b="1" dirty="0"/>
              <a:t>Vzestup průmyslu a nastartování hospodářského rozvoje </a:t>
            </a:r>
            <a:r>
              <a:rPr lang="cs-CZ" dirty="0"/>
              <a:t>země</a:t>
            </a:r>
          </a:p>
          <a:p>
            <a:r>
              <a:rPr lang="cs-CZ" dirty="0"/>
              <a:t>Přesto, palčivá sociální situace – hlavně ve městech</a:t>
            </a:r>
          </a:p>
          <a:p>
            <a:r>
              <a:rPr lang="cs-CZ" dirty="0"/>
              <a:t>Přelidněnost a nová vlna migrantů do Ameriky, Austrálie a Argentiny</a:t>
            </a:r>
          </a:p>
          <a:p>
            <a:r>
              <a:rPr lang="cs-CZ" dirty="0"/>
              <a:t>Růst preferencí liberálů (80% utečenců pro </a:t>
            </a:r>
            <a:r>
              <a:rPr lang="cs-CZ" dirty="0" err="1"/>
              <a:t>Venizelose</a:t>
            </a:r>
            <a:r>
              <a:rPr lang="cs-CZ" dirty="0"/>
              <a:t>) a komunistů (15%)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19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CA4D5D-94DA-4C1C-8AF5-9E04619BB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914400"/>
            <a:ext cx="2362200" cy="99060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000"/>
              <a:t>Problémy s budováním nového státu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8BFE36B9-FB32-40E8-8FE6-C79B2319DC2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905000" y="1981201"/>
            <a:ext cx="2362200" cy="414496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3253" name="Zástupný symbol pro obsah 2">
            <a:extLst>
              <a:ext uri="{FF2B5EF4-FFF2-40B4-BE49-F238E27FC236}">
                <a16:creationId xmlns:a16="http://schemas.microsoft.com/office/drawing/2014/main" id="{9C188FEE-C819-4355-B93F-3432DCE515A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42376310"/>
              </p:ext>
            </p:extLst>
          </p:nvPr>
        </p:nvGraphicFramePr>
        <p:xfrm>
          <a:off x="4648200" y="168965"/>
          <a:ext cx="7378148" cy="6510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Α΄ Ελληνική Δημοκρατία - Βικιπαίδεια">
            <a:extLst>
              <a:ext uri="{FF2B5EF4-FFF2-40B4-BE49-F238E27FC236}">
                <a16:creationId xmlns:a16="http://schemas.microsoft.com/office/drawing/2014/main" id="{2A63B0DC-40F9-3A6B-6C59-95B42538F68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20" y="1905000"/>
            <a:ext cx="43204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EBF13-3E70-8181-575D-208A98055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BE74D1-E526-47B3-3B3C-A322033B5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Každá pátá řecká rodina uprchlického původu</a:t>
            </a:r>
          </a:p>
          <a:p>
            <a:r>
              <a:rPr lang="cs-CZ" dirty="0"/>
              <a:t>Města a vesnice s přeponou NEA – složená z obyvatelů s uprchlickou minulostí</a:t>
            </a:r>
          </a:p>
          <a:p>
            <a:r>
              <a:rPr lang="cs-CZ" dirty="0"/>
              <a:t>Příchod uprchlíků vnímán vesměs pozitivně – impuls k modernizaci země</a:t>
            </a:r>
          </a:p>
          <a:p>
            <a:r>
              <a:rPr lang="cs-CZ" dirty="0"/>
              <a:t>Percepce v literatuře - řečtí spisovatelé ve svých dílech nepěstovali nenávist k nepřátelům  / ve svých knihách popisovali násilnosti nejen Turků ale i řecké armády / úspěšně se vyrovnávali s traumatem způsobeným maloasijskou katastrofou. </a:t>
            </a:r>
          </a:p>
        </p:txBody>
      </p:sp>
    </p:spTree>
    <p:extLst>
      <p:ext uri="{BB962C8B-B14F-4D97-AF65-F5344CB8AC3E}">
        <p14:creationId xmlns:p14="http://schemas.microsoft.com/office/powerpoint/2010/main" val="93783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7812D8F9-BADF-733B-D469-0AC2234E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Megali idea, hnací síla řeckého nacionalismu 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89A1BAC3-FD49-75BA-5B69-B9B65A52A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Doba posílení navzájem se konkurujících nacionalismů na Balkáně</a:t>
            </a:r>
          </a:p>
          <a:p>
            <a:r>
              <a:rPr lang="cs-CZ" altLang="cs-CZ" dirty="0"/>
              <a:t>usilovat o vytvoření „Velkého Řecka pěti moří a dvou kontinentů“-  sjednocená řecká říše s hlavním městem Konstantinopolí. </a:t>
            </a:r>
          </a:p>
          <a:p>
            <a:r>
              <a:rPr lang="cs-CZ" altLang="cs-CZ" dirty="0"/>
              <a:t>Z názorového střetávání o podobu </a:t>
            </a:r>
            <a:r>
              <a:rPr lang="cs-CZ" altLang="cs-CZ" dirty="0" err="1"/>
              <a:t>Megali</a:t>
            </a:r>
            <a:r>
              <a:rPr lang="cs-CZ" altLang="cs-CZ" dirty="0"/>
              <a:t> idea vzešla vítězně nejextrémnější varianta </a:t>
            </a:r>
          </a:p>
          <a:p>
            <a:r>
              <a:rPr lang="cs-CZ" altLang="cs-CZ" dirty="0"/>
              <a:t>Prvním, kdo tuto koncepci jasně zformuloval a přistoupil k jejímu praktickému uskutečňování, byl </a:t>
            </a:r>
            <a:r>
              <a:rPr lang="cs-CZ" altLang="cs-CZ" b="1" dirty="0"/>
              <a:t>Ioannis </a:t>
            </a:r>
            <a:r>
              <a:rPr lang="cs-CZ" altLang="cs-CZ" b="1" dirty="0" err="1"/>
              <a:t>Kolettis</a:t>
            </a:r>
            <a:r>
              <a:rPr lang="cs-CZ" altLang="cs-CZ" b="1" dirty="0"/>
              <a:t>:</a:t>
            </a:r>
            <a:r>
              <a:rPr lang="cs-CZ" altLang="cs-CZ" dirty="0"/>
              <a:t> </a:t>
            </a:r>
          </a:p>
          <a:p>
            <a:r>
              <a:rPr lang="cs-CZ" altLang="cs-CZ" dirty="0"/>
              <a:t> „</a:t>
            </a:r>
            <a:r>
              <a:rPr lang="cs-CZ" altLang="cs-CZ" b="1" u="sng" dirty="0"/>
              <a:t>Řecké království není Řeckem, ale jen jeho částí, a to tou nejmenší a nejchudší, a že Athény a Konstantinopol jsou dvě velká centra helénství, Athény hlavním městem a Konstantinopol velkým hlavním městem, jež je radostí a nadějí všech Helénů“. 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05000" y="620688"/>
            <a:ext cx="8382000" cy="159216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+mn-lt"/>
              </a:rPr>
              <a:t>ČÁSTEČNÁ REALIZACE VELKÉHO ŘECKA V DOBĚ BALKÁNSKÝCH VÁLEK (1912-1913)</a:t>
            </a:r>
            <a:endParaRPr lang="el-GR" dirty="0">
              <a:latin typeface="+mn-lt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0" y="2244970"/>
            <a:ext cx="2844942" cy="457200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cs-CZ" dirty="0" err="1"/>
              <a:t>ELEFTERIOS</a:t>
            </a:r>
            <a:r>
              <a:rPr lang="cs-CZ" dirty="0"/>
              <a:t> </a:t>
            </a:r>
            <a:r>
              <a:rPr lang="cs-CZ" dirty="0" err="1"/>
              <a:t>VENIZELOS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9163104" y="2340295"/>
            <a:ext cx="3028896" cy="457200"/>
          </a:xfrm>
          <a:ln w="38100"/>
        </p:spPr>
        <p:txBody>
          <a:bodyPr/>
          <a:lstStyle/>
          <a:p>
            <a:r>
              <a:rPr lang="cs-CZ" dirty="0"/>
              <a:t>Král KONSTANTIN </a:t>
            </a:r>
            <a:endParaRPr lang="el-GR" dirty="0"/>
          </a:p>
        </p:txBody>
      </p:sp>
      <p:pic>
        <p:nvPicPr>
          <p:cNvPr id="3075" name="Picture 3" descr="C:\Users\Λευτερης\Desktop\βενιζελος 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2907" y="2895124"/>
            <a:ext cx="2844942" cy="3669531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25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</p:spPr>
      </p:pic>
      <p:pic>
        <p:nvPicPr>
          <p:cNvPr id="3077" name="Picture 5" descr="C:\Users\Λευτερης\Desktop\κατάλογο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85584" y="2998593"/>
            <a:ext cx="3190460" cy="3669532"/>
          </a:xfrm>
          <a:prstGeom prst="rect">
            <a:avLst/>
          </a:prstGeom>
          <a:noFill/>
          <a:effectLst>
            <a:outerShdw blurRad="304800" dist="50800" dir="5400000" algn="ctr" rotWithShape="0">
              <a:schemeClr val="accent6">
                <a:lumMod val="75000"/>
              </a:schemeClr>
            </a:outerShdw>
          </a:effectLst>
        </p:spPr>
      </p:pic>
      <p:pic>
        <p:nvPicPr>
          <p:cNvPr id="2050" name="Picture 2" descr="Ιστογραφία: Η ΕΛΛΑΔΑ ΚΑΙ ΤΑ ΒΑΛΚΑΝΙΑ ΑΜΕΣΩΣ ΜΕΤΑ ΤΟΥΣ ΒΑΛΚΑΝΙΚΟΥΣ ΠΟΛΕΜΟΥΣ  - (ΙΣΤΟΡΙΑ Γ' ΓΥΜΝΑΣΙΟΥ)">
            <a:extLst>
              <a:ext uri="{FF2B5EF4-FFF2-40B4-BE49-F238E27FC236}">
                <a16:creationId xmlns:a16="http://schemas.microsoft.com/office/drawing/2014/main" id="{300B2D64-7DF6-6988-4ED4-59DB9C7A1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756" y="2244970"/>
            <a:ext cx="5170487" cy="528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dirty="0"/>
              <a:t>První světová válka a národní rozkol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609600" y="2249424"/>
            <a:ext cx="11257722" cy="4608576"/>
          </a:xfrm>
        </p:spPr>
        <p:txBody>
          <a:bodyPr>
            <a:noAutofit/>
          </a:bodyPr>
          <a:lstStyle/>
          <a:p>
            <a:r>
              <a:rPr lang="cs-CZ" sz="2000" dirty="0" err="1"/>
              <a:t>Venizelos</a:t>
            </a:r>
            <a:r>
              <a:rPr lang="cs-CZ" sz="2000" dirty="0"/>
              <a:t> </a:t>
            </a:r>
            <a:r>
              <a:rPr lang="cs-CZ" sz="2000" b="1" dirty="0"/>
              <a:t>pro vstup do války </a:t>
            </a:r>
            <a:r>
              <a:rPr lang="cs-CZ" sz="2000" dirty="0"/>
              <a:t>po boku dohodových mocností kvůli orientaci na VB a Francii - jedině tak mohl uskutečnit ideu Velké  myšlenky. </a:t>
            </a:r>
          </a:p>
          <a:p>
            <a:r>
              <a:rPr lang="cs-CZ" sz="2000" dirty="0"/>
              <a:t>Proti stoupencům Dohody domácí konzervativci v čele s králem Konstantinem - prosazovali </a:t>
            </a:r>
            <a:r>
              <a:rPr lang="cs-CZ" sz="2000" b="1" dirty="0"/>
              <a:t>neutralitu Řecka </a:t>
            </a:r>
            <a:r>
              <a:rPr lang="cs-CZ" sz="2000" dirty="0"/>
              <a:t>a chtěli všemi prostředky podlomit </a:t>
            </a:r>
            <a:r>
              <a:rPr lang="cs-CZ" sz="2000" dirty="0" err="1"/>
              <a:t>Venizelův</a:t>
            </a:r>
            <a:r>
              <a:rPr lang="cs-CZ" sz="2000" dirty="0"/>
              <a:t> vliv. </a:t>
            </a:r>
          </a:p>
          <a:p>
            <a:r>
              <a:rPr lang="cs-CZ" sz="2000" dirty="0"/>
              <a:t>Po odstranění </a:t>
            </a:r>
            <a:r>
              <a:rPr lang="cs-CZ" sz="2000" dirty="0" err="1"/>
              <a:t>Venizela</a:t>
            </a:r>
            <a:r>
              <a:rPr lang="cs-CZ" sz="2000" dirty="0"/>
              <a:t> nová athénská vláda odmítla britskou nabídku vstoupit do války na straně Dohody a získat pak část Thrákie ale i Kypr.</a:t>
            </a:r>
          </a:p>
          <a:p>
            <a:r>
              <a:rPr lang="cs-CZ" sz="2000" dirty="0"/>
              <a:t>od r. 1917  spor o směr zahraniční orientace přerostl v tzv. </a:t>
            </a:r>
            <a:r>
              <a:rPr lang="cs-CZ" sz="2000" b="1" dirty="0"/>
              <a:t>národní rozkol </a:t>
            </a:r>
            <a:r>
              <a:rPr lang="cs-CZ" sz="2000" dirty="0"/>
              <a:t>(</a:t>
            </a:r>
            <a:r>
              <a:rPr lang="cs-CZ" sz="2000" i="1" dirty="0" err="1"/>
              <a:t>ethnikos</a:t>
            </a:r>
            <a:r>
              <a:rPr lang="cs-CZ" sz="2000" i="1" dirty="0"/>
              <a:t> </a:t>
            </a:r>
            <a:r>
              <a:rPr lang="cs-CZ" sz="2000" i="1" dirty="0" err="1"/>
              <a:t>dichasmos</a:t>
            </a:r>
            <a:r>
              <a:rPr lang="cs-CZ" sz="2000" dirty="0"/>
              <a:t>) – </a:t>
            </a:r>
          </a:p>
          <a:p>
            <a:r>
              <a:rPr lang="cs-CZ" sz="2000" dirty="0"/>
              <a:t>výměna panovníka na řeckém trůně (Konstantin postoupil místo synu Alexandru).  </a:t>
            </a:r>
          </a:p>
          <a:p>
            <a:r>
              <a:rPr lang="cs-CZ" sz="2000" dirty="0"/>
              <a:t>Válečným stavem mezi Řeckem a Osmany v r. 1917 se odrazilo na postavení osmanských Řeků. Osmané je považovali za jakousi pátou kolonu nepřítele. </a:t>
            </a:r>
          </a:p>
          <a:p>
            <a:r>
              <a:rPr lang="cs-CZ" sz="2000" dirty="0"/>
              <a:t>Prvořadým cílem válečného úsilí řeckého státu se stalo osvobodit všechny Řeky z turecké nadvlády a rozšířit co nejvíce hranice na úkor Osmanského státu.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Situace v Řecku po první světové válce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 prosinci 1918 </a:t>
            </a:r>
            <a:r>
              <a:rPr lang="cs-CZ" dirty="0" err="1"/>
              <a:t>Venizelos</a:t>
            </a:r>
            <a:r>
              <a:rPr lang="cs-CZ" dirty="0"/>
              <a:t> s řeckou delegací v Paříži předložit návrhy na mírovou konferenci. </a:t>
            </a:r>
          </a:p>
          <a:p>
            <a:r>
              <a:rPr lang="cs-CZ" dirty="0"/>
              <a:t>pro realizaci Velké myšlenky  bylo třeba uchovávat přízeň vítězných mocností. </a:t>
            </a:r>
          </a:p>
          <a:p>
            <a:r>
              <a:rPr lang="cs-CZ" dirty="0"/>
              <a:t>Na přání Dohody vyslalo Řecko v lednu 1919 v reakci na komunistickou revoluci v Rusku 2</a:t>
            </a:r>
            <a:r>
              <a:rPr lang="el-GR" dirty="0"/>
              <a:t>.</a:t>
            </a:r>
            <a:r>
              <a:rPr lang="cs-CZ" dirty="0"/>
              <a:t>000 mužů na </a:t>
            </a:r>
            <a:r>
              <a:rPr lang="cs-CZ" b="1" dirty="0"/>
              <a:t>jižní Ukrajinu</a:t>
            </a:r>
            <a:r>
              <a:rPr lang="cs-CZ" dirty="0"/>
              <a:t>. </a:t>
            </a:r>
          </a:p>
          <a:p>
            <a:r>
              <a:rPr lang="cs-CZ" dirty="0"/>
              <a:t>Za souhlasu spojenců převzaly řecké oddíly 15. 5. 1919 kontrolu nad </a:t>
            </a:r>
            <a:r>
              <a:rPr lang="cs-CZ" b="1" dirty="0"/>
              <a:t>Smyrnou</a:t>
            </a:r>
            <a:r>
              <a:rPr lang="cs-CZ" dirty="0"/>
              <a:t> a jejím zázemím. </a:t>
            </a:r>
          </a:p>
          <a:p>
            <a:r>
              <a:rPr lang="cs-CZ" dirty="0"/>
              <a:t>Bulharsko se muselo vzdát západní Thrákie s městem </a:t>
            </a:r>
            <a:r>
              <a:rPr lang="cs-CZ" dirty="0" err="1"/>
              <a:t>Alexandrupoli</a:t>
            </a:r>
            <a:r>
              <a:rPr lang="cs-CZ" dirty="0"/>
              <a:t> a toto území bylo formálně připojeno k Řecku na základě tzv. </a:t>
            </a:r>
            <a:r>
              <a:rPr lang="cs-CZ" b="1" dirty="0"/>
              <a:t>Smlouvy o Thrákii</a:t>
            </a:r>
            <a:r>
              <a:rPr lang="cs-CZ" dirty="0"/>
              <a:t>. </a:t>
            </a:r>
          </a:p>
          <a:p>
            <a:r>
              <a:rPr lang="cs-CZ" dirty="0"/>
              <a:t>Největším </a:t>
            </a:r>
            <a:r>
              <a:rPr lang="cs-CZ" dirty="0" err="1"/>
              <a:t>Venizelovým</a:t>
            </a:r>
            <a:r>
              <a:rPr lang="cs-CZ" dirty="0"/>
              <a:t> diplomatickým úspěchem bylo podepsání </a:t>
            </a:r>
            <a:r>
              <a:rPr lang="cs-CZ" b="1" dirty="0"/>
              <a:t>mírové smlouvy</a:t>
            </a:r>
            <a:r>
              <a:rPr lang="cs-CZ" dirty="0"/>
              <a:t> dohodových států (včetně Československa) s Tureckem </a:t>
            </a:r>
            <a:r>
              <a:rPr lang="cs-CZ" b="1" dirty="0"/>
              <a:t>v </a:t>
            </a:r>
            <a:r>
              <a:rPr lang="cs-CZ" b="1" dirty="0" err="1"/>
              <a:t>Sèvres</a:t>
            </a:r>
            <a:r>
              <a:rPr lang="cs-CZ" b="1" dirty="0"/>
              <a:t> u Paříže</a:t>
            </a:r>
            <a:r>
              <a:rPr lang="cs-CZ" dirty="0"/>
              <a:t> </a:t>
            </a:r>
            <a:r>
              <a:rPr lang="cs-CZ" b="1" dirty="0"/>
              <a:t>10. 8. 1920</a:t>
            </a:r>
            <a:r>
              <a:rPr lang="cs-CZ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41424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/>
              <a:t> </a:t>
            </a:r>
            <a:r>
              <a:rPr lang="cs-CZ" sz="3200" dirty="0"/>
              <a:t>Konec 1. světové války</a:t>
            </a:r>
            <a:br>
              <a:rPr lang="el-GR" sz="3200" dirty="0"/>
            </a:br>
            <a:r>
              <a:rPr lang="cs-CZ" sz="3200" dirty="0"/>
              <a:t>Vylodění řecké armády ve Smyrně</a:t>
            </a:r>
            <a:endParaRPr lang="el-GR" sz="3200" dirty="0"/>
          </a:p>
        </p:txBody>
      </p:sp>
      <p:pic>
        <p:nvPicPr>
          <p:cNvPr id="1026" name="Picture 2" descr="C:\Users\Λευτερης\Desktop\ΥΠΟΓΡΑΦΗ ΤΩΝ ΑΠΟΦΑΣΕΩ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16893" y="2289176"/>
            <a:ext cx="8286808" cy="432435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E2FAB0-16E8-070B-E903-E086B9264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7078" y="2289176"/>
            <a:ext cx="7387431" cy="432435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Rozpad osmanské říše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Smlouva u </a:t>
            </a:r>
            <a:r>
              <a:rPr lang="cs-CZ" sz="2000" dirty="0" err="1"/>
              <a:t>Sevres</a:t>
            </a:r>
            <a:r>
              <a:rPr lang="cs-CZ" sz="2000" dirty="0"/>
              <a:t>  z Osmanské říše vytvořil pouze sultánské Turecko </a:t>
            </a:r>
          </a:p>
          <a:p>
            <a:r>
              <a:rPr lang="cs-CZ" sz="2000" dirty="0"/>
              <a:t>Řecku přiřkl východní Thrákii, ostrovy </a:t>
            </a:r>
            <a:r>
              <a:rPr lang="cs-CZ" sz="2000" dirty="0" err="1"/>
              <a:t>Imvros</a:t>
            </a:r>
            <a:r>
              <a:rPr lang="cs-CZ" sz="2000" dirty="0"/>
              <a:t> a  </a:t>
            </a:r>
            <a:r>
              <a:rPr lang="cs-CZ" sz="2000" dirty="0" err="1"/>
              <a:t>Tenedos</a:t>
            </a:r>
            <a:r>
              <a:rPr lang="cs-CZ" sz="2000" dirty="0"/>
              <a:t> a správu nad Smyrnou. </a:t>
            </a:r>
            <a:r>
              <a:rPr lang="cs-CZ" sz="2000" b="1" dirty="0"/>
              <a:t>O definitivní příslušnosti mělo být rozhodnuto až za 5 let v referendu. </a:t>
            </a:r>
          </a:p>
          <a:p>
            <a:r>
              <a:rPr lang="cs-CZ" sz="2000" dirty="0"/>
              <a:t>Řecko podnikne v Malé Asii další vojenskou akci, která má zajistit obnovu pořádku. </a:t>
            </a:r>
          </a:p>
          <a:p>
            <a:r>
              <a:rPr lang="cs-CZ" sz="2000" dirty="0" err="1"/>
              <a:t>Venizelos</a:t>
            </a:r>
            <a:r>
              <a:rPr lang="cs-CZ" sz="2000" dirty="0"/>
              <a:t> přesvědčen že poválečná úprava poměrů je příznivá pro plnou realizaci Velké myšlenky. Předpokládal, že poražení a zdecimovaní Turci se buď nebudou schopni vzepřít ustanovení mírové smlouvy anebo budou k tomu mocnostmi donuceni.</a:t>
            </a:r>
          </a:p>
          <a:p>
            <a:r>
              <a:rPr lang="cs-CZ" sz="2000" dirty="0"/>
              <a:t> Samotné vylodění u Smyrny Turky silně pobouřilo - pokus o vytvoření Pontské republiky v oblasti Trapezuntu v r. 1919. </a:t>
            </a:r>
          </a:p>
          <a:p>
            <a:r>
              <a:rPr lang="cs-CZ" sz="2000" dirty="0"/>
              <a:t>Tyto dvě události hnacím motorem tureckého národního sebeuvědomování. </a:t>
            </a:r>
          </a:p>
          <a:p>
            <a:r>
              <a:rPr lang="cs-CZ" sz="2000" dirty="0"/>
              <a:t>Postupně se lidový odpor přeformoval do odbojového hnutí, do jejichž čela se postavil Mustafa </a:t>
            </a:r>
            <a:r>
              <a:rPr lang="cs-CZ" sz="2000" dirty="0" err="1"/>
              <a:t>Kemal</a:t>
            </a:r>
            <a:r>
              <a:rPr lang="cs-CZ" sz="2000" dirty="0"/>
              <a:t> paša (označovaný za Otce Turků - </a:t>
            </a:r>
            <a:r>
              <a:rPr lang="cs-CZ" sz="2000" dirty="0" err="1"/>
              <a:t>Atatürka</a:t>
            </a:r>
            <a:r>
              <a:rPr lang="cs-CZ" sz="2000" dirty="0"/>
              <a:t>).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B4801-4331-47F3-9328-FE914F9019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Vnitropolitická situace Řecka</a:t>
            </a:r>
            <a:endParaRPr lang="es-E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C2251D-E9B2-4247-A2B9-18FBFEDE71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</p:spPr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</a:pPr>
            <a:r>
              <a:rPr lang="cs-CZ" sz="2200" dirty="0"/>
              <a:t>proti sobě stáli liberálové (v čele s </a:t>
            </a:r>
            <a:r>
              <a:rPr lang="cs-CZ" sz="2200" dirty="0" err="1"/>
              <a:t>Venizelem</a:t>
            </a:r>
            <a:r>
              <a:rPr lang="cs-CZ" sz="2200" dirty="0"/>
              <a:t>) a royalisté</a:t>
            </a:r>
          </a:p>
          <a:p>
            <a:pPr lvl="0">
              <a:lnSpc>
                <a:spcPct val="90000"/>
              </a:lnSpc>
            </a:pPr>
            <a:r>
              <a:rPr lang="cs-CZ" sz="2200" dirty="0"/>
              <a:t>vztah těchto dvou skupin zhoršil atentát royalistů na </a:t>
            </a:r>
            <a:r>
              <a:rPr lang="cs-CZ" sz="2200" dirty="0" err="1"/>
              <a:t>Venizela</a:t>
            </a:r>
            <a:endParaRPr lang="cs-CZ" sz="2200" dirty="0"/>
          </a:p>
          <a:p>
            <a:pPr lvl="0">
              <a:lnSpc>
                <a:spcPct val="90000"/>
              </a:lnSpc>
            </a:pPr>
            <a:r>
              <a:rPr lang="cs-CZ" sz="2200" dirty="0"/>
              <a:t>vypsání parlamentních voleb (</a:t>
            </a:r>
            <a:r>
              <a:rPr lang="cs-CZ" sz="2200" dirty="0" err="1"/>
              <a:t>Venizelos</a:t>
            </a:r>
            <a:r>
              <a:rPr lang="cs-CZ" sz="2200" dirty="0"/>
              <a:t> si je jist svým vítězstvím)</a:t>
            </a:r>
          </a:p>
          <a:p>
            <a:pPr lvl="0">
              <a:lnSpc>
                <a:spcPct val="90000"/>
              </a:lnSpc>
            </a:pPr>
            <a:r>
              <a:rPr lang="cs-CZ" sz="2200" dirty="0"/>
              <a:t>agitací „</a:t>
            </a:r>
            <a:r>
              <a:rPr lang="cs-CZ" sz="2200" dirty="0" err="1"/>
              <a:t>antivenizelovské</a:t>
            </a:r>
            <a:r>
              <a:rPr lang="cs-CZ" sz="2200" dirty="0"/>
              <a:t> opozice“ (vůdčí složkou byla Lidová strana - </a:t>
            </a:r>
            <a:r>
              <a:rPr lang="cs-CZ" sz="2200" dirty="0" err="1"/>
              <a:t>Laiko</a:t>
            </a:r>
            <a:r>
              <a:rPr lang="cs-CZ" sz="2200" dirty="0"/>
              <a:t> </a:t>
            </a:r>
            <a:r>
              <a:rPr lang="cs-CZ" sz="2200" dirty="0" err="1"/>
              <a:t>komma</a:t>
            </a:r>
            <a:r>
              <a:rPr lang="cs-CZ" sz="2200" dirty="0"/>
              <a:t>) se stalo volání po ukončení řecko-tureckého konfliktu</a:t>
            </a:r>
          </a:p>
          <a:p>
            <a:pPr lvl="0">
              <a:lnSpc>
                <a:spcPct val="90000"/>
              </a:lnSpc>
            </a:pPr>
            <a:r>
              <a:rPr lang="cs-CZ" sz="2200" dirty="0"/>
              <a:t>po smrti krále Alexandra v říjnu r. 1920 hlavním předmětem volebního boje spor o návrat krále Konstantina, či o jeho setrvání v zahraničí</a:t>
            </a:r>
          </a:p>
          <a:p>
            <a:pPr lvl="0">
              <a:lnSpc>
                <a:spcPct val="90000"/>
              </a:lnSpc>
            </a:pPr>
            <a:r>
              <a:rPr lang="cs-CZ" sz="2200" dirty="0"/>
              <a:t>zvítězila royalistická opozice X </a:t>
            </a:r>
            <a:r>
              <a:rPr lang="cs-CZ" sz="2200" dirty="0" err="1"/>
              <a:t>Venizelos</a:t>
            </a:r>
            <a:r>
              <a:rPr lang="cs-CZ" sz="2200" dirty="0"/>
              <a:t> se odebral do zahraničí</a:t>
            </a:r>
          </a:p>
          <a:p>
            <a:pPr lvl="0">
              <a:lnSpc>
                <a:spcPct val="90000"/>
              </a:lnSpc>
            </a:pPr>
            <a:r>
              <a:rPr lang="cs-CZ" sz="2200" dirty="0"/>
              <a:t>v prosinci 1920 se konal plebiscit o návratu krále Konstantina, jehož výsledek byl zjevně zmanipulovaný, nýbrž hovořil ve prospěch návratu tohoto panovníka</a:t>
            </a:r>
            <a:endParaRPr lang="es-ES" sz="2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1048</TotalTime>
  <Words>1672</Words>
  <Application>Microsoft Office PowerPoint</Application>
  <PresentationFormat>Širokoúhlá obrazovka</PresentationFormat>
  <Paragraphs>120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30" baseType="lpstr">
      <vt:lpstr>Arial</vt:lpstr>
      <vt:lpstr>Arial</vt:lpstr>
      <vt:lpstr>Georgia</vt:lpstr>
      <vt:lpstr>Rockwell</vt:lpstr>
      <vt:lpstr>Rockwell Condensed</vt:lpstr>
      <vt:lpstr>Trebuchet MS</vt:lpstr>
      <vt:lpstr>Wingdings</vt:lpstr>
      <vt:lpstr>Wingdings 2</vt:lpstr>
      <vt:lpstr>Dřevo</vt:lpstr>
      <vt:lpstr>Αστικό</vt:lpstr>
      <vt:lpstr>Maloasijská katastrofa: zkáza nebo příležitost k modernizaci Řecka?</vt:lpstr>
      <vt:lpstr>Problémy s budováním nového státu</vt:lpstr>
      <vt:lpstr>Megali idea, hnací síla řeckého nacionalismu </vt:lpstr>
      <vt:lpstr>ČÁSTEČNÁ REALIZACE VELKÉHO ŘECKA V DOBĚ BALKÁNSKÝCH VÁLEK (1912-1913)</vt:lpstr>
      <vt:lpstr>První světová válka a národní rozkol</vt:lpstr>
      <vt:lpstr>Situace v Řecku po první světové válce</vt:lpstr>
      <vt:lpstr> Konec 1. světové války Vylodění řecké armády ve Smyrně</vt:lpstr>
      <vt:lpstr>Rozpad osmanské říše</vt:lpstr>
      <vt:lpstr>Vnitropolitická situace Řecka</vt:lpstr>
      <vt:lpstr>„Předvečer“ protitureckého tažení</vt:lpstr>
      <vt:lpstr>Ofen</vt:lpstr>
      <vt:lpstr>Vojenská porážka Řecka</vt:lpstr>
      <vt:lpstr>Masakr ve Smyrně</vt:lpstr>
      <vt:lpstr>Dopady po prohrané řecko-turecké válce</vt:lpstr>
      <vt:lpstr>Dopady Lausannské dohody</vt:lpstr>
      <vt:lpstr>Adaptace a integrace uprchlíků</vt:lpstr>
      <vt:lpstr>Integrace uprchlíků</vt:lpstr>
      <vt:lpstr>Začleňování do řeckého státu – vztahy se starousedlíky </vt:lpstr>
      <vt:lpstr>Výhody výměny obyvatelstva, ale i problémy</vt:lpstr>
      <vt:lpstr>Závěry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Maloasijská katastrofa: zkáza nebo příležitost k modernizaci Řecka?</dc:title>
  <dc:creator>Tsivos, Konstantinos</dc:creator>
  <cp:lastModifiedBy>Tsivos, Konstantinos</cp:lastModifiedBy>
  <cp:revision>13</cp:revision>
  <dcterms:created xsi:type="dcterms:W3CDTF">2022-10-25T08:41:10Z</dcterms:created>
  <dcterms:modified xsi:type="dcterms:W3CDTF">2022-12-01T12:02:24Z</dcterms:modified>
</cp:coreProperties>
</file>