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70" r:id="rId7"/>
    <p:sldId id="264" r:id="rId8"/>
    <p:sldId id="269" r:id="rId9"/>
    <p:sldId id="268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6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0E109C1-C6B6-4944-8499-1BEBC98E98A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ACEE5CB-143F-447F-B112-4C259075D7A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Univerzita Karlova, Právnická fakulta</a:t>
            </a:r>
          </a:p>
          <a:p>
            <a:r>
              <a:rPr lang="cs-CZ" dirty="0" smtClean="0"/>
              <a:t>Prof. JUDr. Michal </a:t>
            </a:r>
            <a:r>
              <a:rPr lang="cs-CZ" dirty="0" err="1" smtClean="0"/>
              <a:t>Skřejpek</a:t>
            </a:r>
            <a:r>
              <a:rPr lang="cs-CZ" dirty="0" smtClean="0"/>
              <a:t>, DrSc.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3200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Plusquamperfectum</a:t>
            </a:r>
            <a: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b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římského práva</a:t>
            </a:r>
            <a:endParaRPr lang="cs-CZ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3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Magistrati</a:t>
            </a:r>
            <a:r>
              <a:rPr lang="cs-CZ" sz="32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populi</a:t>
            </a:r>
            <a:r>
              <a:rPr lang="cs-CZ" sz="32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Romani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266"/>
            <a:ext cx="2809142" cy="4114800"/>
          </a:xfrm>
        </p:spPr>
      </p:pic>
      <p:sp>
        <p:nvSpPr>
          <p:cNvPr id="5" name="Obdélník 4"/>
          <p:cNvSpPr/>
          <p:nvPr/>
        </p:nvSpPr>
        <p:spPr>
          <a:xfrm>
            <a:off x="1403648" y="3244334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Aule Metele</a:t>
            </a:r>
            <a:endParaRPr lang="cs-CZ" sz="24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3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Pontifex </a:t>
            </a:r>
            <a:r>
              <a:rPr lang="cs-CZ" sz="3200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maximus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1780390"/>
            <a:ext cx="2238244" cy="2238244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1868805" cy="2190655"/>
          </a:xfrm>
          <a:prstGeom prst="rect">
            <a:avLst/>
          </a:prstGeom>
        </p:spPr>
      </p:pic>
      <p:pic>
        <p:nvPicPr>
          <p:cNvPr id="1026" name="Picture 2" descr="E:\KOŘENY-obr\6.Kořeny-magistratury\augus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4507129"/>
            <a:ext cx="251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Bookman Old Style" panose="02050604050505020204" pitchFamily="18" charset="0"/>
              </a:rPr>
              <a:t>Caesar</a:t>
            </a: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31839" y="4507129"/>
            <a:ext cx="223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latin typeface="Bookman Old Style" panose="02050604050505020204" pitchFamily="18" charset="0"/>
              </a:rPr>
              <a:t>Lepidus</a:t>
            </a: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53228" y="4458483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anose="02050604050505020204" pitchFamily="18" charset="0"/>
              </a:rPr>
              <a:t>Augustus</a:t>
            </a:r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1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Augur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8" y="1412779"/>
            <a:ext cx="2057400" cy="259918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5576" y="4293096"/>
            <a:ext cx="12875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Bookman Old Style" panose="02050604050505020204" pitchFamily="18" charset="0"/>
              </a:rPr>
              <a:t>Marcellus</a:t>
            </a:r>
            <a:endParaRPr lang="cs-CZ" dirty="0">
              <a:latin typeface="Bookman Old Style" panose="020506040505050202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1921764" cy="257556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419872" y="427742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anose="02050604050505020204" pitchFamily="18" charset="0"/>
              </a:rPr>
              <a:t>Cicero</a:t>
            </a:r>
            <a:endParaRPr lang="cs-CZ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E:\KOŘENY-obr\6.Kořeny-magistratury\P.Clodius Pulc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343150" cy="23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062616" y="428784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Bookman Old Style" panose="02050604050505020204" pitchFamily="18" charset="0"/>
              </a:rPr>
              <a:t>Clodius</a:t>
            </a:r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Aedil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cs-CZ" sz="2400" i="1" dirty="0" err="1">
                <a:latin typeface="Bookman Old Style" panose="02050604050505020204" pitchFamily="18" charset="0"/>
              </a:rPr>
              <a:t>aediles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err="1" smtClean="0">
                <a:latin typeface="Bookman Old Style" panose="02050604050505020204" pitchFamily="18" charset="0"/>
              </a:rPr>
              <a:t>aediles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plebis</a:t>
            </a:r>
            <a:r>
              <a:rPr lang="cs-CZ" sz="2400" i="1" dirty="0" smtClean="0">
                <a:latin typeface="Bookman Old Style" panose="02050604050505020204" pitchFamily="18" charset="0"/>
              </a:rPr>
              <a:t>,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aediles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curules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 err="1" smtClean="0">
                <a:latin typeface="Bookman Old Style" panose="02050604050505020204" pitchFamily="18" charset="0"/>
              </a:rPr>
              <a:t>cura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annonae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 err="1">
                <a:latin typeface="Bookman Old Style" panose="02050604050505020204" pitchFamily="18" charset="0"/>
              </a:rPr>
              <a:t>c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ura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ludorum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 err="1">
                <a:latin typeface="Bookman Old Style" panose="02050604050505020204" pitchFamily="18" charset="0"/>
              </a:rPr>
              <a:t>c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ura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urbis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err="1">
                <a:latin typeface="Bookman Old Style" panose="02050604050505020204" pitchFamily="18" charset="0"/>
              </a:rPr>
              <a:t>a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ediles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cerealis</a:t>
            </a:r>
            <a:endParaRPr lang="cs-CZ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2707173" cy="4060759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-315416"/>
            <a:ext cx="7924800" cy="1733054"/>
          </a:xfrm>
        </p:spPr>
        <p:txBody>
          <a:bodyPr>
            <a:normAutofit/>
          </a:bodyPr>
          <a:lstStyle/>
          <a:p>
            <a:pPr algn="ctr"/>
            <a:r>
              <a:rPr lang="cs-CZ" sz="32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Ceres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0456"/>
            <a:ext cx="1838325" cy="2486025"/>
          </a:xfrm>
          <a:prstGeom prst="rect">
            <a:avLst/>
          </a:prstGeom>
        </p:spPr>
      </p:pic>
      <p:pic>
        <p:nvPicPr>
          <p:cNvPr id="3074" name="Picture 2" descr="E:\KOŘENY-obr\6.Kořeny-magistratury\Cedres-zŘ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260775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KOŘENY-obr\6.Kořeny-magistratury\ceres-z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81386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KOŘENY-obr\6.Kořeny-magistratury\ceresz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76" y="400166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9189"/>
            <a:ext cx="8229600" cy="298162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46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Lararium</a:t>
            </a:r>
            <a:endParaRPr lang="cs-CZ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342894" cy="4084891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45" y="1524002"/>
            <a:ext cx="185166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endParaRPr lang="cs-CZ" sz="2400" dirty="0" smtClean="0">
              <a:latin typeface="Bookman Old Style" panose="02050604050505020204" pitchFamily="18" charset="0"/>
            </a:endParaRPr>
          </a:p>
          <a:p>
            <a:r>
              <a:rPr lang="cs-CZ" sz="2400" dirty="0">
                <a:latin typeface="Bookman Old Style" panose="02050604050505020204" pitchFamily="18" charset="0"/>
              </a:rPr>
              <a:t>velekněz</a:t>
            </a:r>
          </a:p>
          <a:p>
            <a:r>
              <a:rPr lang="cs-CZ" sz="2400" i="1" dirty="0" err="1">
                <a:latin typeface="Bookman Old Style" panose="02050604050505020204" pitchFamily="18" charset="0"/>
              </a:rPr>
              <a:t>vi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domum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introire</a:t>
            </a:r>
            <a:endParaRPr lang="cs-CZ" sz="2400" i="1" dirty="0">
              <a:latin typeface="Bookman Old Style" panose="02050604050505020204" pitchFamily="18" charset="0"/>
            </a:endParaRPr>
          </a:p>
          <a:p>
            <a:r>
              <a:rPr lang="cs-CZ" sz="2400" dirty="0" smtClean="0">
                <a:latin typeface="Bookman Old Style" panose="02050604050505020204" pitchFamily="18" charset="0"/>
              </a:rPr>
              <a:t>domácí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imperium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dirty="0" smtClean="0">
                <a:latin typeface="Bookman Old Style" panose="02050604050505020204" pitchFamily="18" charset="0"/>
              </a:rPr>
              <a:t>/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imperium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domi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>
                <a:latin typeface="Bookman Old Style" panose="02050604050505020204" pitchFamily="18" charset="0"/>
              </a:rPr>
              <a:t>ius </a:t>
            </a:r>
            <a:r>
              <a:rPr lang="cs-CZ" sz="2400" i="1" dirty="0" err="1">
                <a:latin typeface="Bookman Old Style" panose="02050604050505020204" pitchFamily="18" charset="0"/>
              </a:rPr>
              <a:t>exponendi</a:t>
            </a:r>
            <a:endParaRPr lang="cs-CZ" sz="2400" i="1" dirty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>
                <a:latin typeface="Bookman Old Style" panose="02050604050505020204" pitchFamily="18" charset="0"/>
              </a:rPr>
              <a:t>ius </a:t>
            </a:r>
            <a:r>
              <a:rPr lang="cs-CZ" sz="2400" i="1" dirty="0" err="1">
                <a:latin typeface="Bookman Old Style" panose="02050604050505020204" pitchFamily="18" charset="0"/>
              </a:rPr>
              <a:t>vendendi</a:t>
            </a:r>
            <a:endParaRPr lang="cs-CZ" sz="2400" i="1" dirty="0">
              <a:latin typeface="Bookman Old Style" panose="02050604050505020204" pitchFamily="18" charset="0"/>
            </a:endParaRPr>
          </a:p>
          <a:p>
            <a:pPr lvl="1"/>
            <a:r>
              <a:rPr lang="cs-CZ" sz="2400" i="1" dirty="0">
                <a:latin typeface="Bookman Old Style" panose="02050604050505020204" pitchFamily="18" charset="0"/>
              </a:rPr>
              <a:t>ius </a:t>
            </a:r>
            <a:r>
              <a:rPr lang="cs-CZ" sz="2400" i="1" dirty="0" err="1">
                <a:latin typeface="Bookman Old Style" panose="02050604050505020204" pitchFamily="18" charset="0"/>
              </a:rPr>
              <a:t>occidendi</a:t>
            </a:r>
            <a:endParaRPr lang="cs-CZ" sz="2400" i="1" dirty="0">
              <a:latin typeface="Bookman Old Style" panose="02050604050505020204" pitchFamily="18" charset="0"/>
            </a:endParaRPr>
          </a:p>
          <a:p>
            <a:pPr lvl="1"/>
            <a:endParaRPr lang="cs-CZ" sz="24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i="1" dirty="0">
              <a:latin typeface="Bookman Old Style" panose="0205060405050502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Familia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486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0820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400" y="1628801"/>
            <a:ext cx="7315200" cy="4680560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cs-CZ" sz="3200" i="1" dirty="0" err="1">
                <a:latin typeface="Bookman Old Style" panose="02050604050505020204" pitchFamily="18" charset="0"/>
              </a:rPr>
              <a:t>Iurisprudentia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est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divinarum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atque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humanarum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rerum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notitia</a:t>
            </a:r>
            <a:r>
              <a:rPr lang="cs-CZ" sz="3200" i="1" dirty="0">
                <a:latin typeface="Bookman Old Style" panose="02050604050505020204" pitchFamily="18" charset="0"/>
              </a:rPr>
              <a:t>, </a:t>
            </a:r>
            <a:r>
              <a:rPr lang="cs-CZ" sz="3200" i="1" dirty="0" err="1">
                <a:latin typeface="Bookman Old Style" panose="02050604050505020204" pitchFamily="18" charset="0"/>
              </a:rPr>
              <a:t>iusti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atque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iniusti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scientia</a:t>
            </a:r>
            <a:r>
              <a:rPr lang="cs-CZ" sz="3200" i="1" dirty="0">
                <a:latin typeface="Bookman Old Style" panose="02050604050505020204" pitchFamily="18" charset="0"/>
              </a:rPr>
              <a:t>.</a:t>
            </a:r>
            <a:endParaRPr lang="cs-CZ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3200" i="1" dirty="0">
                <a:latin typeface="Bookman Old Style" panose="02050604050505020204" pitchFamily="18" charset="0"/>
              </a:rPr>
              <a:t> </a:t>
            </a:r>
            <a:endParaRPr lang="cs-CZ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3200" i="1" dirty="0">
                <a:latin typeface="Bookman Old Style" panose="02050604050505020204" pitchFamily="18" charset="0"/>
              </a:rPr>
              <a:t>		</a:t>
            </a:r>
            <a:r>
              <a:rPr lang="cs-CZ" sz="3200" i="1" dirty="0" smtClean="0">
                <a:latin typeface="Bookman Old Style" panose="02050604050505020204" pitchFamily="18" charset="0"/>
              </a:rPr>
              <a:t>D</a:t>
            </a:r>
            <a:r>
              <a:rPr lang="cs-CZ" sz="3200" i="1" dirty="0">
                <a:latin typeface="Bookman Old Style" panose="02050604050505020204" pitchFamily="18" charset="0"/>
              </a:rPr>
              <a:t>. 1, 1, 10, 2 (</a:t>
            </a:r>
            <a:r>
              <a:rPr lang="cs-CZ" sz="3200" i="1" dirty="0" err="1">
                <a:latin typeface="Bookman Old Style" panose="02050604050505020204" pitchFamily="18" charset="0"/>
              </a:rPr>
              <a:t>Ulp</a:t>
            </a:r>
            <a:r>
              <a:rPr lang="cs-CZ" sz="3200" i="1" dirty="0">
                <a:latin typeface="Bookman Old Style" panose="02050604050505020204" pitchFamily="18" charset="0"/>
              </a:rPr>
              <a:t>. 1 </a:t>
            </a:r>
            <a:r>
              <a:rPr lang="cs-CZ" sz="3200" i="1" dirty="0" err="1">
                <a:latin typeface="Bookman Old Style" panose="02050604050505020204" pitchFamily="18" charset="0"/>
              </a:rPr>
              <a:t>inst</a:t>
            </a:r>
            <a:r>
              <a:rPr lang="cs-CZ" sz="3200" i="1" dirty="0">
                <a:latin typeface="Bookman Old Style" panose="02050604050505020204" pitchFamily="18" charset="0"/>
              </a:rPr>
              <a:t>.)</a:t>
            </a:r>
            <a:endParaRPr lang="cs-CZ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3200" dirty="0">
              <a:latin typeface="Bookman Old Style" panose="02050604050505020204" pitchFamily="18" charset="0"/>
            </a:endParaRPr>
          </a:p>
          <a:p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8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Dědické právo</a:t>
            </a:r>
            <a:endParaRPr lang="cs-CZ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3" y="1524000"/>
            <a:ext cx="79710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cs-CZ" i="1" dirty="0" err="1" smtClean="0">
                <a:latin typeface="Bookman Old Style" panose="02050604050505020204" pitchFamily="18" charset="0"/>
              </a:rPr>
              <a:t>fides</a:t>
            </a:r>
            <a:r>
              <a:rPr lang="cs-CZ" i="1" dirty="0" smtClean="0">
                <a:latin typeface="Bookman Old Style" panose="02050604050505020204" pitchFamily="18" charset="0"/>
              </a:rPr>
              <a:t> – </a:t>
            </a:r>
            <a:r>
              <a:rPr lang="cs-CZ" dirty="0" smtClean="0">
                <a:latin typeface="Bookman Old Style" panose="02050604050505020204" pitchFamily="18" charset="0"/>
              </a:rPr>
              <a:t>víra, důvěra, věrnost, oddanost, poctivost, čest, pravdivost, důkaz, ochrana, zásady slušného jednání</a:t>
            </a:r>
          </a:p>
          <a:p>
            <a:endParaRPr lang="cs-CZ" i="1" dirty="0" smtClean="0">
              <a:latin typeface="Bookman Old Style" panose="02050604050505020204" pitchFamily="18" charset="0"/>
            </a:endParaRPr>
          </a:p>
          <a:p>
            <a:endParaRPr lang="cs-CZ" i="1" dirty="0">
              <a:latin typeface="Bookman Old Style" panose="0205060405050502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Bona </a:t>
            </a:r>
            <a:r>
              <a:rPr lang="cs-CZ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fides</a:t>
            </a:r>
            <a:endParaRPr lang="cs-CZ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4684225" cy="21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600450" cy="48006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5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Procesní právo</a:t>
            </a:r>
            <a:endParaRPr lang="cs-CZ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7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5" y="1524000"/>
            <a:ext cx="6369049" cy="4572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58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err="1" smtClean="0">
                <a:latin typeface="Bookman Old Style" panose="02050604050505020204" pitchFamily="18" charset="0"/>
              </a:rPr>
              <a:t>dies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fasti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err="1" smtClean="0">
                <a:latin typeface="Bookman Old Style" panose="02050604050505020204" pitchFamily="18" charset="0"/>
              </a:rPr>
              <a:t>obvagulatio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err="1" smtClean="0">
                <a:latin typeface="Bookman Old Style" panose="02050604050505020204" pitchFamily="18" charset="0"/>
              </a:rPr>
              <a:t>legis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actio</a:t>
            </a:r>
            <a:r>
              <a:rPr lang="cs-CZ" sz="2400" i="1" dirty="0" smtClean="0">
                <a:latin typeface="Bookman Old Style" panose="02050604050505020204" pitchFamily="18" charset="0"/>
              </a:rPr>
              <a:t>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sacramento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r>
              <a:rPr lang="cs-CZ" sz="2400" i="1" dirty="0" smtClean="0">
                <a:latin typeface="Bookman Old Style" panose="02050604050505020204" pitchFamily="18" charset="0"/>
              </a:rPr>
              <a:t>partes </a:t>
            </a:r>
            <a:r>
              <a:rPr lang="cs-CZ" sz="2400" i="1" dirty="0" err="1" smtClean="0">
                <a:latin typeface="Bookman Old Style" panose="02050604050505020204" pitchFamily="18" charset="0"/>
              </a:rPr>
              <a:t>secanto</a:t>
            </a:r>
            <a:endParaRPr lang="cs-CZ" sz="24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i="1" dirty="0" smtClean="0">
              <a:latin typeface="Bookman Old Style" panose="02050604050505020204" pitchFamily="18" charset="0"/>
            </a:endParaRPr>
          </a:p>
          <a:p>
            <a:endParaRPr lang="cs-CZ" sz="2400" dirty="0">
              <a:latin typeface="Bookman Old Style" panose="0205060405050502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789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4829175" cy="2672144"/>
          </a:xfrm>
        </p:spPr>
      </p:pic>
    </p:spTree>
    <p:extLst>
      <p:ext uri="{BB962C8B-B14F-4D97-AF65-F5344CB8AC3E}">
        <p14:creationId xmlns:p14="http://schemas.microsoft.com/office/powerpoint/2010/main" val="109104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3200" dirty="0">
                <a:latin typeface="Bookman Old Style" panose="02050604050505020204" pitchFamily="18" charset="0"/>
              </a:rPr>
              <a:t>… </a:t>
            </a:r>
            <a:r>
              <a:rPr lang="cs-CZ" sz="3200" i="1" dirty="0" err="1">
                <a:latin typeface="Bookman Old Style" panose="02050604050505020204" pitchFamily="18" charset="0"/>
              </a:rPr>
              <a:t>populus</a:t>
            </a:r>
            <a:r>
              <a:rPr lang="cs-CZ" sz="3200" i="1" dirty="0">
                <a:latin typeface="Bookman Old Style" panose="02050604050505020204" pitchFamily="18" charset="0"/>
              </a:rPr>
              <a:t> Romanus </a:t>
            </a:r>
            <a:r>
              <a:rPr lang="cs-CZ" sz="3200" i="1" dirty="0" err="1">
                <a:latin typeface="Bookman Old Style" panose="02050604050505020204" pitchFamily="18" charset="0"/>
              </a:rPr>
              <a:t>utitur</a:t>
            </a:r>
            <a:r>
              <a:rPr lang="cs-CZ" sz="3200" i="1" dirty="0">
                <a:latin typeface="Bookman Old Style" panose="02050604050505020204" pitchFamily="18" charset="0"/>
              </a:rPr>
              <a:t>, ius civile </a:t>
            </a:r>
            <a:r>
              <a:rPr lang="cs-CZ" sz="3200" i="1" dirty="0" err="1">
                <a:latin typeface="Bookman Old Style" panose="02050604050505020204" pitchFamily="18" charset="0"/>
              </a:rPr>
              <a:t>Romanorum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appellamus</a:t>
            </a:r>
            <a:r>
              <a:rPr lang="cs-CZ" sz="3200" i="1" dirty="0">
                <a:latin typeface="Bookman Old Style" panose="02050604050505020204" pitchFamily="18" charset="0"/>
              </a:rPr>
              <a:t>: vel ius </a:t>
            </a:r>
            <a:r>
              <a:rPr lang="cs-CZ" sz="3200" i="1" dirty="0" err="1">
                <a:latin typeface="Bookman Old Style" panose="02050604050505020204" pitchFamily="18" charset="0"/>
              </a:rPr>
              <a:t>Quiritium</a:t>
            </a:r>
            <a:r>
              <a:rPr lang="cs-CZ" sz="3200" i="1" dirty="0">
                <a:latin typeface="Bookman Old Style" panose="02050604050505020204" pitchFamily="18" charset="0"/>
              </a:rPr>
              <a:t>, quo </a:t>
            </a:r>
            <a:r>
              <a:rPr lang="cs-CZ" sz="3200" i="1" dirty="0" err="1">
                <a:latin typeface="Bookman Old Style" panose="02050604050505020204" pitchFamily="18" charset="0"/>
              </a:rPr>
              <a:t>Quirites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utuntur</a:t>
            </a:r>
            <a:r>
              <a:rPr lang="cs-CZ" sz="3200" i="1" dirty="0">
                <a:latin typeface="Bookman Old Style" panose="02050604050505020204" pitchFamily="18" charset="0"/>
              </a:rPr>
              <a:t>: Romani </a:t>
            </a:r>
            <a:r>
              <a:rPr lang="cs-CZ" sz="3200" i="1" dirty="0" err="1">
                <a:latin typeface="Bookman Old Style" panose="02050604050505020204" pitchFamily="18" charset="0"/>
              </a:rPr>
              <a:t>enim</a:t>
            </a:r>
            <a:r>
              <a:rPr lang="cs-CZ" sz="3200" i="1" dirty="0">
                <a:latin typeface="Bookman Old Style" panose="02050604050505020204" pitchFamily="18" charset="0"/>
              </a:rPr>
              <a:t> a </a:t>
            </a:r>
            <a:r>
              <a:rPr lang="cs-CZ" sz="3200" i="1" dirty="0" err="1">
                <a:latin typeface="Bookman Old Style" panose="02050604050505020204" pitchFamily="18" charset="0"/>
              </a:rPr>
              <a:t>Quirino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Quirites</a:t>
            </a:r>
            <a:r>
              <a:rPr lang="cs-CZ" sz="3200" i="1" dirty="0">
                <a:latin typeface="Bookman Old Style" panose="02050604050505020204" pitchFamily="18" charset="0"/>
              </a:rPr>
              <a:t> </a:t>
            </a:r>
            <a:r>
              <a:rPr lang="cs-CZ" sz="3200" i="1" dirty="0" err="1">
                <a:latin typeface="Bookman Old Style" panose="02050604050505020204" pitchFamily="18" charset="0"/>
              </a:rPr>
              <a:t>appellantur</a:t>
            </a:r>
            <a:r>
              <a:rPr lang="cs-CZ" sz="3200" i="1" dirty="0">
                <a:latin typeface="Bookman Old Style" panose="02050604050505020204" pitchFamily="18" charset="0"/>
              </a:rPr>
              <a:t>.</a:t>
            </a:r>
            <a:endParaRPr lang="cs-CZ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3200" i="1" dirty="0">
                <a:latin typeface="Bookman Old Style" panose="02050604050505020204" pitchFamily="18" charset="0"/>
              </a:rPr>
              <a:t>					</a:t>
            </a:r>
            <a:r>
              <a:rPr lang="cs-CZ" sz="3200" i="1" dirty="0" err="1" smtClean="0">
                <a:latin typeface="Bookman Old Style" panose="02050604050505020204" pitchFamily="18" charset="0"/>
              </a:rPr>
              <a:t>Inst</a:t>
            </a:r>
            <a:r>
              <a:rPr lang="cs-CZ" sz="3200" i="1" dirty="0">
                <a:latin typeface="Bookman Old Style" panose="02050604050505020204" pitchFamily="18" charset="0"/>
              </a:rPr>
              <a:t>. 1, 2, </a:t>
            </a:r>
            <a:r>
              <a:rPr lang="cs-CZ" sz="3200" i="1" dirty="0" smtClean="0">
                <a:latin typeface="Bookman Old Style" panose="02050604050505020204" pitchFamily="18" charset="0"/>
              </a:rPr>
              <a:t>2</a:t>
            </a:r>
            <a:endParaRPr lang="cs-CZ" sz="3200" dirty="0">
              <a:latin typeface="Bookman Old Style" panose="02050604050505020204" pitchFamily="18" charset="0"/>
            </a:endParaRPr>
          </a:p>
          <a:p>
            <a:endParaRPr lang="cs-CZ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fas</a:t>
            </a:r>
            <a:endParaRPr lang="cs-CZ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>
                <a:latin typeface="Bookman Old Style" panose="02050604050505020204" pitchFamily="18" charset="0"/>
              </a:rPr>
              <a:t>Fata </a:t>
            </a:r>
            <a:r>
              <a:rPr lang="cs-CZ" sz="2400" i="1" dirty="0" err="1">
                <a:latin typeface="Bookman Old Style" panose="02050604050505020204" pitchFamily="18" charset="0"/>
              </a:rPr>
              <a:t>sunt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quae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divi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fatuntur</a:t>
            </a:r>
            <a:endParaRPr lang="cs-CZ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latin typeface="Bookman Old Style" panose="02050604050505020204" pitchFamily="18" charset="0"/>
              </a:rPr>
              <a:t>			(</a:t>
            </a:r>
            <a:r>
              <a:rPr lang="cs-CZ" sz="2400" i="1" dirty="0" err="1">
                <a:latin typeface="Bookman Old Style" panose="02050604050505020204" pitchFamily="18" charset="0"/>
              </a:rPr>
              <a:t>Maurus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Servius</a:t>
            </a:r>
            <a:r>
              <a:rPr lang="cs-CZ" sz="2400" i="1" dirty="0">
                <a:latin typeface="Bookman Old Style" panose="02050604050505020204" pitchFamily="18" charset="0"/>
              </a:rPr>
              <a:t> </a:t>
            </a:r>
            <a:r>
              <a:rPr lang="cs-CZ" sz="2400" i="1" dirty="0" err="1">
                <a:latin typeface="Bookman Old Style" panose="02050604050505020204" pitchFamily="18" charset="0"/>
              </a:rPr>
              <a:t>Honoratus</a:t>
            </a:r>
            <a:r>
              <a:rPr lang="cs-CZ" sz="2400" i="1" dirty="0" smtClean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endParaRPr lang="cs-CZ" sz="2400" i="1" dirty="0">
              <a:latin typeface="Bookman Old Style" panose="02050604050505020204" pitchFamily="18" charset="0"/>
            </a:endParaRPr>
          </a:p>
          <a:p>
            <a:r>
              <a:rPr lang="cs-CZ" sz="2400" i="1" dirty="0">
                <a:latin typeface="Bookman Old Style" panose="02050604050505020204" pitchFamily="18" charset="0"/>
              </a:rPr>
              <a:t>Fas lex divina </a:t>
            </a:r>
            <a:r>
              <a:rPr lang="cs-CZ" sz="2400" i="1" dirty="0" err="1">
                <a:latin typeface="Bookman Old Style" panose="02050604050505020204" pitchFamily="18" charset="0"/>
              </a:rPr>
              <a:t>est</a:t>
            </a:r>
            <a:r>
              <a:rPr lang="cs-CZ" sz="2400" i="1" dirty="0">
                <a:latin typeface="Bookman Old Style" panose="02050604050505020204" pitchFamily="18" charset="0"/>
              </a:rPr>
              <a:t>, ius lex humana </a:t>
            </a:r>
            <a:r>
              <a:rPr lang="cs-CZ" sz="2400" i="1" dirty="0" err="1">
                <a:latin typeface="Bookman Old Style" panose="02050604050505020204" pitchFamily="18" charset="0"/>
              </a:rPr>
              <a:t>est</a:t>
            </a:r>
            <a:r>
              <a:rPr lang="cs-CZ" sz="2400" i="1" dirty="0">
                <a:latin typeface="Bookman Old Style" panose="02050604050505020204" pitchFamily="18" charset="0"/>
              </a:rPr>
              <a:t>.</a:t>
            </a:r>
            <a:endParaRPr lang="cs-CZ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latin typeface="Bookman Old Style" panose="02050604050505020204" pitchFamily="18" charset="0"/>
              </a:rPr>
              <a:t>			</a:t>
            </a:r>
            <a:r>
              <a:rPr lang="cs-CZ" sz="2400" i="1" dirty="0" smtClean="0">
                <a:latin typeface="Bookman Old Style" panose="02050604050505020204" pitchFamily="18" charset="0"/>
              </a:rPr>
              <a:t>(</a:t>
            </a:r>
            <a:r>
              <a:rPr lang="cs-CZ" sz="2400" i="1" dirty="0" err="1">
                <a:latin typeface="Bookman Old Style" panose="02050604050505020204" pitchFamily="18" charset="0"/>
              </a:rPr>
              <a:t>Isidorus</a:t>
            </a:r>
            <a:r>
              <a:rPr lang="cs-CZ" sz="2400" i="1" dirty="0">
                <a:latin typeface="Bookman Old Style" panose="02050604050505020204" pitchFamily="18" charset="0"/>
              </a:rPr>
              <a:t>, Et. 5, 2, 7)</a:t>
            </a:r>
            <a:endParaRPr lang="cs-CZ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dirty="0">
              <a:latin typeface="Bookman Old Style" panose="02050604050505020204" pitchFamily="18" charset="0"/>
            </a:endParaRPr>
          </a:p>
          <a:p>
            <a:endParaRPr lang="cs-CZ" sz="2400" dirty="0">
              <a:latin typeface="Bookman Old Style" panose="02050604050505020204" pitchFamily="18" charset="0"/>
            </a:endParaRPr>
          </a:p>
          <a:p>
            <a:endParaRPr lang="cs-CZ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2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30" y="1600200"/>
            <a:ext cx="3978339" cy="4114800"/>
          </a:xfrm>
        </p:spPr>
      </p:pic>
    </p:spTree>
    <p:extLst>
      <p:ext uri="{BB962C8B-B14F-4D97-AF65-F5344CB8AC3E}">
        <p14:creationId xmlns:p14="http://schemas.microsoft.com/office/powerpoint/2010/main" val="14373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i="1" dirty="0">
                <a:latin typeface="Bookman Old Style" panose="02050604050505020204" pitchFamily="18" charset="0"/>
              </a:rPr>
              <a:t>QRFC – </a:t>
            </a:r>
            <a:r>
              <a:rPr lang="cs-CZ" sz="2800" i="1" dirty="0" err="1">
                <a:latin typeface="Bookman Old Style" panose="02050604050505020204" pitchFamily="18" charset="0"/>
              </a:rPr>
              <a:t>quandoc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rex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comitiavit</a:t>
            </a:r>
            <a:r>
              <a:rPr lang="cs-CZ" sz="2800" i="1" dirty="0">
                <a:latin typeface="Bookman Old Style" panose="02050604050505020204" pitchFamily="18" charset="0"/>
              </a:rPr>
              <a:t>, </a:t>
            </a:r>
            <a:r>
              <a:rPr lang="cs-CZ" sz="2800" i="1" dirty="0" err="1">
                <a:latin typeface="Bookman Old Style" panose="02050604050505020204" pitchFamily="18" charset="0"/>
              </a:rPr>
              <a:t>fas</a:t>
            </a:r>
            <a:endParaRPr lang="cs-CZ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800" i="1" dirty="0">
                <a:latin typeface="Bookman Old Style" panose="02050604050505020204" pitchFamily="18" charset="0"/>
              </a:rPr>
              <a:t>			</a:t>
            </a:r>
            <a:r>
              <a:rPr lang="cs-CZ" sz="2800" i="1" dirty="0" smtClean="0">
                <a:latin typeface="Bookman Old Style" panose="02050604050505020204" pitchFamily="18" charset="0"/>
              </a:rPr>
              <a:t>- </a:t>
            </a:r>
            <a:r>
              <a:rPr lang="cs-CZ" sz="2800" i="1" dirty="0" err="1">
                <a:latin typeface="Bookman Old Style" panose="02050604050505020204" pitchFamily="18" charset="0"/>
              </a:rPr>
              <a:t>quando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rex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comitium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fugit</a:t>
            </a:r>
            <a:r>
              <a:rPr lang="cs-CZ" sz="2800" i="1" dirty="0">
                <a:latin typeface="Bookman Old Style" panose="02050604050505020204" pitchFamily="18" charset="0"/>
              </a:rPr>
              <a:t>	 </a:t>
            </a:r>
            <a:endParaRPr lang="cs-CZ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800" i="1" dirty="0">
                <a:latin typeface="Bookman Old Style" panose="02050604050505020204" pitchFamily="18" charset="0"/>
              </a:rPr>
              <a:t>			</a:t>
            </a:r>
            <a:r>
              <a:rPr lang="cs-CZ" sz="2800" dirty="0" smtClean="0">
                <a:latin typeface="Bookman Old Style" panose="02050604050505020204" pitchFamily="18" charset="0"/>
              </a:rPr>
              <a:t>(24</a:t>
            </a:r>
            <a:r>
              <a:rPr lang="cs-CZ" sz="2800" dirty="0">
                <a:latin typeface="Bookman Old Style" panose="02050604050505020204" pitchFamily="18" charset="0"/>
              </a:rPr>
              <a:t>. dubna, 24. května)</a:t>
            </a:r>
            <a:endParaRPr lang="cs-CZ" sz="2800" i="1" dirty="0">
              <a:latin typeface="Bookman Old Style" panose="02050604050505020204" pitchFamily="18" charset="0"/>
            </a:endParaRPr>
          </a:p>
          <a:p>
            <a:endParaRPr lang="cs-CZ" sz="2800" i="1" dirty="0">
              <a:latin typeface="Bookman Old Style" panose="02050604050505020204" pitchFamily="18" charset="0"/>
            </a:endParaRPr>
          </a:p>
          <a:p>
            <a:r>
              <a:rPr lang="cs-CZ" sz="2800" i="1" dirty="0">
                <a:latin typeface="Bookman Old Style" panose="02050604050505020204" pitchFamily="18" charset="0"/>
              </a:rPr>
              <a:t>QSDF – </a:t>
            </a:r>
            <a:r>
              <a:rPr lang="cs-CZ" sz="2800" i="1" dirty="0" err="1">
                <a:latin typeface="Bookman Old Style" panose="02050604050505020204" pitchFamily="18" charset="0"/>
              </a:rPr>
              <a:t>quando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stercus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delatum</a:t>
            </a:r>
            <a:r>
              <a:rPr lang="cs-CZ" sz="2800" i="1" dirty="0">
                <a:latin typeface="Bookman Old Style" panose="02050604050505020204" pitchFamily="18" charset="0"/>
              </a:rPr>
              <a:t> </a:t>
            </a:r>
            <a:r>
              <a:rPr lang="cs-CZ" sz="2800" i="1" dirty="0" err="1">
                <a:latin typeface="Bookman Old Style" panose="02050604050505020204" pitchFamily="18" charset="0"/>
              </a:rPr>
              <a:t>fas</a:t>
            </a:r>
            <a:endParaRPr lang="cs-CZ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800" i="1" dirty="0">
                <a:latin typeface="Bookman Old Style" panose="02050604050505020204" pitchFamily="18" charset="0"/>
              </a:rPr>
              <a:t>			</a:t>
            </a:r>
            <a:r>
              <a:rPr lang="cs-CZ" sz="2800" dirty="0" smtClean="0">
                <a:latin typeface="Bookman Old Style" panose="02050604050505020204" pitchFamily="18" charset="0"/>
              </a:rPr>
              <a:t>(</a:t>
            </a:r>
            <a:r>
              <a:rPr lang="cs-CZ" sz="2800" dirty="0">
                <a:latin typeface="Bookman Old Style" panose="02050604050505020204" pitchFamily="18" charset="0"/>
              </a:rPr>
              <a:t>15. června)</a:t>
            </a:r>
          </a:p>
          <a:p>
            <a:endParaRPr lang="cs-CZ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1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pontifices</a:t>
            </a:r>
            <a:endParaRPr lang="cs-CZ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0464"/>
            <a:ext cx="2976800" cy="4114800"/>
          </a:xfrm>
        </p:spPr>
      </p:pic>
    </p:spTree>
    <p:extLst>
      <p:ext uri="{BB962C8B-B14F-4D97-AF65-F5344CB8AC3E}">
        <p14:creationId xmlns:p14="http://schemas.microsoft.com/office/powerpoint/2010/main" val="90783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Pontifex </a:t>
            </a:r>
            <a:r>
              <a:rPr lang="cs-CZ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maximus</a:t>
            </a:r>
            <a:endParaRPr lang="cs-CZ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1731125"/>
            <a:ext cx="1965960" cy="3852949"/>
          </a:xfrm>
        </p:spPr>
      </p:pic>
    </p:spTree>
    <p:extLst>
      <p:ext uri="{BB962C8B-B14F-4D97-AF65-F5344CB8AC3E}">
        <p14:creationId xmlns:p14="http://schemas.microsoft.com/office/powerpoint/2010/main" val="1174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1" i="1" dirty="0" err="1" smtClean="0">
                <a:latin typeface="Bookman Old Style" panose="02050604050505020204" pitchFamily="18" charset="0"/>
              </a:rPr>
              <a:t>Interpretandi</a:t>
            </a:r>
            <a:r>
              <a:rPr lang="cs-CZ" sz="2800" b="1" i="1" dirty="0" smtClean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scientia</a:t>
            </a:r>
            <a:r>
              <a:rPr lang="cs-CZ" sz="2800" b="1" i="1" dirty="0">
                <a:latin typeface="Bookman Old Style" panose="02050604050505020204" pitchFamily="18" charset="0"/>
              </a:rPr>
              <a:t> et </a:t>
            </a:r>
            <a:r>
              <a:rPr lang="cs-CZ" sz="2800" b="1" i="1" dirty="0" err="1">
                <a:latin typeface="Bookman Old Style" panose="02050604050505020204" pitchFamily="18" charset="0"/>
              </a:rPr>
              <a:t>actiones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apud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collegium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pontificum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erant</a:t>
            </a:r>
            <a:r>
              <a:rPr lang="cs-CZ" sz="2800" b="1" i="1" dirty="0">
                <a:latin typeface="Bookman Old Style" panose="02050604050505020204" pitchFamily="18" charset="0"/>
              </a:rPr>
              <a:t>, ex </a:t>
            </a:r>
            <a:r>
              <a:rPr lang="cs-CZ" sz="2800" b="1" i="1" dirty="0" err="1">
                <a:latin typeface="Bookman Old Style" panose="02050604050505020204" pitchFamily="18" charset="0"/>
              </a:rPr>
              <a:t>quibus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constituefatur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quis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quoque</a:t>
            </a:r>
            <a:r>
              <a:rPr lang="cs-CZ" sz="2800" b="1" i="1" dirty="0">
                <a:latin typeface="Bookman Old Style" panose="02050604050505020204" pitchFamily="18" charset="0"/>
              </a:rPr>
              <a:t> anno </a:t>
            </a:r>
            <a:r>
              <a:rPr lang="cs-CZ" sz="2800" b="1" i="1" dirty="0" err="1">
                <a:latin typeface="Bookman Old Style" panose="02050604050505020204" pitchFamily="18" charset="0"/>
              </a:rPr>
              <a:t>praeesset</a:t>
            </a:r>
            <a:r>
              <a:rPr lang="cs-CZ" sz="2800" b="1" i="1" dirty="0">
                <a:latin typeface="Bookman Old Style" panose="02050604050505020204" pitchFamily="18" charset="0"/>
              </a:rPr>
              <a:t> </a:t>
            </a:r>
            <a:r>
              <a:rPr lang="cs-CZ" sz="2800" b="1" i="1" dirty="0" err="1">
                <a:latin typeface="Bookman Old Style" panose="02050604050505020204" pitchFamily="18" charset="0"/>
              </a:rPr>
              <a:t>privatis</a:t>
            </a:r>
            <a:r>
              <a:rPr lang="cs-CZ" sz="2800" b="1" i="1" dirty="0">
                <a:latin typeface="Bookman Old Style" panose="02050604050505020204" pitchFamily="18" charset="0"/>
              </a:rPr>
              <a:t>.</a:t>
            </a:r>
            <a:endParaRPr lang="cs-CZ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800" b="1" i="1" dirty="0">
                <a:latin typeface="Bookman Old Style" panose="02050604050505020204" pitchFamily="18" charset="0"/>
              </a:rPr>
              <a:t> </a:t>
            </a:r>
            <a:endParaRPr lang="cs-CZ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2800" b="1" i="1" dirty="0">
                <a:latin typeface="Bookman Old Style" panose="02050604050505020204" pitchFamily="18" charset="0"/>
              </a:rPr>
              <a:t>	</a:t>
            </a:r>
            <a:r>
              <a:rPr lang="cs-CZ" sz="2800" b="1" i="1" dirty="0" smtClean="0">
                <a:latin typeface="Bookman Old Style" panose="02050604050505020204" pitchFamily="18" charset="0"/>
              </a:rPr>
              <a:t>D</a:t>
            </a:r>
            <a:r>
              <a:rPr lang="cs-CZ" sz="2800" b="1" i="1" dirty="0">
                <a:latin typeface="Bookman Old Style" panose="02050604050505020204" pitchFamily="18" charset="0"/>
              </a:rPr>
              <a:t>. 1, 2, 2, 6 (Pomp. lib. </a:t>
            </a:r>
            <a:r>
              <a:rPr lang="cs-CZ" sz="2800" b="1" i="1" dirty="0" err="1">
                <a:latin typeface="Bookman Old Style" panose="02050604050505020204" pitchFamily="18" charset="0"/>
              </a:rPr>
              <a:t>sing</a:t>
            </a:r>
            <a:r>
              <a:rPr lang="cs-CZ" sz="2800" b="1" i="1" dirty="0">
                <a:latin typeface="Bookman Old Style" panose="02050604050505020204" pitchFamily="18" charset="0"/>
              </a:rPr>
              <a:t>. </a:t>
            </a:r>
            <a:r>
              <a:rPr lang="cs-CZ" sz="2800" b="1" i="1" dirty="0" err="1" smtClean="0">
                <a:latin typeface="Bookman Old Style" panose="02050604050505020204" pitchFamily="18" charset="0"/>
              </a:rPr>
              <a:t>ench</a:t>
            </a:r>
            <a:r>
              <a:rPr lang="cs-CZ" sz="2800" b="1" i="1" dirty="0">
                <a:latin typeface="Bookman Old Style" panose="02050604050505020204" pitchFamily="18" charset="0"/>
              </a:rPr>
              <a:t>.)</a:t>
            </a:r>
            <a:endParaRPr lang="cs-CZ" sz="2800" dirty="0">
              <a:latin typeface="Bookman Old Style" panose="02050604050505020204" pitchFamily="18" charset="0"/>
            </a:endParaRPr>
          </a:p>
          <a:p>
            <a:endParaRPr lang="cs-CZ" sz="2800" dirty="0">
              <a:latin typeface="Bookman Old Style" panose="02050604050505020204" pitchFamily="18" charset="0"/>
            </a:endParaRPr>
          </a:p>
          <a:p>
            <a:endParaRPr lang="cs-CZ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083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171</Words>
  <Application>Microsoft Office PowerPoint</Application>
  <PresentationFormat>Předvádění na obrazovce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Horizont</vt:lpstr>
      <vt:lpstr>Plusquamperfectum   římského práva</vt:lpstr>
      <vt:lpstr>Prezentace aplikace PowerPoint</vt:lpstr>
      <vt:lpstr>Prezentace aplikace PowerPoint</vt:lpstr>
      <vt:lpstr>fas</vt:lpstr>
      <vt:lpstr>Prezentace aplikace PowerPoint</vt:lpstr>
      <vt:lpstr>Prezentace aplikace PowerPoint</vt:lpstr>
      <vt:lpstr>pontifices</vt:lpstr>
      <vt:lpstr>Pontifex maximus</vt:lpstr>
      <vt:lpstr>Prezentace aplikace PowerPoint</vt:lpstr>
      <vt:lpstr>Magistrati populi Romani</vt:lpstr>
      <vt:lpstr>Pontifex maximus</vt:lpstr>
      <vt:lpstr>Augur</vt:lpstr>
      <vt:lpstr>Aedil</vt:lpstr>
      <vt:lpstr>Ceres</vt:lpstr>
      <vt:lpstr>Prezentace aplikace PowerPoint</vt:lpstr>
      <vt:lpstr>Prezentace aplikace PowerPoint</vt:lpstr>
      <vt:lpstr>Lararium</vt:lpstr>
      <vt:lpstr>Familia</vt:lpstr>
      <vt:lpstr>Prezentace aplikace PowerPoint</vt:lpstr>
      <vt:lpstr>Dědické právo</vt:lpstr>
      <vt:lpstr>Bona fides</vt:lpstr>
      <vt:lpstr>Prezentace aplikace PowerPoint</vt:lpstr>
      <vt:lpstr>Procesní právo</vt:lpstr>
      <vt:lpstr>Prezentace aplikace PowerPoint</vt:lpstr>
      <vt:lpstr>Prezentace aplikace PowerPoint</vt:lpstr>
      <vt:lpstr>Prezentace aplikace PowerPoint</vt:lpstr>
    </vt:vector>
  </TitlesOfParts>
  <Company>Univerzita Karlova v Praze, 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Plusquamperfectum   římského práva</dc:title>
  <dc:creator>User</dc:creator>
  <cp:lastModifiedBy>Michal Skrejpek</cp:lastModifiedBy>
  <cp:revision>8</cp:revision>
  <dcterms:created xsi:type="dcterms:W3CDTF">2017-11-21T09:14:57Z</dcterms:created>
  <dcterms:modified xsi:type="dcterms:W3CDTF">2017-12-11T09:24:23Z</dcterms:modified>
</cp:coreProperties>
</file>