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64" r:id="rId3"/>
    <p:sldId id="258" r:id="rId4"/>
    <p:sldId id="265" r:id="rId5"/>
    <p:sldId id="272" r:id="rId6"/>
    <p:sldId id="270" r:id="rId7"/>
    <p:sldId id="271" r:id="rId8"/>
    <p:sldId id="273" r:id="rId9"/>
    <p:sldId id="274" r:id="rId10"/>
    <p:sldId id="268" r:id="rId11"/>
    <p:sldId id="257" r:id="rId12"/>
    <p:sldId id="267" r:id="rId13"/>
    <p:sldId id="269" r:id="rId14"/>
    <p:sldId id="263" r:id="rId15"/>
    <p:sldId id="260" r:id="rId16"/>
    <p:sldId id="262" r:id="rId17"/>
    <p:sldId id="261" r:id="rId18"/>
    <p:sldId id="259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4/28/2022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4/28/2022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4/28/2022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4/28/2022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4/28/2022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4/28/2022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4/28/2022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C9549C-11FD-4835-94D7-DE6ED0E5B8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i="1" dirty="0"/>
              <a:t>Lex XII </a:t>
            </a:r>
            <a:r>
              <a:rPr lang="cs-CZ" i="1" dirty="0" err="1"/>
              <a:t>tabularum</a:t>
            </a:r>
            <a:endParaRPr lang="cs-CZ" i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FA6FD1B-3AC4-4793-87A9-85FDE42196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400" dirty="0"/>
              <a:t>       norma plná záhad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3904E37-7686-440A-B914-5833D1D01D50}"/>
              </a:ext>
            </a:extLst>
          </p:cNvPr>
          <p:cNvSpPr txBox="1"/>
          <p:nvPr/>
        </p:nvSpPr>
        <p:spPr>
          <a:xfrm>
            <a:off x="1587616" y="441286"/>
            <a:ext cx="6094602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 latiny 2022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74375B4-D96B-4486-A7D4-7E8BDB850A0C}"/>
              </a:ext>
            </a:extLst>
          </p:cNvPr>
          <p:cNvSpPr txBox="1"/>
          <p:nvPr/>
        </p:nvSpPr>
        <p:spPr>
          <a:xfrm>
            <a:off x="7443132" y="5919409"/>
            <a:ext cx="3370277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Prof. JUDr. Michal Skřejpek. DrSc.</a:t>
            </a:r>
          </a:p>
        </p:txBody>
      </p:sp>
    </p:spTree>
    <p:extLst>
      <p:ext uri="{BB962C8B-B14F-4D97-AF65-F5344CB8AC3E}">
        <p14:creationId xmlns:p14="http://schemas.microsoft.com/office/powerpoint/2010/main" val="2244492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E0780A8-6520-4E9F-B72B-7E1EE934FDFB}"/>
              </a:ext>
            </a:extLst>
          </p:cNvPr>
          <p:cNvSpPr/>
          <p:nvPr/>
        </p:nvSpPr>
        <p:spPr>
          <a:xfrm>
            <a:off x="1325461" y="1633092"/>
            <a:ext cx="8489658" cy="3037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fr-FR" sz="2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Dionysios</a:t>
            </a:r>
            <a:r>
              <a:rPr lang="fr-FR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4, 43</a:t>
            </a:r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fr-FR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fr-FR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Tarquinius</a:t>
            </a:r>
            <a:r>
              <a:rPr lang="fr-FR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fr-FR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leges</a:t>
            </a:r>
            <a:r>
              <a:rPr lang="fr-FR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Tullio scriptas, per </a:t>
            </a:r>
            <a:r>
              <a:rPr lang="fr-FR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quas</a:t>
            </a:r>
            <a:r>
              <a:rPr lang="fr-FR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non, ut </a:t>
            </a:r>
            <a:r>
              <a:rPr lang="fr-FR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antea</a:t>
            </a:r>
            <a:r>
              <a:rPr lang="fr-FR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in </a:t>
            </a:r>
            <a:r>
              <a:rPr lang="fr-FR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contractibus</a:t>
            </a:r>
            <a:r>
              <a:rPr lang="fr-FR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fr-FR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patriciis</a:t>
            </a:r>
            <a:r>
              <a:rPr lang="fr-FR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vexabantur</a:t>
            </a:r>
            <a:r>
              <a:rPr lang="fr-FR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omnes</a:t>
            </a:r>
            <a:r>
              <a:rPr lang="fr-FR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sustulit</a:t>
            </a:r>
            <a:r>
              <a:rPr lang="fr-FR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et ne tabulas </a:t>
            </a:r>
            <a:r>
              <a:rPr lang="fr-FR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quidem</a:t>
            </a:r>
            <a:r>
              <a:rPr lang="fr-FR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in </a:t>
            </a:r>
            <a:r>
              <a:rPr lang="fr-FR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quibus</a:t>
            </a:r>
            <a:r>
              <a:rPr lang="fr-FR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erant</a:t>
            </a:r>
            <a:r>
              <a:rPr lang="fr-FR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scriptae</a:t>
            </a:r>
            <a:r>
              <a:rPr lang="fr-FR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reliquit</a:t>
            </a:r>
            <a:r>
              <a:rPr lang="fr-FR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sed</a:t>
            </a:r>
            <a:r>
              <a:rPr lang="fr-FR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has </a:t>
            </a:r>
            <a:r>
              <a:rPr lang="fr-FR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quoque</a:t>
            </a:r>
            <a:r>
              <a:rPr lang="fr-FR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ex </a:t>
            </a:r>
            <a:r>
              <a:rPr lang="fr-FR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foro</a:t>
            </a:r>
            <a:r>
              <a:rPr lang="fr-FR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summoveri</a:t>
            </a:r>
            <a:r>
              <a:rPr lang="fr-FR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iubens</a:t>
            </a:r>
            <a:r>
              <a:rPr lang="fr-FR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delevit</a:t>
            </a:r>
            <a:r>
              <a:rPr lang="fr-FR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endParaRPr lang="cs-CZ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fr-FR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Tarquinius</a:t>
            </a:r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fr-FR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zrušil</a:t>
            </a:r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zákony</a:t>
            </a:r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sepsané</a:t>
            </a:r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Tulliem</a:t>
            </a:r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jimiž</a:t>
            </a:r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nebyli</a:t>
            </a:r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jako</a:t>
            </a:r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dříve</a:t>
            </a:r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utiskováni</a:t>
            </a:r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patriciji</a:t>
            </a:r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při</a:t>
            </a:r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smlouvách</a:t>
            </a:r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aby </a:t>
            </a:r>
            <a:r>
              <a:rPr lang="fr-FR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nenechal</a:t>
            </a:r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ani</a:t>
            </a:r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desky</a:t>
            </a:r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na </a:t>
            </a:r>
            <a:r>
              <a:rPr lang="fr-FR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nichž</a:t>
            </a:r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byly</a:t>
            </a:r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napsány</a:t>
            </a:r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nařídil</a:t>
            </a:r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aby </a:t>
            </a:r>
            <a:r>
              <a:rPr lang="fr-FR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byly</a:t>
            </a:r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odstraněny</a:t>
            </a:r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z fora a </a:t>
            </a:r>
            <a:r>
              <a:rPr lang="fr-FR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zničeny</a:t>
            </a:r>
            <a:r>
              <a:rPr lang="fr-F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590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C137ECF0-05F0-4566-93F2-993C17319AE8}"/>
              </a:ext>
            </a:extLst>
          </p:cNvPr>
          <p:cNvSpPr/>
          <p:nvPr/>
        </p:nvSpPr>
        <p:spPr>
          <a:xfrm>
            <a:off x="612396" y="578839"/>
            <a:ext cx="1059529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b="1" dirty="0"/>
              <a:t>Opakování obyčejových norem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r>
              <a:rPr lang="fr-FR" sz="2000" dirty="0"/>
              <a:t>17. </a:t>
            </a:r>
            <a:r>
              <a:rPr lang="fr-FR" sz="2000" i="1" dirty="0" err="1"/>
              <a:t>Serv</a:t>
            </a:r>
            <a:r>
              <a:rPr lang="fr-FR" sz="2000" i="1" dirty="0"/>
              <a:t>. Ad </a:t>
            </a:r>
            <a:r>
              <a:rPr lang="fr-FR" sz="2000" i="1" dirty="0" err="1"/>
              <a:t>Ec</a:t>
            </a:r>
            <a:r>
              <a:rPr lang="fr-FR" sz="2000" i="1" dirty="0"/>
              <a:t>. 4, 43</a:t>
            </a:r>
            <a:r>
              <a:rPr lang="fr-FR" sz="2000" dirty="0"/>
              <a:t>: </a:t>
            </a:r>
            <a:r>
              <a:rPr lang="fr-FR" sz="2000" i="1" dirty="0"/>
              <a:t>In </a:t>
            </a:r>
            <a:r>
              <a:rPr lang="fr-FR" sz="2000" i="1" dirty="0" err="1"/>
              <a:t>Numae</a:t>
            </a:r>
            <a:r>
              <a:rPr lang="fr-FR" sz="2000" i="1" dirty="0"/>
              <a:t> </a:t>
            </a:r>
            <a:r>
              <a:rPr lang="fr-FR" sz="2000" i="1" dirty="0" err="1"/>
              <a:t>legibus</a:t>
            </a:r>
            <a:r>
              <a:rPr lang="fr-FR" sz="2000" i="1" dirty="0"/>
              <a:t> </a:t>
            </a:r>
            <a:r>
              <a:rPr lang="fr-FR" sz="2000" i="1" dirty="0" err="1"/>
              <a:t>cautum</a:t>
            </a:r>
            <a:r>
              <a:rPr lang="fr-FR" sz="2000" i="1" dirty="0"/>
              <a:t> est, ut si </a:t>
            </a:r>
            <a:r>
              <a:rPr lang="fr-FR" sz="2000" i="1" dirty="0" err="1"/>
              <a:t>quis</a:t>
            </a:r>
            <a:r>
              <a:rPr lang="fr-FR" sz="2000" i="1" dirty="0"/>
              <a:t> </a:t>
            </a:r>
            <a:r>
              <a:rPr lang="fr-FR" sz="2000" i="1" dirty="0" err="1"/>
              <a:t>imprudens</a:t>
            </a:r>
            <a:r>
              <a:rPr lang="fr-FR" sz="2000" i="1" dirty="0"/>
              <a:t> </a:t>
            </a:r>
            <a:r>
              <a:rPr lang="fr-FR" sz="2000" i="1" dirty="0" err="1"/>
              <a:t>occidisset</a:t>
            </a:r>
            <a:r>
              <a:rPr lang="fr-FR" sz="2000" i="1" dirty="0"/>
              <a:t> hominem, pro </a:t>
            </a:r>
            <a:r>
              <a:rPr lang="fr-FR" sz="2000" i="1" dirty="0" err="1"/>
              <a:t>capite</a:t>
            </a:r>
            <a:r>
              <a:rPr lang="fr-FR" sz="2000" i="1" dirty="0"/>
              <a:t> </a:t>
            </a:r>
            <a:r>
              <a:rPr lang="fr-FR" sz="2000" i="1" dirty="0" err="1"/>
              <a:t>occisi</a:t>
            </a:r>
            <a:r>
              <a:rPr lang="fr-FR" sz="2000" i="1" dirty="0"/>
              <a:t> </a:t>
            </a:r>
            <a:r>
              <a:rPr lang="fr-FR" sz="2000" i="1" dirty="0" err="1"/>
              <a:t>agnatis</a:t>
            </a:r>
            <a:r>
              <a:rPr lang="fr-FR" sz="2000" i="1" dirty="0"/>
              <a:t> </a:t>
            </a:r>
            <a:r>
              <a:rPr lang="fr-FR" sz="2000" i="1" dirty="0" err="1"/>
              <a:t>eius</a:t>
            </a:r>
            <a:r>
              <a:rPr lang="fr-FR" sz="2000" i="1" dirty="0"/>
              <a:t> in </a:t>
            </a:r>
            <a:r>
              <a:rPr lang="fr-FR" sz="2000" i="1" dirty="0" err="1"/>
              <a:t>contione</a:t>
            </a:r>
            <a:r>
              <a:rPr lang="fr-FR" sz="2000" i="1" dirty="0"/>
              <a:t> </a:t>
            </a:r>
            <a:r>
              <a:rPr lang="fr-FR" sz="2000" i="1" dirty="0" err="1"/>
              <a:t>offerret</a:t>
            </a:r>
            <a:r>
              <a:rPr lang="fr-FR" sz="2000" i="1" dirty="0"/>
              <a:t> </a:t>
            </a:r>
            <a:r>
              <a:rPr lang="fr-FR" sz="2000" i="1" dirty="0" err="1"/>
              <a:t>arietem</a:t>
            </a:r>
            <a:r>
              <a:rPr lang="fr-FR" sz="2000" i="1" dirty="0"/>
              <a:t>.</a:t>
            </a:r>
            <a:endParaRPr lang="cs-CZ" sz="2000" dirty="0"/>
          </a:p>
          <a:p>
            <a:endParaRPr lang="cs-CZ" sz="2000" dirty="0"/>
          </a:p>
          <a:p>
            <a:r>
              <a:rPr lang="fr-FR" sz="2000" dirty="0"/>
              <a:t>V </a:t>
            </a:r>
            <a:r>
              <a:rPr lang="fr-FR" sz="2000" dirty="0" err="1"/>
              <a:t>Numových</a:t>
            </a:r>
            <a:r>
              <a:rPr lang="fr-FR" sz="2000" dirty="0"/>
              <a:t> </a:t>
            </a:r>
            <a:r>
              <a:rPr lang="fr-FR" sz="2000" dirty="0" err="1"/>
              <a:t>zákonech</a:t>
            </a:r>
            <a:r>
              <a:rPr lang="fr-FR" sz="2000" dirty="0"/>
              <a:t> je </a:t>
            </a:r>
            <a:r>
              <a:rPr lang="fr-FR" sz="2000" dirty="0" err="1"/>
              <a:t>nařízeno</a:t>
            </a:r>
            <a:r>
              <a:rPr lang="fr-FR" sz="2000" dirty="0"/>
              <a:t>, aby </a:t>
            </a:r>
            <a:r>
              <a:rPr lang="fr-FR" sz="2000" dirty="0" err="1"/>
              <a:t>ten</a:t>
            </a:r>
            <a:r>
              <a:rPr lang="fr-FR" sz="2000" dirty="0"/>
              <a:t>, </a:t>
            </a:r>
            <a:r>
              <a:rPr lang="fr-FR" sz="2000" dirty="0" err="1"/>
              <a:t>kdo</a:t>
            </a:r>
            <a:r>
              <a:rPr lang="fr-FR" sz="2000" dirty="0"/>
              <a:t> </a:t>
            </a:r>
            <a:r>
              <a:rPr lang="fr-FR" sz="2000" dirty="0" err="1"/>
              <a:t>neúmyslně</a:t>
            </a:r>
            <a:r>
              <a:rPr lang="fr-FR" sz="2000" dirty="0"/>
              <a:t> </a:t>
            </a:r>
            <a:r>
              <a:rPr lang="fr-FR" sz="2000" dirty="0" err="1"/>
              <a:t>zabije</a:t>
            </a:r>
            <a:r>
              <a:rPr lang="fr-FR" sz="2000" dirty="0"/>
              <a:t> </a:t>
            </a:r>
            <a:r>
              <a:rPr lang="fr-FR" sz="2000" dirty="0" err="1"/>
              <a:t>člověka</a:t>
            </a:r>
            <a:r>
              <a:rPr lang="fr-FR" sz="2000" dirty="0"/>
              <a:t>, </a:t>
            </a:r>
            <a:r>
              <a:rPr lang="fr-FR" sz="2000" dirty="0" err="1"/>
              <a:t>nabídl</a:t>
            </a:r>
            <a:r>
              <a:rPr lang="fr-FR" sz="2000" dirty="0"/>
              <a:t> </a:t>
            </a:r>
            <a:r>
              <a:rPr lang="fr-FR" sz="2000" dirty="0" err="1"/>
              <a:t>jeho</a:t>
            </a:r>
            <a:r>
              <a:rPr lang="fr-FR" sz="2000" dirty="0"/>
              <a:t> </a:t>
            </a:r>
            <a:r>
              <a:rPr lang="fr-FR" sz="2000" dirty="0" err="1"/>
              <a:t>agnátům</a:t>
            </a:r>
            <a:r>
              <a:rPr lang="fr-FR" sz="2000" dirty="0"/>
              <a:t> </a:t>
            </a:r>
            <a:r>
              <a:rPr lang="fr-FR" sz="2000" dirty="0" err="1"/>
              <a:t>za</a:t>
            </a:r>
            <a:r>
              <a:rPr lang="fr-FR" sz="2000" dirty="0"/>
              <a:t> </a:t>
            </a:r>
            <a:r>
              <a:rPr lang="fr-FR" sz="2000" dirty="0" err="1"/>
              <a:t>hlavu</a:t>
            </a:r>
            <a:r>
              <a:rPr lang="fr-FR" sz="2000" dirty="0"/>
              <a:t> </a:t>
            </a:r>
            <a:r>
              <a:rPr lang="fr-FR" sz="2000" dirty="0" err="1"/>
              <a:t>zabitého</a:t>
            </a:r>
            <a:r>
              <a:rPr lang="fr-FR" sz="2000" dirty="0"/>
              <a:t> </a:t>
            </a:r>
            <a:r>
              <a:rPr lang="fr-FR" sz="2000" dirty="0" err="1"/>
              <a:t>před</a:t>
            </a:r>
            <a:r>
              <a:rPr lang="fr-FR" sz="2000" dirty="0"/>
              <a:t> </a:t>
            </a:r>
            <a:r>
              <a:rPr lang="fr-FR" sz="2000" dirty="0" err="1"/>
              <a:t>shromážděným</a:t>
            </a:r>
            <a:r>
              <a:rPr lang="fr-FR" sz="2000" dirty="0"/>
              <a:t> </a:t>
            </a:r>
            <a:r>
              <a:rPr lang="fr-FR" sz="2000" dirty="0" err="1"/>
              <a:t>lidem</a:t>
            </a:r>
            <a:r>
              <a:rPr lang="fr-FR" sz="2000" dirty="0"/>
              <a:t> </a:t>
            </a:r>
            <a:r>
              <a:rPr lang="fr-FR" sz="2000" dirty="0" err="1"/>
              <a:t>berana</a:t>
            </a:r>
            <a:r>
              <a:rPr lang="fr-FR" sz="2000" dirty="0"/>
              <a:t>.</a:t>
            </a:r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Lex XII tab. 8, </a:t>
            </a:r>
            <a:r>
              <a:rPr lang="fr-FR" sz="2000" dirty="0"/>
              <a:t>24a</a:t>
            </a:r>
            <a:r>
              <a:rPr lang="cs-CZ" sz="2000" dirty="0"/>
              <a:t>:</a:t>
            </a:r>
            <a:r>
              <a:rPr lang="fr-FR" sz="2000" dirty="0"/>
              <a:t> </a:t>
            </a:r>
            <a:r>
              <a:rPr lang="fr-FR" sz="2000" i="1" dirty="0"/>
              <a:t>SI TELUM MANU FUGIT MAGIS QUAM IECIT, </a:t>
            </a:r>
            <a:r>
              <a:rPr lang="fr-FR" sz="2000" i="1" dirty="0" err="1"/>
              <a:t>aries</a:t>
            </a:r>
            <a:r>
              <a:rPr lang="fr-FR" sz="2000" i="1" dirty="0"/>
              <a:t> </a:t>
            </a:r>
            <a:r>
              <a:rPr lang="fr-FR" sz="2000" i="1" dirty="0" err="1"/>
              <a:t>subiicitur</a:t>
            </a:r>
            <a:r>
              <a:rPr lang="fr-FR" sz="2000" i="1" dirty="0"/>
              <a:t>.</a:t>
            </a:r>
            <a:endParaRPr lang="cs-CZ" sz="2000" dirty="0"/>
          </a:p>
          <a:p>
            <a:endParaRPr lang="cs-CZ" sz="2000" dirty="0"/>
          </a:p>
          <a:p>
            <a:r>
              <a:rPr lang="fr-FR" sz="2000" dirty="0"/>
              <a:t>JESTLIŽE ZBRAŇ Z RUKY SPÍŠE VYKLOUZLA, NEŽ ŽE BY HODIL, </a:t>
            </a:r>
            <a:r>
              <a:rPr lang="fr-FR" sz="2000" dirty="0" err="1"/>
              <a:t>ať</a:t>
            </a:r>
            <a:r>
              <a:rPr lang="fr-FR" sz="2000" dirty="0"/>
              <a:t> je </a:t>
            </a:r>
            <a:r>
              <a:rPr lang="fr-FR" sz="2000" dirty="0" err="1"/>
              <a:t>místo</a:t>
            </a:r>
            <a:r>
              <a:rPr lang="fr-FR" sz="2000" dirty="0"/>
              <a:t> </a:t>
            </a:r>
            <a:r>
              <a:rPr lang="fr-FR" sz="2000" dirty="0" err="1"/>
              <a:t>něho</a:t>
            </a:r>
            <a:r>
              <a:rPr lang="fr-FR" sz="2000" dirty="0"/>
              <a:t> </a:t>
            </a:r>
            <a:r>
              <a:rPr lang="fr-FR" sz="2000" dirty="0" err="1"/>
              <a:t>dán</a:t>
            </a:r>
            <a:r>
              <a:rPr lang="fr-FR" sz="2000" dirty="0"/>
              <a:t> </a:t>
            </a:r>
            <a:r>
              <a:rPr lang="fr-FR" sz="2000" dirty="0" err="1"/>
              <a:t>beran</a:t>
            </a:r>
            <a:r>
              <a:rPr lang="fr-FR" sz="2000" dirty="0"/>
              <a:t>.</a:t>
            </a:r>
            <a:endParaRPr lang="cs-CZ" sz="2000" dirty="0"/>
          </a:p>
          <a:p>
            <a:endParaRPr lang="cs-CZ" sz="2000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3050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F1B21E90-8025-4A26-B8B6-B7D612CF0FC3}"/>
              </a:ext>
            </a:extLst>
          </p:cNvPr>
          <p:cNvSpPr/>
          <p:nvPr/>
        </p:nvSpPr>
        <p:spPr>
          <a:xfrm>
            <a:off x="1249959" y="645606"/>
            <a:ext cx="9135611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b="1" dirty="0"/>
              <a:t>Závěť</a:t>
            </a:r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r>
              <a:rPr lang="cs-CZ" dirty="0"/>
              <a:t>5, 3. </a:t>
            </a:r>
            <a:r>
              <a:rPr lang="cs-CZ" i="1" dirty="0"/>
              <a:t>UTI  LEGASSIT  SUPER  PECUNIA  TUTELAVE  SUAE  REI, ITA IUS  ESTO.</a:t>
            </a:r>
            <a:endParaRPr lang="cs-CZ" dirty="0"/>
          </a:p>
          <a:p>
            <a:r>
              <a:rPr lang="cs-CZ" dirty="0"/>
              <a:t>J</a:t>
            </a:r>
          </a:p>
          <a:p>
            <a:r>
              <a:rPr lang="cs-CZ" dirty="0"/>
              <a:t>AK KDO USTANOVIL O SVÉM MAJETKU NEBO O PORUČENSTVÍ NAD SVÝM HOSPODÁŘSTVÍM, TAK BUDIŽ PO PRÁVU.</a:t>
            </a:r>
          </a:p>
          <a:p>
            <a:r>
              <a:rPr lang="cs-CZ" b="1" dirty="0"/>
              <a:t> </a:t>
            </a:r>
          </a:p>
          <a:p>
            <a:pPr lvl="1"/>
            <a:r>
              <a:rPr lang="cs-CZ" dirty="0"/>
              <a:t>5. 4. </a:t>
            </a:r>
            <a:r>
              <a:rPr lang="cs-CZ" i="1" dirty="0"/>
              <a:t>SI INTESTATO MORITUR, CUI  SUUS HERES  NEC  ESCIT, ADGANTUS  PROXIMUS  FAMILIAM  HABETO.</a:t>
            </a:r>
            <a:endParaRPr lang="cs-CZ" dirty="0"/>
          </a:p>
          <a:p>
            <a:endParaRPr lang="cs-CZ" dirty="0"/>
          </a:p>
          <a:p>
            <a:r>
              <a:rPr lang="cs-CZ" dirty="0"/>
              <a:t>ZEMŘE-LI BEZ ZÁVĚTI, KDO NEMÁ VLASTNÍHO DĚDICE, AŤ MÁ RODINNÝ MAJETEK NEJBLIŽŠÍ AGNÁT.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9879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4D460F5A-B989-4A01-843F-329517DBB595}"/>
              </a:ext>
            </a:extLst>
          </p:cNvPr>
          <p:cNvSpPr/>
          <p:nvPr/>
        </p:nvSpPr>
        <p:spPr>
          <a:xfrm>
            <a:off x="1434517" y="1228398"/>
            <a:ext cx="9404059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b="1" dirty="0"/>
              <a:t>Rovnost občanů před zákonem</a:t>
            </a:r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r>
              <a:rPr lang="cs-CZ" dirty="0"/>
              <a:t>9, </a:t>
            </a:r>
            <a:r>
              <a:rPr lang="fr-FR" dirty="0"/>
              <a:t>1. </a:t>
            </a:r>
            <a:r>
              <a:rPr lang="fr-FR" i="1" dirty="0"/>
              <a:t>Cic. De leg. 3, 4, 11</a:t>
            </a:r>
            <a:r>
              <a:rPr lang="fr-FR" dirty="0"/>
              <a:t>:</a:t>
            </a:r>
            <a:r>
              <a:rPr lang="fr-FR" i="1" dirty="0"/>
              <a:t> </a:t>
            </a:r>
            <a:r>
              <a:rPr lang="fr-FR" dirty="0"/>
              <a:t> </a:t>
            </a:r>
            <a:r>
              <a:rPr lang="fr-FR" i="1" dirty="0" err="1"/>
              <a:t>Privilegia</a:t>
            </a:r>
            <a:r>
              <a:rPr lang="fr-FR" i="1" dirty="0"/>
              <a:t> ne </a:t>
            </a:r>
            <a:r>
              <a:rPr lang="fr-FR" i="1" dirty="0" err="1"/>
              <a:t>inroganto</a:t>
            </a:r>
            <a:r>
              <a:rPr lang="fr-FR" i="1" dirty="0"/>
              <a:t>. De </a:t>
            </a:r>
            <a:r>
              <a:rPr lang="fr-FR" i="1" dirty="0" err="1"/>
              <a:t>capite</a:t>
            </a:r>
            <a:r>
              <a:rPr lang="fr-FR" i="1" dirty="0"/>
              <a:t> </a:t>
            </a:r>
            <a:r>
              <a:rPr lang="fr-FR" i="1" dirty="0" err="1"/>
              <a:t>civis</a:t>
            </a:r>
            <a:r>
              <a:rPr lang="fr-FR" i="1" dirty="0"/>
              <a:t> </a:t>
            </a:r>
            <a:r>
              <a:rPr lang="fr-FR" i="1" dirty="0" err="1"/>
              <a:t>nisi</a:t>
            </a:r>
            <a:r>
              <a:rPr lang="fr-FR" i="1" dirty="0"/>
              <a:t> per maximum </a:t>
            </a:r>
            <a:r>
              <a:rPr lang="fr-FR" i="1" dirty="0" err="1"/>
              <a:t>comitiatum</a:t>
            </a:r>
            <a:r>
              <a:rPr lang="fr-FR" i="1" dirty="0"/>
              <a:t> … ne </a:t>
            </a:r>
            <a:r>
              <a:rPr lang="fr-FR" i="1" dirty="0" err="1"/>
              <a:t>ferunt</a:t>
            </a:r>
            <a:r>
              <a:rPr lang="fr-FR" i="1" dirty="0"/>
              <a:t>. </a:t>
            </a:r>
            <a:endParaRPr lang="cs-CZ" dirty="0"/>
          </a:p>
          <a:p>
            <a:endParaRPr lang="cs-CZ" dirty="0"/>
          </a:p>
          <a:p>
            <a:r>
              <a:rPr lang="fr-FR" dirty="0" err="1"/>
              <a:t>Výsady</a:t>
            </a:r>
            <a:r>
              <a:rPr lang="fr-FR" dirty="0"/>
              <a:t> </a:t>
            </a:r>
            <a:r>
              <a:rPr lang="fr-FR" dirty="0" err="1"/>
              <a:t>ať</a:t>
            </a:r>
            <a:r>
              <a:rPr lang="fr-FR" dirty="0"/>
              <a:t> </a:t>
            </a:r>
            <a:r>
              <a:rPr lang="fr-FR" dirty="0" err="1"/>
              <a:t>nenavrhují</a:t>
            </a:r>
            <a:r>
              <a:rPr lang="fr-FR" dirty="0"/>
              <a:t>. O </a:t>
            </a:r>
            <a:r>
              <a:rPr lang="fr-FR" dirty="0" err="1"/>
              <a:t>životě</a:t>
            </a:r>
            <a:r>
              <a:rPr lang="fr-FR" dirty="0"/>
              <a:t> </a:t>
            </a:r>
            <a:r>
              <a:rPr lang="fr-FR" dirty="0" err="1"/>
              <a:t>občana</a:t>
            </a:r>
            <a:r>
              <a:rPr lang="fr-FR" dirty="0"/>
              <a:t> </a:t>
            </a:r>
            <a:r>
              <a:rPr lang="fr-FR" dirty="0" err="1"/>
              <a:t>ať</a:t>
            </a:r>
            <a:r>
              <a:rPr lang="fr-FR" dirty="0"/>
              <a:t> </a:t>
            </a:r>
            <a:r>
              <a:rPr lang="fr-FR" dirty="0" err="1"/>
              <a:t>jednají</a:t>
            </a:r>
            <a:r>
              <a:rPr lang="fr-FR" dirty="0"/>
              <a:t> </a:t>
            </a:r>
            <a:r>
              <a:rPr lang="fr-FR" dirty="0" err="1"/>
              <a:t>jen</a:t>
            </a:r>
            <a:r>
              <a:rPr lang="fr-FR" dirty="0"/>
              <a:t> </a:t>
            </a:r>
            <a:r>
              <a:rPr lang="fr-FR" dirty="0" err="1"/>
              <a:t>před</a:t>
            </a:r>
            <a:r>
              <a:rPr lang="fr-FR" dirty="0"/>
              <a:t> </a:t>
            </a:r>
            <a:r>
              <a:rPr lang="fr-FR" dirty="0" err="1"/>
              <a:t>nejvyšším</a:t>
            </a:r>
            <a:r>
              <a:rPr lang="fr-FR" dirty="0"/>
              <a:t> </a:t>
            </a:r>
            <a:r>
              <a:rPr lang="fr-FR" dirty="0" err="1"/>
              <a:t>lidovým</a:t>
            </a:r>
            <a:r>
              <a:rPr lang="fr-FR" dirty="0"/>
              <a:t> </a:t>
            </a:r>
            <a:r>
              <a:rPr lang="fr-FR" dirty="0" err="1"/>
              <a:t>shromážděním</a:t>
            </a:r>
            <a:r>
              <a:rPr lang="fr-FR" dirty="0"/>
              <a:t>.</a:t>
            </a:r>
            <a:endParaRPr lang="cs-CZ" dirty="0"/>
          </a:p>
          <a:p>
            <a:endParaRPr lang="cs-CZ" dirty="0"/>
          </a:p>
          <a:p>
            <a:pPr lvl="1"/>
            <a:endParaRPr lang="cs-CZ" dirty="0"/>
          </a:p>
          <a:p>
            <a:pPr lvl="1"/>
            <a:r>
              <a:rPr lang="cs-CZ" dirty="0"/>
              <a:t>9, </a:t>
            </a:r>
            <a:r>
              <a:rPr lang="fr-FR" dirty="0"/>
              <a:t>2. </a:t>
            </a:r>
            <a:r>
              <a:rPr lang="fr-FR" i="1" dirty="0"/>
              <a:t>Cic. De leg. 3, 19, 44</a:t>
            </a:r>
            <a:r>
              <a:rPr lang="fr-FR" dirty="0"/>
              <a:t>: </a:t>
            </a:r>
            <a:r>
              <a:rPr lang="fr-FR" i="1" dirty="0" err="1"/>
              <a:t>Leges</a:t>
            </a:r>
            <a:r>
              <a:rPr lang="fr-FR" i="1" dirty="0"/>
              <a:t> </a:t>
            </a:r>
            <a:r>
              <a:rPr lang="fr-FR" i="1" dirty="0" err="1"/>
              <a:t>praeclarissimae</a:t>
            </a:r>
            <a:r>
              <a:rPr lang="fr-FR" i="1" dirty="0"/>
              <a:t> de XII </a:t>
            </a:r>
            <a:r>
              <a:rPr lang="fr-FR" i="1" dirty="0" err="1"/>
              <a:t>tabulis</a:t>
            </a:r>
            <a:r>
              <a:rPr lang="fr-FR" i="1" dirty="0"/>
              <a:t> </a:t>
            </a:r>
            <a:r>
              <a:rPr lang="fr-FR" i="1" dirty="0" err="1"/>
              <a:t>tralatae</a:t>
            </a:r>
            <a:r>
              <a:rPr lang="fr-FR" i="1" dirty="0"/>
              <a:t> </a:t>
            </a:r>
            <a:r>
              <a:rPr lang="fr-FR" i="1" dirty="0" err="1"/>
              <a:t>duae</a:t>
            </a:r>
            <a:r>
              <a:rPr lang="fr-FR" i="1" dirty="0"/>
              <a:t>, </a:t>
            </a:r>
            <a:r>
              <a:rPr lang="fr-FR" i="1" dirty="0" err="1"/>
              <a:t>quarum</a:t>
            </a:r>
            <a:r>
              <a:rPr lang="fr-FR" i="1" dirty="0"/>
              <a:t> </a:t>
            </a:r>
            <a:r>
              <a:rPr lang="fr-FR" i="1" dirty="0" err="1"/>
              <a:t>altera</a:t>
            </a:r>
            <a:r>
              <a:rPr lang="fr-FR" i="1" dirty="0"/>
              <a:t> </a:t>
            </a:r>
            <a:r>
              <a:rPr lang="fr-FR" i="1" dirty="0" err="1"/>
              <a:t>privilegia</a:t>
            </a:r>
            <a:r>
              <a:rPr lang="fr-FR" i="1" dirty="0"/>
              <a:t> </a:t>
            </a:r>
            <a:r>
              <a:rPr lang="fr-FR" i="1" dirty="0" err="1"/>
              <a:t>tollit</a:t>
            </a:r>
            <a:r>
              <a:rPr lang="fr-FR" i="1" dirty="0"/>
              <a:t>, </a:t>
            </a:r>
            <a:r>
              <a:rPr lang="fr-FR" i="1" dirty="0" err="1"/>
              <a:t>altera</a:t>
            </a:r>
            <a:r>
              <a:rPr lang="fr-FR" i="1" dirty="0"/>
              <a:t> de </a:t>
            </a:r>
            <a:r>
              <a:rPr lang="fr-FR" i="1" dirty="0" err="1"/>
              <a:t>capite</a:t>
            </a:r>
            <a:r>
              <a:rPr lang="fr-FR" i="1" dirty="0"/>
              <a:t> </a:t>
            </a:r>
            <a:r>
              <a:rPr lang="fr-FR" i="1" dirty="0" err="1"/>
              <a:t>civis</a:t>
            </a:r>
            <a:r>
              <a:rPr lang="fr-FR" i="1" dirty="0"/>
              <a:t> </a:t>
            </a:r>
            <a:r>
              <a:rPr lang="fr-FR" i="1" dirty="0" err="1"/>
              <a:t>rogari</a:t>
            </a:r>
            <a:r>
              <a:rPr lang="fr-FR" i="1" dirty="0"/>
              <a:t> </a:t>
            </a:r>
            <a:r>
              <a:rPr lang="fr-FR" i="1" dirty="0" err="1"/>
              <a:t>nisi</a:t>
            </a:r>
            <a:r>
              <a:rPr lang="fr-FR" i="1" dirty="0"/>
              <a:t> </a:t>
            </a:r>
            <a:r>
              <a:rPr lang="fr-FR" i="1" dirty="0" err="1"/>
              <a:t>maximo</a:t>
            </a:r>
            <a:r>
              <a:rPr lang="fr-FR" i="1" dirty="0"/>
              <a:t> </a:t>
            </a:r>
            <a:r>
              <a:rPr lang="fr-FR" i="1" dirty="0" err="1"/>
              <a:t>comitiatu</a:t>
            </a:r>
            <a:r>
              <a:rPr lang="fr-FR" i="1" dirty="0"/>
              <a:t> </a:t>
            </a:r>
            <a:r>
              <a:rPr lang="fr-FR" i="1" dirty="0" err="1"/>
              <a:t>vetat</a:t>
            </a:r>
            <a:r>
              <a:rPr lang="fr-FR" i="1" dirty="0"/>
              <a:t>.</a:t>
            </a:r>
            <a:endParaRPr lang="cs-CZ" dirty="0"/>
          </a:p>
          <a:p>
            <a:endParaRPr lang="cs-CZ" dirty="0"/>
          </a:p>
          <a:p>
            <a:r>
              <a:rPr lang="fr-FR" dirty="0" err="1"/>
              <a:t>Dva</a:t>
            </a:r>
            <a:r>
              <a:rPr lang="fr-FR" dirty="0"/>
              <a:t> </a:t>
            </a:r>
            <a:r>
              <a:rPr lang="fr-FR" dirty="0" err="1"/>
              <a:t>znamenité</a:t>
            </a:r>
            <a:r>
              <a:rPr lang="fr-FR" dirty="0"/>
              <a:t> </a:t>
            </a:r>
            <a:r>
              <a:rPr lang="fr-FR" dirty="0" err="1"/>
              <a:t>zákony</a:t>
            </a:r>
            <a:r>
              <a:rPr lang="fr-FR" dirty="0"/>
              <a:t> </a:t>
            </a:r>
            <a:r>
              <a:rPr lang="fr-FR" dirty="0" err="1"/>
              <a:t>převzaté</a:t>
            </a:r>
            <a:r>
              <a:rPr lang="fr-FR" dirty="0"/>
              <a:t> z XII </a:t>
            </a:r>
            <a:r>
              <a:rPr lang="fr-FR" dirty="0" err="1"/>
              <a:t>desek</a:t>
            </a:r>
            <a:r>
              <a:rPr lang="fr-FR" dirty="0"/>
              <a:t>, z </a:t>
            </a:r>
            <a:r>
              <a:rPr lang="fr-FR" dirty="0" err="1"/>
              <a:t>nichž</a:t>
            </a:r>
            <a:r>
              <a:rPr lang="fr-FR" dirty="0"/>
              <a:t> </a:t>
            </a:r>
            <a:r>
              <a:rPr lang="fr-FR" dirty="0" err="1"/>
              <a:t>jeden</a:t>
            </a:r>
            <a:r>
              <a:rPr lang="fr-FR" dirty="0"/>
              <a:t> </a:t>
            </a:r>
            <a:r>
              <a:rPr lang="fr-FR" dirty="0" err="1"/>
              <a:t>ruší</a:t>
            </a:r>
            <a:r>
              <a:rPr lang="fr-FR" dirty="0"/>
              <a:t> </a:t>
            </a:r>
            <a:r>
              <a:rPr lang="fr-FR" dirty="0" err="1"/>
              <a:t>výsady</a:t>
            </a:r>
            <a:r>
              <a:rPr lang="fr-FR" dirty="0"/>
              <a:t>, </a:t>
            </a:r>
            <a:r>
              <a:rPr lang="fr-FR" dirty="0" err="1"/>
              <a:t>jiný</a:t>
            </a:r>
            <a:r>
              <a:rPr lang="fr-FR" dirty="0"/>
              <a:t> </a:t>
            </a:r>
            <a:r>
              <a:rPr lang="fr-FR" dirty="0" err="1"/>
              <a:t>zakazuje</a:t>
            </a:r>
            <a:r>
              <a:rPr lang="fr-FR" dirty="0"/>
              <a:t> </a:t>
            </a:r>
            <a:r>
              <a:rPr lang="fr-FR" dirty="0" err="1"/>
              <a:t>jednat</a:t>
            </a:r>
            <a:r>
              <a:rPr lang="fr-FR" dirty="0"/>
              <a:t> o </a:t>
            </a:r>
            <a:r>
              <a:rPr lang="fr-FR" dirty="0" err="1"/>
              <a:t>životě</a:t>
            </a:r>
            <a:r>
              <a:rPr lang="fr-FR" dirty="0"/>
              <a:t> </a:t>
            </a:r>
            <a:r>
              <a:rPr lang="fr-FR" dirty="0" err="1"/>
              <a:t>občana</a:t>
            </a:r>
            <a:r>
              <a:rPr lang="fr-FR" dirty="0"/>
              <a:t> </a:t>
            </a:r>
            <a:r>
              <a:rPr lang="fr-FR" dirty="0" err="1"/>
              <a:t>jinde</a:t>
            </a:r>
            <a:r>
              <a:rPr lang="fr-FR" dirty="0"/>
              <a:t>, </a:t>
            </a:r>
            <a:r>
              <a:rPr lang="fr-FR" dirty="0" err="1"/>
              <a:t>než</a:t>
            </a:r>
            <a:r>
              <a:rPr lang="fr-FR" dirty="0"/>
              <a:t> na </a:t>
            </a:r>
            <a:r>
              <a:rPr lang="fr-FR" dirty="0" err="1"/>
              <a:t>nejvyšším</a:t>
            </a:r>
            <a:r>
              <a:rPr lang="fr-FR" dirty="0"/>
              <a:t> </a:t>
            </a:r>
            <a:r>
              <a:rPr lang="fr-FR" dirty="0" err="1"/>
              <a:t>shromáždění</a:t>
            </a:r>
            <a:r>
              <a:rPr lang="fr-FR" dirty="0"/>
              <a:t> </a:t>
            </a:r>
            <a:r>
              <a:rPr lang="fr-FR" dirty="0" err="1"/>
              <a:t>lidu</a:t>
            </a:r>
            <a:r>
              <a:rPr lang="fr-FR" dirty="0"/>
              <a:t>.</a:t>
            </a:r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415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C336DA8-CF88-4136-8455-30E4BD5BA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5" y="672910"/>
            <a:ext cx="5000625" cy="338137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2F2346C-8CEC-4D66-9A11-AFD0EFE52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114" y="2457973"/>
            <a:ext cx="6134450" cy="408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36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AF7DB27-2ECF-4498-8304-20D3DC73A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229" y="1035700"/>
            <a:ext cx="2123110" cy="315156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B58046A-DA9E-46F7-AA8A-AED401698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441" y="1664410"/>
            <a:ext cx="2758968" cy="352917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03B92BA-E86A-471D-BDE1-41F6E765FA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6841" y="2699629"/>
            <a:ext cx="2419930" cy="321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895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8E03467-A497-4CE3-9B56-3096C4732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1736" y="3311655"/>
            <a:ext cx="1853345" cy="246909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7D8130E-A64A-4B7C-9002-46922931CF72}"/>
              </a:ext>
            </a:extLst>
          </p:cNvPr>
          <p:cNvSpPr txBox="1"/>
          <p:nvPr/>
        </p:nvSpPr>
        <p:spPr>
          <a:xfrm>
            <a:off x="9505561" y="5890796"/>
            <a:ext cx="2185696" cy="368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Michael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Crawford</a:t>
            </a:r>
            <a:endParaRPr lang="cs-CZ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9900B9B-78C1-4FCB-A112-A2F50A5B1852}"/>
              </a:ext>
            </a:extLst>
          </p:cNvPr>
          <p:cNvSpPr txBox="1"/>
          <p:nvPr/>
        </p:nvSpPr>
        <p:spPr>
          <a:xfrm>
            <a:off x="6870583" y="2661482"/>
            <a:ext cx="2536299" cy="767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Salvatore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Riccobono</a:t>
            </a:r>
            <a:endParaRPr lang="cs-CZ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21A0E88-6191-4990-BEB3-CD076D5E2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6611" y="235473"/>
            <a:ext cx="2456283" cy="2456283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D10E3A8-3007-48E8-8161-26D7314FFBFE}"/>
              </a:ext>
            </a:extLst>
          </p:cNvPr>
          <p:cNvSpPr txBox="1"/>
          <p:nvPr/>
        </p:nvSpPr>
        <p:spPr>
          <a:xfrm>
            <a:off x="3896756" y="3567338"/>
            <a:ext cx="2549590" cy="368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</a:rPr>
              <a:t>Karl 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Georg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Bruns</a:t>
            </a:r>
            <a:endParaRPr lang="cs-CZ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AD72F74-0A99-4BC1-9C71-BD5B6B071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6756" y="543330"/>
            <a:ext cx="1922289" cy="2563052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95411F5C-FB1E-4338-A373-62AECF8DEC5B}"/>
              </a:ext>
            </a:extLst>
          </p:cNvPr>
          <p:cNvSpPr txBox="1"/>
          <p:nvPr/>
        </p:nvSpPr>
        <p:spPr>
          <a:xfrm>
            <a:off x="666919" y="5079888"/>
            <a:ext cx="2456282" cy="368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Paul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Fréderic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Girard</a:t>
            </a:r>
            <a:endParaRPr lang="cs-CZ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689BA9E3-FC0C-4359-930D-CAC3DEBA4A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365" y="1646870"/>
            <a:ext cx="2456283" cy="3136202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374DB80B-3FC1-4B6B-A810-85CA0B3FF732}"/>
              </a:ext>
            </a:extLst>
          </p:cNvPr>
          <p:cNvSpPr txBox="1"/>
          <p:nvPr/>
        </p:nvSpPr>
        <p:spPr>
          <a:xfrm>
            <a:off x="5819045" y="6130004"/>
            <a:ext cx="16421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800" dirty="0">
                <a:effectLst/>
                <a:latin typeface="Rockwell" panose="02060603020205020403" pitchFamily="18" charset="0"/>
                <a:ea typeface="Calibri" panose="020F0502020204030204" pitchFamily="34" charset="0"/>
              </a:rPr>
              <a:t>Rudolf </a:t>
            </a:r>
            <a:r>
              <a:rPr lang="cs-CZ" sz="1800" dirty="0" err="1">
                <a:effectLst/>
                <a:latin typeface="Rockwell" panose="02060603020205020403" pitchFamily="18" charset="0"/>
                <a:ea typeface="Calibri" panose="020F0502020204030204" pitchFamily="34" charset="0"/>
              </a:rPr>
              <a:t>Schöll</a:t>
            </a:r>
            <a:endParaRPr lang="cs-CZ" sz="1800" dirty="0">
              <a:effectLst/>
              <a:latin typeface="Rockwell" panose="02060603020205020403" pitchFamily="18" charset="0"/>
              <a:ea typeface="Calibri" panose="020F0502020204030204" pitchFamily="34" charset="0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CD30FE9F-E7DD-46A6-9AB0-121B3B068A04}"/>
              </a:ext>
            </a:extLst>
          </p:cNvPr>
          <p:cNvSpPr txBox="1"/>
          <p:nvPr/>
        </p:nvSpPr>
        <p:spPr>
          <a:xfrm>
            <a:off x="6272050" y="4848286"/>
            <a:ext cx="7361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7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86472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5717878C-122B-4D27-9AAD-0170DB068E11}"/>
              </a:ext>
            </a:extLst>
          </p:cNvPr>
          <p:cNvSpPr txBox="1"/>
          <p:nvPr/>
        </p:nvSpPr>
        <p:spPr>
          <a:xfrm>
            <a:off x="4616321" y="2429461"/>
            <a:ext cx="6097554" cy="706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0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lex  / </a:t>
            </a:r>
            <a:r>
              <a:rPr lang="cs-CZ" sz="4000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leges</a:t>
            </a:r>
            <a:endParaRPr lang="cs-CZ" sz="4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691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1FBE803D-B545-498C-8987-D4A6AB5D9A49}"/>
              </a:ext>
            </a:extLst>
          </p:cNvPr>
          <p:cNvSpPr txBox="1"/>
          <p:nvPr/>
        </p:nvSpPr>
        <p:spPr>
          <a:xfrm>
            <a:off x="2787521" y="2090793"/>
            <a:ext cx="2799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i="1" dirty="0">
                <a:effectLst/>
                <a:ea typeface="Calibri" panose="020F0502020204030204" pitchFamily="34" charset="0"/>
              </a:rPr>
              <a:t>lex Claudia 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E8BD486-ADF5-4DD9-AFCC-C267C61552E2}"/>
              </a:ext>
            </a:extLst>
          </p:cNvPr>
          <p:cNvSpPr txBox="1"/>
          <p:nvPr/>
        </p:nvSpPr>
        <p:spPr>
          <a:xfrm>
            <a:off x="1089349" y="1076522"/>
            <a:ext cx="3006790" cy="368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lex duodecim </a:t>
            </a:r>
            <a:r>
              <a:rPr lang="cs-CZ" sz="1800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tabularum</a:t>
            </a:r>
            <a:r>
              <a:rPr lang="cs-CZ" sz="18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  <a:endParaRPr lang="cs-CZ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8B72789-9C1F-4D10-893B-348C6E5E03D2}"/>
              </a:ext>
            </a:extLst>
          </p:cNvPr>
          <p:cNvSpPr txBox="1"/>
          <p:nvPr/>
        </p:nvSpPr>
        <p:spPr>
          <a:xfrm>
            <a:off x="5586705" y="2460125"/>
            <a:ext cx="156054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i="1" dirty="0">
                <a:effectLst/>
                <a:ea typeface="Calibri" panose="020F0502020204030204" pitchFamily="34" charset="0"/>
              </a:rPr>
              <a:t>lex </a:t>
            </a:r>
            <a:r>
              <a:rPr lang="cs-CZ" sz="1800" i="1" dirty="0" err="1">
                <a:effectLst/>
                <a:ea typeface="Calibri" panose="020F0502020204030204" pitchFamily="34" charset="0"/>
              </a:rPr>
              <a:t>Genucia</a:t>
            </a:r>
            <a:endParaRPr lang="cs-CZ" sz="1800" i="1" dirty="0">
              <a:effectLst/>
              <a:ea typeface="Calibri" panose="020F0502020204030204" pitchFamily="34" charset="0"/>
            </a:endParaRPr>
          </a:p>
          <a:p>
            <a:r>
              <a:rPr lang="cs-CZ" sz="1800" i="1" dirty="0">
                <a:effectLst/>
                <a:ea typeface="Calibri" panose="020F0502020204030204" pitchFamily="34" charset="0"/>
              </a:rPr>
              <a:t>lex </a:t>
            </a:r>
            <a:r>
              <a:rPr lang="cs-CZ" sz="1800" i="1" dirty="0" err="1">
                <a:effectLst/>
                <a:ea typeface="Calibri" panose="020F0502020204030204" pitchFamily="34" charset="0"/>
              </a:rPr>
              <a:t>Veturia</a:t>
            </a:r>
            <a:endParaRPr lang="cs-CZ" sz="1800" i="1" dirty="0">
              <a:effectLst/>
              <a:ea typeface="Calibri" panose="020F0502020204030204" pitchFamily="34" charset="0"/>
            </a:endParaRPr>
          </a:p>
          <a:p>
            <a:r>
              <a:rPr lang="cs-CZ" sz="1800" i="1" dirty="0">
                <a:effectLst/>
                <a:ea typeface="Calibri" panose="020F0502020204030204" pitchFamily="34" charset="0"/>
              </a:rPr>
              <a:t>lex </a:t>
            </a:r>
            <a:r>
              <a:rPr lang="cs-CZ" sz="1800" i="1" dirty="0" err="1">
                <a:effectLst/>
                <a:ea typeface="Calibri" panose="020F0502020204030204" pitchFamily="34" charset="0"/>
              </a:rPr>
              <a:t>Iulia</a:t>
            </a:r>
            <a:endParaRPr lang="cs-CZ" sz="1800" i="1" dirty="0">
              <a:effectLst/>
              <a:ea typeface="Calibri" panose="020F0502020204030204" pitchFamily="34" charset="0"/>
            </a:endParaRPr>
          </a:p>
          <a:p>
            <a:r>
              <a:rPr lang="cs-CZ" sz="1800" i="1" dirty="0">
                <a:effectLst/>
                <a:ea typeface="Calibri" panose="020F0502020204030204" pitchFamily="34" charset="0"/>
              </a:rPr>
              <a:t>lex </a:t>
            </a:r>
            <a:r>
              <a:rPr lang="cs-CZ" sz="1800" i="1" dirty="0" err="1">
                <a:effectLst/>
                <a:ea typeface="Calibri" panose="020F0502020204030204" pitchFamily="34" charset="0"/>
              </a:rPr>
              <a:t>Manlia</a:t>
            </a:r>
            <a:endParaRPr lang="cs-CZ" i="1" dirty="0">
              <a:ea typeface="Calibri" panose="020F0502020204030204" pitchFamily="34" charset="0"/>
            </a:endParaRPr>
          </a:p>
          <a:p>
            <a:r>
              <a:rPr lang="cs-CZ" sz="1800" i="1" dirty="0">
                <a:effectLst/>
                <a:ea typeface="Calibri" panose="020F0502020204030204" pitchFamily="34" charset="0"/>
              </a:rPr>
              <a:t>lex </a:t>
            </a:r>
            <a:r>
              <a:rPr lang="cs-CZ" sz="1800" i="1" dirty="0" err="1">
                <a:effectLst/>
                <a:ea typeface="Calibri" panose="020F0502020204030204" pitchFamily="34" charset="0"/>
              </a:rPr>
              <a:t>Sulpicia</a:t>
            </a:r>
            <a:endParaRPr lang="cs-CZ" i="1" dirty="0">
              <a:ea typeface="Calibri" panose="020F0502020204030204" pitchFamily="34" charset="0"/>
            </a:endParaRPr>
          </a:p>
          <a:p>
            <a:r>
              <a:rPr lang="cs-CZ" sz="1800" i="1" dirty="0">
                <a:effectLst/>
                <a:ea typeface="Calibri" panose="020F0502020204030204" pitchFamily="34" charset="0"/>
              </a:rPr>
              <a:t>lex </a:t>
            </a:r>
            <a:r>
              <a:rPr lang="cs-CZ" sz="1800" i="1" dirty="0" err="1">
                <a:effectLst/>
                <a:ea typeface="Calibri" panose="020F0502020204030204" pitchFamily="34" charset="0"/>
              </a:rPr>
              <a:t>Sestia</a:t>
            </a:r>
            <a:endParaRPr lang="cs-CZ" i="1" dirty="0">
              <a:ea typeface="Calibri" panose="020F0502020204030204" pitchFamily="34" charset="0"/>
            </a:endParaRPr>
          </a:p>
          <a:p>
            <a:r>
              <a:rPr lang="cs-CZ" sz="1800" i="1" dirty="0">
                <a:effectLst/>
                <a:ea typeface="Calibri" panose="020F0502020204030204" pitchFamily="34" charset="0"/>
              </a:rPr>
              <a:t>lex </a:t>
            </a:r>
            <a:r>
              <a:rPr lang="cs-CZ" sz="1800" i="1" dirty="0" err="1">
                <a:effectLst/>
                <a:ea typeface="Calibri" panose="020F0502020204030204" pitchFamily="34" charset="0"/>
              </a:rPr>
              <a:t>Curiatia</a:t>
            </a:r>
            <a:endParaRPr lang="cs-CZ" i="1" dirty="0">
              <a:ea typeface="Calibri" panose="020F0502020204030204" pitchFamily="34" charset="0"/>
            </a:endParaRPr>
          </a:p>
          <a:p>
            <a:r>
              <a:rPr lang="cs-CZ" sz="1800" i="1" dirty="0">
                <a:effectLst/>
                <a:ea typeface="Calibri" panose="020F0502020204030204" pitchFamily="34" charset="0"/>
              </a:rPr>
              <a:t>lex </a:t>
            </a:r>
            <a:r>
              <a:rPr lang="cs-CZ" sz="1800" i="1" dirty="0" err="1">
                <a:effectLst/>
                <a:ea typeface="Calibri" panose="020F0502020204030204" pitchFamily="34" charset="0"/>
              </a:rPr>
              <a:t>Romilia</a:t>
            </a:r>
            <a:r>
              <a:rPr lang="cs-CZ" sz="1800" i="1" dirty="0">
                <a:effectLst/>
                <a:ea typeface="Calibri" panose="020F0502020204030204" pitchFamily="34" charset="0"/>
              </a:rPr>
              <a:t> </a:t>
            </a:r>
          </a:p>
          <a:p>
            <a:r>
              <a:rPr lang="cs-CZ" sz="1800" i="1" dirty="0">
                <a:effectLst/>
                <a:ea typeface="Calibri" panose="020F0502020204030204" pitchFamily="34" charset="0"/>
              </a:rPr>
              <a:t>lex </a:t>
            </a:r>
            <a:r>
              <a:rPr lang="cs-CZ" sz="1800" i="1" dirty="0" err="1">
                <a:effectLst/>
                <a:ea typeface="Calibri" panose="020F0502020204030204" pitchFamily="34" charset="0"/>
              </a:rPr>
              <a:t>Postumia</a:t>
            </a:r>
            <a:r>
              <a:rPr lang="cs-CZ" sz="1800" dirty="0">
                <a:effectLst/>
                <a:ea typeface="Calibri" panose="020F0502020204030204" pitchFamily="34" charset="0"/>
              </a:rPr>
              <a:t> </a:t>
            </a:r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45A97B5-C821-4E18-A8E9-BC18DA65CE66}"/>
              </a:ext>
            </a:extLst>
          </p:cNvPr>
          <p:cNvSpPr txBox="1"/>
          <p:nvPr/>
        </p:nvSpPr>
        <p:spPr>
          <a:xfrm>
            <a:off x="852584" y="5596812"/>
            <a:ext cx="102508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i="1" dirty="0">
                <a:effectLst/>
                <a:ea typeface="Calibri" panose="020F0502020204030204" pitchFamily="34" charset="0"/>
              </a:rPr>
              <a:t>lex Claudia </a:t>
            </a:r>
            <a:r>
              <a:rPr lang="cs-CZ" sz="1800" i="1" dirty="0" err="1">
                <a:effectLst/>
                <a:ea typeface="Calibri" panose="020F0502020204030204" pitchFamily="34" charset="0"/>
              </a:rPr>
              <a:t>Genucia</a:t>
            </a:r>
            <a:r>
              <a:rPr lang="cs-CZ" sz="1800" i="1" dirty="0">
                <a:effectLst/>
                <a:ea typeface="Calibri" panose="020F0502020204030204" pitchFamily="34" charset="0"/>
              </a:rPr>
              <a:t> </a:t>
            </a:r>
            <a:r>
              <a:rPr lang="cs-CZ" sz="1800" i="1" dirty="0" err="1">
                <a:effectLst/>
                <a:ea typeface="Calibri" panose="020F0502020204030204" pitchFamily="34" charset="0"/>
              </a:rPr>
              <a:t>Veturia</a:t>
            </a:r>
            <a:r>
              <a:rPr lang="cs-CZ" sz="1800" i="1" dirty="0">
                <a:effectLst/>
                <a:ea typeface="Calibri" panose="020F0502020204030204" pitchFamily="34" charset="0"/>
              </a:rPr>
              <a:t> </a:t>
            </a:r>
            <a:r>
              <a:rPr lang="cs-CZ" sz="1800" i="1" dirty="0" err="1">
                <a:effectLst/>
                <a:ea typeface="Calibri" panose="020F0502020204030204" pitchFamily="34" charset="0"/>
              </a:rPr>
              <a:t>Iulia</a:t>
            </a:r>
            <a:r>
              <a:rPr lang="cs-CZ" sz="1800" i="1" dirty="0">
                <a:effectLst/>
                <a:ea typeface="Calibri" panose="020F0502020204030204" pitchFamily="34" charset="0"/>
              </a:rPr>
              <a:t> </a:t>
            </a:r>
            <a:r>
              <a:rPr lang="cs-CZ" sz="1800" i="1" dirty="0" err="1">
                <a:effectLst/>
                <a:ea typeface="Calibri" panose="020F0502020204030204" pitchFamily="34" charset="0"/>
              </a:rPr>
              <a:t>Manlia</a:t>
            </a:r>
            <a:r>
              <a:rPr lang="cs-CZ" sz="1800" i="1" dirty="0">
                <a:effectLst/>
                <a:ea typeface="Calibri" panose="020F0502020204030204" pitchFamily="34" charset="0"/>
              </a:rPr>
              <a:t> </a:t>
            </a:r>
            <a:r>
              <a:rPr lang="cs-CZ" sz="1800" i="1" dirty="0" err="1">
                <a:effectLst/>
                <a:ea typeface="Calibri" panose="020F0502020204030204" pitchFamily="34" charset="0"/>
              </a:rPr>
              <a:t>Sulpicia</a:t>
            </a:r>
            <a:r>
              <a:rPr lang="cs-CZ" sz="1800" i="1" dirty="0">
                <a:effectLst/>
                <a:ea typeface="Calibri" panose="020F0502020204030204" pitchFamily="34" charset="0"/>
              </a:rPr>
              <a:t> </a:t>
            </a:r>
            <a:r>
              <a:rPr lang="cs-CZ" sz="1800" i="1" dirty="0" err="1">
                <a:effectLst/>
                <a:ea typeface="Calibri" panose="020F0502020204030204" pitchFamily="34" charset="0"/>
              </a:rPr>
              <a:t>Sestia</a:t>
            </a:r>
            <a:r>
              <a:rPr lang="cs-CZ" sz="1800" i="1" dirty="0">
                <a:effectLst/>
                <a:ea typeface="Calibri" panose="020F0502020204030204" pitchFamily="34" charset="0"/>
              </a:rPr>
              <a:t> </a:t>
            </a:r>
            <a:r>
              <a:rPr lang="cs-CZ" sz="1800" i="1" dirty="0" err="1">
                <a:effectLst/>
                <a:ea typeface="Calibri" panose="020F0502020204030204" pitchFamily="34" charset="0"/>
              </a:rPr>
              <a:t>Curiatia</a:t>
            </a:r>
            <a:r>
              <a:rPr lang="cs-CZ" sz="1800" i="1" dirty="0">
                <a:effectLst/>
                <a:ea typeface="Calibri" panose="020F0502020204030204" pitchFamily="34" charset="0"/>
              </a:rPr>
              <a:t> </a:t>
            </a:r>
            <a:r>
              <a:rPr lang="cs-CZ" sz="1800" i="1" dirty="0" err="1">
                <a:effectLst/>
                <a:ea typeface="Calibri" panose="020F0502020204030204" pitchFamily="34" charset="0"/>
              </a:rPr>
              <a:t>Romilia</a:t>
            </a:r>
            <a:r>
              <a:rPr lang="cs-CZ" sz="1800" i="1" dirty="0">
                <a:effectLst/>
                <a:ea typeface="Calibri" panose="020F0502020204030204" pitchFamily="34" charset="0"/>
              </a:rPr>
              <a:t> </a:t>
            </a:r>
            <a:r>
              <a:rPr lang="cs-CZ" sz="1800" i="1" dirty="0" err="1">
                <a:effectLst/>
                <a:ea typeface="Calibri" panose="020F0502020204030204" pitchFamily="34" charset="0"/>
              </a:rPr>
              <a:t>Postumia</a:t>
            </a:r>
            <a:r>
              <a:rPr lang="cs-CZ" sz="1800" i="1" dirty="0">
                <a:effectLst/>
                <a:ea typeface="Calibri" panose="020F0502020204030204" pitchFamily="34" charset="0"/>
              </a:rPr>
              <a:t> de </a:t>
            </a:r>
            <a:r>
              <a:rPr lang="cs-CZ" sz="1800" i="1" dirty="0" err="1">
                <a:effectLst/>
                <a:ea typeface="Calibri" panose="020F0502020204030204" pitchFamily="34" charset="0"/>
              </a:rPr>
              <a:t>consuetudinis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56823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5161D83-AD7F-4520-AD45-A92C20F15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646" y="244898"/>
            <a:ext cx="2857500" cy="479107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2D70DB4-1D41-4266-8454-5D2F41836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505" y="1287710"/>
            <a:ext cx="6420342" cy="428258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82C35728-4392-467E-92CD-9B0F53E72D03}"/>
              </a:ext>
            </a:extLst>
          </p:cNvPr>
          <p:cNvSpPr/>
          <p:nvPr/>
        </p:nvSpPr>
        <p:spPr>
          <a:xfrm>
            <a:off x="6693218" y="6063035"/>
            <a:ext cx="2499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Supreme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Court</a:t>
            </a: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 - London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897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BDD57FF-E582-41CC-B06C-607BB3028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647" y="783106"/>
            <a:ext cx="6486706" cy="529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856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97A5F26-28B1-4CF5-8471-D391E9359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75" y="552450"/>
            <a:ext cx="428625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33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AE4F70C-7D3C-4E55-85C6-620BA173D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7337" y="2338433"/>
            <a:ext cx="5580168" cy="400574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B4D50E9-F957-4853-AE15-AA1969CAC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733" y="142451"/>
            <a:ext cx="5355112" cy="350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632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D1F56A6-86FC-4BE8-A105-422B67C5C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9225" y="638547"/>
            <a:ext cx="4613550" cy="558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146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4A5E3920-5638-4E8E-8854-1346736FEC24}"/>
              </a:ext>
            </a:extLst>
          </p:cNvPr>
          <p:cNvSpPr/>
          <p:nvPr/>
        </p:nvSpPr>
        <p:spPr>
          <a:xfrm>
            <a:off x="3048000" y="152975"/>
            <a:ext cx="6096000" cy="6552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fr-FR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Tabula I.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cs-CZ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SI IN IUS VOCAT, </a:t>
            </a:r>
            <a:r>
              <a:rPr lang="cs-CZ" sz="1600" i="1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</a:t>
            </a:r>
            <a:r>
              <a:rPr lang="cs-CZ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ITO</a:t>
            </a:r>
            <a:r>
              <a:rPr lang="cs-CZ" sz="1600" i="1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</a:t>
            </a:r>
            <a:r>
              <a:rPr lang="cs-CZ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 </a:t>
            </a:r>
            <a:r>
              <a:rPr lang="en-US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NI IT, ANTESTAMINO: IGITUR EM CAPITO.</a:t>
            </a:r>
            <a:endParaRPr lang="cs-CZ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VOLÁ-LI NA SOUD,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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AŤ JDE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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JESTLIŽE NEJDE, AŤ VEZME SVĚDKY: PAK AŤ HO ZAJME</a:t>
            </a:r>
            <a:endParaRPr lang="cs-CZ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cs-CZ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SI CALVITUR PEDEMVE STRUIT, MANUM ENDO IACITO.</a:t>
            </a:r>
            <a:endParaRPr lang="cs-CZ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ZDRÁHÁ-LI SE, ANEBO JESTLI UTÍKÁ, AŤ NA NĚJ VLOŽÍ RUKU.</a:t>
            </a:r>
            <a:endParaRPr lang="cs-CZ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fr-FR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SI  MORBUS  AEVITASVE  VITIUM  ESCIT,  </a:t>
            </a:r>
            <a:r>
              <a:rPr lang="fr-FR" sz="1600" i="1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</a:t>
            </a:r>
            <a:r>
              <a:rPr lang="fr-FR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QUI  IN IUS VOCABIT</a:t>
            </a:r>
            <a:r>
              <a:rPr lang="fr-FR" sz="1600" i="1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</a:t>
            </a:r>
            <a:r>
              <a:rPr lang="fr-FR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IUMENTUM  DATO.  SI  NOLET,  ARCERAM  NE  STERNITO.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JE-LI PŘEKÁŽKOU NEMOC NEBO STÁŘÍ, </a:t>
            </a: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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KDO VOLÁ NA SOUD</a:t>
            </a: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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DÁ POTAH, NEBUDE-LI CHTÍT, NEMUSÍ HO DÁT.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155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BAA39492-BE11-4122-9173-985B546FB862}"/>
              </a:ext>
            </a:extLst>
          </p:cNvPr>
          <p:cNvSpPr/>
          <p:nvPr/>
        </p:nvSpPr>
        <p:spPr>
          <a:xfrm>
            <a:off x="2955721" y="405349"/>
            <a:ext cx="6096000" cy="41513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fr-FR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Tabula III.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fr-FR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AERIS CONFESSI REBUSQUE IURE IUDICATIS XXX DIES IUSTI SUNTO.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TĚM, KTEŘÍ UZNALI DLUH A BYLI ŘÁDNĚ ODSOUZENI, BUDIŽ DÁNO ZÁKONNÝCH 30 DNŮ.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de-DE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POST  DEINDE  MANUS  INIECTIO ESTO. </a:t>
            </a:r>
            <a:r>
              <a:rPr lang="en-US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 IUS DUCITO.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TEPRVE POTÉ BUDIŽ VLOŽENA RUKA. AŤ HO VEDE PŘED SOUD.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C76CBD92-DFEC-4251-A9F4-B096C228158B}"/>
              </a:ext>
            </a:extLst>
          </p:cNvPr>
          <p:cNvSpPr/>
          <p:nvPr/>
        </p:nvSpPr>
        <p:spPr>
          <a:xfrm>
            <a:off x="2955721" y="4296351"/>
            <a:ext cx="6096000" cy="207390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6. </a:t>
            </a:r>
            <a:r>
              <a:rPr lang="fr-FR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TERTIIS NUNDINIS PARTIS SECANTO.  SI  PLUS  MINUSVE  SECUERUNT,  SE  FRAUDE  ESTO.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TŘETÍHO TRHOVÉHO DNE AŤ ROZSEKAJÍ  NA ČÁSTI. USEKNOU-LI SI VÍCE NEBO MÉNĚ, AŤ JIM TO NEŠKODÍ.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348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47537933-736D-4076-B1C0-1F4AAD9B88AB}"/>
              </a:ext>
            </a:extLst>
          </p:cNvPr>
          <p:cNvSpPr/>
          <p:nvPr/>
        </p:nvSpPr>
        <p:spPr>
          <a:xfrm>
            <a:off x="5226052" y="339318"/>
            <a:ext cx="1236556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Tabula VI.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A623B768-8459-4F48-A6CB-807C3AF296E2}"/>
              </a:ext>
            </a:extLst>
          </p:cNvPr>
          <p:cNvSpPr/>
          <p:nvPr/>
        </p:nvSpPr>
        <p:spPr>
          <a:xfrm>
            <a:off x="3048000" y="810742"/>
            <a:ext cx="6096000" cy="188365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CUM NEXUM FACIET MANCIPIUMQUE, UTI LINGUA NUNCUPASSIT, ITA IUS ESTO</a:t>
            </a:r>
            <a:r>
              <a:rPr lang="en-US" sz="2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cs-CZ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 JE ŘEČENO PŘI NEXU A MANCIPACI, TO BUDIŽ PO PRÁVU.</a:t>
            </a:r>
            <a:endParaRPr lang="cs-CZ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15444182-39ED-4DEB-8C2E-66913E018FB4}"/>
              </a:ext>
            </a:extLst>
          </p:cNvPr>
          <p:cNvSpPr/>
          <p:nvPr/>
        </p:nvSpPr>
        <p:spPr>
          <a:xfrm>
            <a:off x="3048000" y="4048477"/>
            <a:ext cx="6096000" cy="165840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7. </a:t>
            </a:r>
            <a:r>
              <a:rPr lang="en-US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VIAM MUNIUNTO: IN SAM DELAPIDASSINT, QUA VOLET IUMENTO AGITO.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CESTU AŤ UDRŽUJÍ: JE-LI NEVYDLÁŽDĚNÁ, AŤ KAŽDÝ JEDE S POTAHEM KUDY BUDE CHTÍT.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24880A88-0160-41A2-8496-5AF7AEAA2E87}"/>
              </a:ext>
            </a:extLst>
          </p:cNvPr>
          <p:cNvSpPr/>
          <p:nvPr/>
        </p:nvSpPr>
        <p:spPr>
          <a:xfrm>
            <a:off x="5136283" y="3316036"/>
            <a:ext cx="1326325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Tabula VI</a:t>
            </a: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504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A9C80350-FC49-4F13-A477-1ED048412EC6}"/>
              </a:ext>
            </a:extLst>
          </p:cNvPr>
          <p:cNvSpPr/>
          <p:nvPr/>
        </p:nvSpPr>
        <p:spPr>
          <a:xfrm>
            <a:off x="2502715" y="729162"/>
            <a:ext cx="6096000" cy="11560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cs-CZ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</a:t>
            </a:r>
            <a:r>
              <a:rPr lang="fr-FR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Tabula VIII.</a:t>
            </a:r>
            <a:endParaRPr lang="cs-CZ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cs-CZ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</a:t>
            </a:r>
            <a:r>
              <a:rPr lang="fr-FR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1a. </a:t>
            </a:r>
            <a:r>
              <a:rPr lang="fr-FR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QUI  MALUM  CARMEN  INCANTASSIT …</a:t>
            </a:r>
            <a:endParaRPr lang="cs-CZ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fr-FR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KDO  BY  ZAZPÍVAL  ZLOU  PÍSEŇ …</a:t>
            </a:r>
            <a:endParaRPr lang="cs-CZ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89A8AD0B-73E6-4809-889A-A24D42BA49DD}"/>
              </a:ext>
            </a:extLst>
          </p:cNvPr>
          <p:cNvSpPr/>
          <p:nvPr/>
        </p:nvSpPr>
        <p:spPr>
          <a:xfrm>
            <a:off x="2888609" y="2099194"/>
            <a:ext cx="6096000" cy="152541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fr-FR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fr-FR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SI  INIURIAM  [ALTERI]  FAXSIT,  VIGINTI  QUINQUE  POENAE  SUNTO.</a:t>
            </a:r>
            <a:endParaRPr lang="cs-CZ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fr-FR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ZPŮSOBÍ-LI  PŘÍKOŘÍ  (DRUHÉMU),  AŤ  JE   POKUTOU  DVACET</a:t>
            </a:r>
            <a:r>
              <a:rPr lang="cs-CZ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PĚT.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1AF4C4CC-B659-4895-82D8-FB680FEF47F0}"/>
              </a:ext>
            </a:extLst>
          </p:cNvPr>
          <p:cNvSpPr/>
          <p:nvPr/>
        </p:nvSpPr>
        <p:spPr>
          <a:xfrm>
            <a:off x="2771163" y="3936685"/>
            <a:ext cx="6096000" cy="263341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fr-FR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12. </a:t>
            </a:r>
            <a:r>
              <a:rPr lang="fr-FR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SI NOX FURTUM FAXSIT, SI IM OCCISIT, IURE CAESUS ESTO.	</a:t>
            </a:r>
            <a:endParaRPr lang="cs-CZ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fr-FR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KRADE-LI V NOCI, A ZABIJE HO, BUDE ZABIT PRÁVEM.</a:t>
            </a:r>
            <a:endParaRPr lang="cs-CZ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cs-CZ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fr-FR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13. </a:t>
            </a:r>
            <a:r>
              <a:rPr lang="fr-FR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LUCI … SI SE TELO DEFENDIT, … ENDOQUE PLORATO.</a:t>
            </a:r>
            <a:endParaRPr lang="cs-CZ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fr-FR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ZA SVĚTLA … JESTLI SE BRÁNÍ SE ZBRANÍ, … A AŤ VOLÁ O POMOC.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291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F1679382-56A4-4526-B509-391462459B42}"/>
              </a:ext>
            </a:extLst>
          </p:cNvPr>
          <p:cNvSpPr/>
          <p:nvPr/>
        </p:nvSpPr>
        <p:spPr>
          <a:xfrm>
            <a:off x="3048000" y="226123"/>
            <a:ext cx="6096000" cy="37358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Tabula X.</a:t>
            </a:r>
            <a:endParaRPr lang="cs-CZ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fr-FR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fr-FR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HOMINEM MORTUM IN URBE NE SEPELITO NEVE URITO.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MRTVÉHO ČLOVĚKA VE MĚSTĚ NEPOHŘBÍVEJ ANI NESPALUJ.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cs-CZ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 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	4. </a:t>
            </a:r>
            <a:r>
              <a:rPr lang="cs-CZ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MULIERES GENAS NE RADUNTO, NEVE LESSUM FUNERIS ERGO HABENTO.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ŽENY AŤ SI NEDRÁSAJÍ TVÁŘE, ANI AŤ NA POHŘBU NENAŘÍKAJÍ.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D923D6A1-085F-4A41-8CFC-76516DCAF503}"/>
              </a:ext>
            </a:extLst>
          </p:cNvPr>
          <p:cNvSpPr/>
          <p:nvPr/>
        </p:nvSpPr>
        <p:spPr>
          <a:xfrm>
            <a:off x="2950128" y="4188644"/>
            <a:ext cx="6096000" cy="244323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8. </a:t>
            </a:r>
            <a:r>
              <a:rPr lang="cs-CZ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 NEVE AURUM ADDITO. AT CUI AURO DENTES IUNCTI ESCUNT, AST IM CUM ILLO SEPELIET URETVE, SE FRAUDE ESTO.</a:t>
            </a:r>
            <a:endParaRPr lang="cs-C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 ANI ZLATO NEDÁVEJ. MÁ-LI VŠAK ZLATEM SPRAVENÉ ZUBY A POHŘBÍ HO S NÍM ANEBO SPÁLÍ, NEBUDIŽ TO NA ÚJMU.</a:t>
            </a:r>
            <a:endParaRPr lang="cs-CZ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4558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řevo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TM03090434[[fn=Dřevo]]</Template>
  <TotalTime>14</TotalTime>
  <Words>923</Words>
  <Application>Microsoft Office PowerPoint</Application>
  <PresentationFormat>Širokoúhlá obrazovka</PresentationFormat>
  <Paragraphs>105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6" baseType="lpstr">
      <vt:lpstr>Calibri</vt:lpstr>
      <vt:lpstr>Rockwell</vt:lpstr>
      <vt:lpstr>Rockwell Condensed</vt:lpstr>
      <vt:lpstr>Times New Roman</vt:lpstr>
      <vt:lpstr>Wingdings</vt:lpstr>
      <vt:lpstr>Dřevo</vt:lpstr>
      <vt:lpstr>Lex XII tabularum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Lex XII tabularum</dc:title>
  <dc:creator>Michal Skřejpek</dc:creator>
  <cp:lastModifiedBy>prof. JUDr. Michal Skřejpek, DrSc.</cp:lastModifiedBy>
  <cp:revision>14</cp:revision>
  <dcterms:created xsi:type="dcterms:W3CDTF">2022-04-24T10:56:54Z</dcterms:created>
  <dcterms:modified xsi:type="dcterms:W3CDTF">2022-04-28T08:08:19Z</dcterms:modified>
</cp:coreProperties>
</file>