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5" r:id="rId3"/>
    <p:sldId id="346" r:id="rId4"/>
    <p:sldId id="347" r:id="rId5"/>
    <p:sldId id="348" r:id="rId6"/>
    <p:sldId id="349" r:id="rId7"/>
    <p:sldId id="350" r:id="rId8"/>
    <p:sldId id="352" r:id="rId9"/>
    <p:sldId id="351" r:id="rId10"/>
    <p:sldId id="353" r:id="rId11"/>
    <p:sldId id="357" r:id="rId12"/>
    <p:sldId id="354" r:id="rId13"/>
    <p:sldId id="355" r:id="rId14"/>
    <p:sldId id="376" r:id="rId15"/>
    <p:sldId id="356" r:id="rId16"/>
    <p:sldId id="358" r:id="rId17"/>
    <p:sldId id="359" r:id="rId18"/>
    <p:sldId id="360" r:id="rId19"/>
    <p:sldId id="364" r:id="rId20"/>
    <p:sldId id="377" r:id="rId21"/>
    <p:sldId id="362" r:id="rId22"/>
    <p:sldId id="361" r:id="rId23"/>
    <p:sldId id="363" r:id="rId24"/>
    <p:sldId id="374" r:id="rId25"/>
    <p:sldId id="365" r:id="rId26"/>
    <p:sldId id="366" r:id="rId27"/>
    <p:sldId id="367" r:id="rId28"/>
    <p:sldId id="368" r:id="rId29"/>
    <p:sldId id="369" r:id="rId30"/>
    <p:sldId id="378" r:id="rId31"/>
    <p:sldId id="379" r:id="rId32"/>
    <p:sldId id="371" r:id="rId33"/>
    <p:sldId id="372" r:id="rId34"/>
    <p:sldId id="373" r:id="rId35"/>
    <p:sldId id="375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EFC7-2691-47B4-8327-B31329AC1D09}" type="datetimeFigureOut">
              <a:rPr lang="cs-CZ" smtClean="0"/>
              <a:t>11.12.2017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DBC1-E7F0-4690-85BF-C9E9D037D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64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EFC7-2691-47B4-8327-B31329AC1D09}" type="datetimeFigureOut">
              <a:rPr lang="cs-CZ" smtClean="0"/>
              <a:t>11.12.2017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DBC1-E7F0-4690-85BF-C9E9D037D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17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EFC7-2691-47B4-8327-B31329AC1D09}" type="datetimeFigureOut">
              <a:rPr lang="cs-CZ" smtClean="0"/>
              <a:t>11.12.2017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DBC1-E7F0-4690-85BF-C9E9D037D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951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EFC7-2691-47B4-8327-B31329AC1D09}" type="datetimeFigureOut">
              <a:rPr lang="cs-CZ" smtClean="0"/>
              <a:t>11.12.2017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DBC1-E7F0-4690-85BF-C9E9D037D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6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EFC7-2691-47B4-8327-B31329AC1D09}" type="datetimeFigureOut">
              <a:rPr lang="cs-CZ" smtClean="0"/>
              <a:t>11.12.2017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DBC1-E7F0-4690-85BF-C9E9D037D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75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EFC7-2691-47B4-8327-B31329AC1D09}" type="datetimeFigureOut">
              <a:rPr lang="cs-CZ" smtClean="0"/>
              <a:t>11.12.2017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DBC1-E7F0-4690-85BF-C9E9D037D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85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EFC7-2691-47B4-8327-B31329AC1D09}" type="datetimeFigureOut">
              <a:rPr lang="cs-CZ" smtClean="0"/>
              <a:t>11.12.2017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DBC1-E7F0-4690-85BF-C9E9D037D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84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EFC7-2691-47B4-8327-B31329AC1D09}" type="datetimeFigureOut">
              <a:rPr lang="cs-CZ" smtClean="0"/>
              <a:t>11.12.2017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DBC1-E7F0-4690-85BF-C9E9D037D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232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EFC7-2691-47B4-8327-B31329AC1D09}" type="datetimeFigureOut">
              <a:rPr lang="cs-CZ" smtClean="0"/>
              <a:t>11.12.2017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DBC1-E7F0-4690-85BF-C9E9D037D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413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EFC7-2691-47B4-8327-B31329AC1D09}" type="datetimeFigureOut">
              <a:rPr lang="cs-CZ" smtClean="0"/>
              <a:t>11.12.2017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DBC1-E7F0-4690-85BF-C9E9D037D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17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EFC7-2691-47B4-8327-B31329AC1D09}" type="datetimeFigureOut">
              <a:rPr lang="cs-CZ" smtClean="0"/>
              <a:t>11.12.2017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DBC1-E7F0-4690-85BF-C9E9D037D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4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FEFC7-2691-47B4-8327-B31329AC1D09}" type="datetimeFigureOut">
              <a:rPr lang="cs-CZ" smtClean="0"/>
              <a:t>11.12.2017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EDBC1-E7F0-4690-85BF-C9E9D037D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28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712693" y="510989"/>
            <a:ext cx="10811435" cy="474849"/>
          </a:xfrm>
        </p:spPr>
        <p:txBody>
          <a:bodyPr>
            <a:noAutofit/>
          </a:bodyPr>
          <a:lstStyle/>
          <a:p>
            <a:r>
              <a:rPr lang="cs-CZ" sz="2400" dirty="0" smtClean="0">
                <a:latin typeface="Palatino Linotype" panose="02040502050505030304" pitchFamily="18" charset="0"/>
              </a:rPr>
              <a:t>Den latiny, 23. 11. 2017</a:t>
            </a:r>
            <a:endParaRPr lang="cs-CZ" sz="2400" dirty="0">
              <a:latin typeface="Palatino Linotype" panose="02040502050505030304" pitchFamily="18" charset="0"/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1524000" y="1514475"/>
            <a:ext cx="9144000" cy="4832536"/>
          </a:xfrm>
        </p:spPr>
        <p:txBody>
          <a:bodyPr>
            <a:normAutofit/>
          </a:bodyPr>
          <a:lstStyle/>
          <a:p>
            <a:r>
              <a:rPr lang="pl-PL" sz="6800" b="1" cap="all" dirty="0">
                <a:latin typeface="Palatino Linotype" panose="02040502050505030304" pitchFamily="18" charset="0"/>
              </a:rPr>
              <a:t>Byl </a:t>
            </a:r>
            <a:r>
              <a:rPr lang="pl-PL" sz="6800" b="1" cap="all" dirty="0" smtClean="0">
                <a:latin typeface="Palatino Linotype" panose="02040502050505030304" pitchFamily="18" charset="0"/>
              </a:rPr>
              <a:t>jednou</a:t>
            </a:r>
          </a:p>
          <a:p>
            <a:r>
              <a:rPr lang="pl-PL" sz="6800" b="1" cap="all" dirty="0" smtClean="0">
                <a:latin typeface="Palatino Linotype" panose="02040502050505030304" pitchFamily="18" charset="0"/>
              </a:rPr>
              <a:t>jeden Ježíš?</a:t>
            </a:r>
          </a:p>
          <a:p>
            <a:r>
              <a:rPr lang="pl-PL" sz="6800" b="1" cap="all" dirty="0" smtClean="0">
                <a:latin typeface="Palatino Linotype" panose="02040502050505030304" pitchFamily="18" charset="0"/>
              </a:rPr>
              <a:t>Anebo </a:t>
            </a:r>
            <a:r>
              <a:rPr lang="pl-PL" sz="6800" b="1" cap="all" dirty="0">
                <a:latin typeface="Palatino Linotype" panose="02040502050505030304" pitchFamily="18" charset="0"/>
              </a:rPr>
              <a:t>nebyl?</a:t>
            </a:r>
            <a:endParaRPr lang="pl-PL" sz="6800" b="1" cap="all" dirty="0" smtClean="0">
              <a:latin typeface="Palatino Linotype" panose="02040502050505030304" pitchFamily="18" charset="0"/>
            </a:endParaRPr>
          </a:p>
          <a:p>
            <a:endParaRPr lang="pl-PL" sz="5200" b="1" cap="all" dirty="0">
              <a:latin typeface="Palatino Linotype" panose="02040502050505030304" pitchFamily="18" charset="0"/>
            </a:endParaRPr>
          </a:p>
          <a:p>
            <a:r>
              <a:rPr lang="pl-PL" sz="2800" dirty="0" smtClean="0">
                <a:latin typeface="Palatino Linotype" panose="02040502050505030304" pitchFamily="18" charset="0"/>
              </a:rPr>
              <a:t>Ivan Prchlík (ÚŘLS FF UK)</a:t>
            </a:r>
            <a:endParaRPr lang="cs-CZ" sz="28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39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Situace v České kotlině: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t</a:t>
            </a:r>
            <a:r>
              <a:rPr lang="cs-CZ" dirty="0" smtClean="0">
                <a:latin typeface="Palatino Linotype" panose="02040502050505030304" pitchFamily="18" charset="0"/>
              </a:rPr>
              <a:t>otalita odvolávající se na marxismus se u nás prosadila v roce 1948, tedy v době, kdy v Sovětském svazu hlásali, že Ježíš nikdy nežil a někdo si ho vymyslel,</a:t>
            </a:r>
            <a:endParaRPr lang="cs-CZ" sz="2000" dirty="0">
              <a:latin typeface="Palatino Linotype" panose="02040502050505030304" pitchFamily="18" charset="0"/>
            </a:endParaRP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k</a:t>
            </a:r>
            <a:r>
              <a:rPr lang="cs-CZ" dirty="0" smtClean="0">
                <a:latin typeface="Palatino Linotype" panose="02040502050505030304" pitchFamily="18" charset="0"/>
              </a:rPr>
              <a:t>dyž pak v Sovětském svazu začali tuto myšlenku opouštět, u nás jejich přístup v zásadě sdílela nastupující generace badatelů specialistů, širší (i badatelská) veřejnost však spíše čekala, jak to dopadne,</a:t>
            </a:r>
          </a:p>
          <a:p>
            <a:pPr lvl="2">
              <a:lnSpc>
                <a:spcPct val="15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její </a:t>
            </a:r>
            <a:r>
              <a:rPr lang="cs-CZ" dirty="0" err="1" smtClean="0">
                <a:latin typeface="Palatino Linotype" panose="02040502050505030304" pitchFamily="18" charset="0"/>
              </a:rPr>
              <a:t>popularisace</a:t>
            </a:r>
            <a:r>
              <a:rPr lang="cs-CZ" dirty="0" smtClean="0">
                <a:latin typeface="Palatino Linotype" panose="02040502050505030304" pitchFamily="18" charset="0"/>
              </a:rPr>
              <a:t> tak probíhala pomalu a vlastně ji utnul konec totality v roce 1989,</a:t>
            </a:r>
          </a:p>
          <a:p>
            <a:pPr lvl="2">
              <a:lnSpc>
                <a:spcPct val="15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po něm sice marxistou zůstal málokdo, zato si leckdo, opět kromě specialistů, ponechal přesvědčení, že Ježíš nikdy nežil a jen si ho někdo vymyslel.</a:t>
            </a:r>
            <a:endParaRPr lang="cs-CZ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48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Moderní odpůrci Ježíšovy historicity:</a:t>
            </a:r>
          </a:p>
          <a:p>
            <a:pPr lvl="2">
              <a:lnSpc>
                <a:spcPct val="15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za vymyšleného Ježíše už nepovažují, taková představa je opravdu neudržitelná,</a:t>
            </a:r>
          </a:p>
          <a:p>
            <a:pPr lvl="2">
              <a:lnSpc>
                <a:spcPct val="15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počítají však s tím, že v Ježíše se nejprve věřilo jako v boha a teprve sekundárně vznikla představa, že prožil i lidský život, který skončil jeho ukřižováním,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p</a:t>
            </a:r>
            <a:r>
              <a:rPr lang="cs-CZ" dirty="0" smtClean="0">
                <a:latin typeface="Palatino Linotype" panose="02040502050505030304" pitchFamily="18" charset="0"/>
              </a:rPr>
              <a:t>odobným procesem si měl projít třeba </a:t>
            </a:r>
            <a:r>
              <a:rPr lang="cs-CZ" dirty="0" err="1" smtClean="0">
                <a:latin typeface="Palatino Linotype" panose="02040502050505030304" pitchFamily="18" charset="0"/>
              </a:rPr>
              <a:t>Héraklés</a:t>
            </a:r>
            <a:r>
              <a:rPr lang="cs-CZ" dirty="0" smtClean="0">
                <a:latin typeface="Palatino Linotype" panose="02040502050505030304" pitchFamily="18" charset="0"/>
              </a:rPr>
              <a:t>:</a:t>
            </a:r>
          </a:p>
          <a:p>
            <a:pPr lvl="3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Řekové ho považovali za člověka, který byl za své činy přijat na Olymp,</a:t>
            </a:r>
          </a:p>
          <a:p>
            <a:pPr lvl="3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podle těchto odpůrců však byl také nejprve považován za boha (jako takový je ostatně znám v jiných indoevropských </a:t>
            </a:r>
            <a:r>
              <a:rPr lang="cs-CZ" sz="2000" dirty="0" err="1" smtClean="0">
                <a:latin typeface="Palatino Linotype" panose="02040502050505030304" pitchFamily="18" charset="0"/>
              </a:rPr>
              <a:t>mythologiích</a:t>
            </a:r>
            <a:r>
              <a:rPr lang="cs-CZ" sz="2000" dirty="0" smtClean="0">
                <a:latin typeface="Palatino Linotype" panose="02040502050505030304" pitchFamily="18" charset="0"/>
              </a:rPr>
              <a:t>),</a:t>
            </a:r>
          </a:p>
          <a:p>
            <a:pPr lvl="3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a teprve sekundárně vznikla představa jeho pozemského života.</a:t>
            </a:r>
          </a:p>
        </p:txBody>
      </p:sp>
    </p:spTree>
    <p:extLst>
      <p:ext uri="{BB962C8B-B14F-4D97-AF65-F5344CB8AC3E}">
        <p14:creationId xmlns:p14="http://schemas.microsoft.com/office/powerpoint/2010/main" val="348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Jak se vlastně dokazuje, že nějaká postava je historická, tedy že není vymyšlená?</a:t>
            </a:r>
            <a:endParaRPr lang="cs-CZ" sz="2000" dirty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Je třeba, aby její existenci dosvědčovaly historické prameny vzniknuvší v době, kdy sama tato postava žila, anebo alespoň krátce poté, kdy zemřela, ale ještě žili lidé, kteří ji mohli zažít.</a:t>
            </a:r>
            <a:endParaRPr lang="cs-CZ" dirty="0" smtClean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Tyto prameny musejí být aspoň dva a musejí být na sobě nezávislé</a:t>
            </a:r>
            <a:r>
              <a:rPr lang="cs-CZ" sz="2000" dirty="0" smtClean="0">
                <a:latin typeface="Palatino Linotype" panose="02040502050505030304" pitchFamily="18" charset="0"/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Zde se jako znalec (pouze) řečtiny a latiny omezím na prameny sepsané v těchto jazycích, nicméně lze konstatovat, že právě ty jsou v celé diskusi stěžejní, zatímco svědectví ostatních je jen doplňkové.</a:t>
            </a:r>
            <a:endParaRPr lang="cs-CZ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13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Nový zákon:</a:t>
            </a:r>
            <a:endParaRPr lang="cs-CZ" sz="2000" dirty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evangelia byla podle církevní tradice sepsána až v době, kdy apoštolové a pamětníci Ježíšovy činnosti začali umírat, do té doby se preferovala ústní tradice,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i</a:t>
            </a:r>
            <a:r>
              <a:rPr lang="cs-CZ" sz="2000" dirty="0" smtClean="0">
                <a:latin typeface="Palatino Linotype" panose="02040502050505030304" pitchFamily="18" charset="0"/>
              </a:rPr>
              <a:t> kritičtí badatelé počítají s tím, že všechna čtyři vznikla před koncem 1. století, tedy na pomezí doby, kdy ještě žili ti, kteří Ježíše pamatovali osobně,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t</a:t>
            </a:r>
            <a:r>
              <a:rPr lang="cs-CZ" sz="2000" dirty="0" smtClean="0">
                <a:latin typeface="Palatino Linotype" panose="02040502050505030304" pitchFamily="18" charset="0"/>
              </a:rPr>
              <a:t>i, kdo historicitu Ježíše odmítají, tak musejí nějak zdůvodnit, proč jim nevěří:</a:t>
            </a:r>
          </a:p>
          <a:p>
            <a:pPr lvl="2">
              <a:lnSpc>
                <a:spcPct val="15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někteří tvrdí, že ve skutečnosti vznikla později,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j</a:t>
            </a:r>
            <a:r>
              <a:rPr lang="cs-CZ" sz="2000" dirty="0" smtClean="0">
                <a:latin typeface="Palatino Linotype" panose="02040502050505030304" pitchFamily="18" charset="0"/>
              </a:rPr>
              <a:t>iní, že jde o nedůvěryhodný pramen už proto, že je psali ti, kdo v Ježíše věřili,</a:t>
            </a:r>
            <a:endParaRPr lang="cs-CZ" sz="2000" dirty="0">
              <a:latin typeface="Palatino Linotype" panose="02040502050505030304" pitchFamily="18" charset="0"/>
            </a:endParaRP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j</a:t>
            </a:r>
            <a:r>
              <a:rPr lang="cs-CZ" dirty="0" smtClean="0">
                <a:latin typeface="Palatino Linotype" panose="02040502050505030304" pitchFamily="18" charset="0"/>
              </a:rPr>
              <a:t>eště jiní poukazují na jejich polemický charakter, </a:t>
            </a:r>
            <a:r>
              <a:rPr lang="cs-CZ" dirty="0" err="1" smtClean="0">
                <a:latin typeface="Palatino Linotype" panose="02040502050505030304" pitchFamily="18" charset="0"/>
              </a:rPr>
              <a:t>theologické</a:t>
            </a:r>
            <a:r>
              <a:rPr lang="cs-CZ" dirty="0" smtClean="0">
                <a:latin typeface="Palatino Linotype" panose="02040502050505030304" pitchFamily="18" charset="0"/>
              </a:rPr>
              <a:t> tendence, anebo rozpory mezi nimi, kvůli nimž je považují za nevěrohodné, </a:t>
            </a:r>
            <a:endParaRPr lang="cs-CZ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35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Autofit/>
          </a:bodyPr>
          <a:lstStyle/>
          <a:p>
            <a:pPr lvl="1">
              <a:lnSpc>
                <a:spcPct val="14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c</a:t>
            </a:r>
            <a:r>
              <a:rPr lang="cs-CZ" sz="2000" dirty="0" smtClean="0">
                <a:latin typeface="Palatino Linotype" panose="02040502050505030304" pitchFamily="18" charset="0"/>
              </a:rPr>
              <a:t>o naopak svědčí o jejich alespoň částečné důvěryhodnosti:</a:t>
            </a:r>
          </a:p>
          <a:p>
            <a:pPr lvl="2">
              <a:lnSpc>
                <a:spcPct val="140000"/>
              </a:lnSpc>
            </a:pPr>
            <a:r>
              <a:rPr lang="cs-CZ" dirty="0">
                <a:latin typeface="Palatino Linotype" panose="02040502050505030304" pitchFamily="18" charset="0"/>
              </a:rPr>
              <a:t>o</a:t>
            </a:r>
            <a:r>
              <a:rPr lang="cs-CZ" dirty="0" smtClean="0">
                <a:latin typeface="Palatino Linotype" panose="02040502050505030304" pitchFamily="18" charset="0"/>
              </a:rPr>
              <a:t>bsahují pasáže, které Ježíše nestavějí do příznivého světla, </a:t>
            </a:r>
            <a:r>
              <a:rPr lang="cs-CZ" dirty="0">
                <a:latin typeface="Palatino Linotype" panose="02040502050505030304" pitchFamily="18" charset="0"/>
              </a:rPr>
              <a:t>nebo ve své době byly špatným PR</a:t>
            </a:r>
            <a:r>
              <a:rPr lang="cs-CZ" dirty="0" smtClean="0">
                <a:latin typeface="Palatino Linotype" panose="02040502050505030304" pitchFamily="18" charset="0"/>
              </a:rPr>
              <a:t>,</a:t>
            </a:r>
          </a:p>
          <a:p>
            <a:pPr lvl="2">
              <a:lnSpc>
                <a:spcPct val="140000"/>
              </a:lnSpc>
            </a:pPr>
            <a:r>
              <a:rPr lang="cs-CZ" dirty="0">
                <a:latin typeface="Palatino Linotype" panose="02040502050505030304" pitchFamily="18" charset="0"/>
              </a:rPr>
              <a:t>o</a:t>
            </a:r>
            <a:r>
              <a:rPr lang="cs-CZ" dirty="0" smtClean="0">
                <a:latin typeface="Palatino Linotype" panose="02040502050505030304" pitchFamily="18" charset="0"/>
              </a:rPr>
              <a:t>bojí by si asi nikdo nevymýšlel, kdyby si svého hrdinu vymýšlel – spíše se zdá, že šlo o součást tradice natolik známé, že bylo (případně) riskantní ji zkreslit,</a:t>
            </a:r>
          </a:p>
          <a:p>
            <a:pPr lvl="1">
              <a:lnSpc>
                <a:spcPct val="14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pokud jde o Ježíše, evangelia …</a:t>
            </a:r>
          </a:p>
          <a:p>
            <a:pPr lvl="2">
              <a:lnSpc>
                <a:spcPct val="140000"/>
              </a:lnSpc>
            </a:pPr>
            <a:r>
              <a:rPr lang="cs-CZ" dirty="0">
                <a:latin typeface="Palatino Linotype" panose="02040502050505030304" pitchFamily="18" charset="0"/>
              </a:rPr>
              <a:t>s</a:t>
            </a:r>
            <a:r>
              <a:rPr lang="cs-CZ" dirty="0" smtClean="0">
                <a:latin typeface="Palatino Linotype" panose="02040502050505030304" pitchFamily="18" charset="0"/>
              </a:rPr>
              <a:t> ním jako s (mimo jiné) historickou postavou počítají už přibližně 40 let po jeho smrti, takže je otázkou, zda představa jeho historicity mohla vzniknout a prosadit se v tomto krátkém mezidobí,</a:t>
            </a:r>
          </a:p>
          <a:p>
            <a:pPr lvl="2">
              <a:lnSpc>
                <a:spcPct val="140000"/>
              </a:lnSpc>
            </a:pPr>
            <a:r>
              <a:rPr lang="cs-CZ" dirty="0">
                <a:latin typeface="Palatino Linotype" panose="02040502050505030304" pitchFamily="18" charset="0"/>
              </a:rPr>
              <a:t>a</a:t>
            </a:r>
            <a:r>
              <a:rPr lang="cs-CZ" dirty="0" smtClean="0">
                <a:latin typeface="Palatino Linotype" panose="02040502050505030304" pitchFamily="18" charset="0"/>
              </a:rPr>
              <a:t> naopak nikde </a:t>
            </a:r>
            <a:r>
              <a:rPr lang="cs-CZ" dirty="0" err="1" smtClean="0">
                <a:latin typeface="Palatino Linotype" panose="02040502050505030304" pitchFamily="18" charset="0"/>
              </a:rPr>
              <a:t>nepolemisují</a:t>
            </a:r>
            <a:r>
              <a:rPr lang="cs-CZ" dirty="0" smtClean="0">
                <a:latin typeface="Palatino Linotype" panose="02040502050505030304" pitchFamily="18" charset="0"/>
              </a:rPr>
              <a:t> s názorem, že nikdy nežil, takže se nezdá, že by ho v době jejich vzniku už (nebo ještě) někdo šířil.</a:t>
            </a:r>
          </a:p>
        </p:txBody>
      </p:sp>
    </p:spTree>
    <p:extLst>
      <p:ext uri="{BB962C8B-B14F-4D97-AF65-F5344CB8AC3E}">
        <p14:creationId xmlns:p14="http://schemas.microsoft.com/office/powerpoint/2010/main" val="28797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Pavlovy dopisy jsou datovány do konce 40. a do 50. let 1. stol., je ale otázka, kolik jich  napsal opravdu on; kromě extrémistů však i kritičtí badatelé počítají aspoň se čtyřmi:</a:t>
            </a:r>
          </a:p>
          <a:p>
            <a:pPr lvl="2">
              <a:lnSpc>
                <a:spcPct val="150000"/>
              </a:lnSpc>
            </a:pPr>
            <a:r>
              <a:rPr lang="cs-CZ" i="1" dirty="0" smtClean="0">
                <a:latin typeface="Palatino Linotype" panose="02040502050505030304" pitchFamily="18" charset="0"/>
              </a:rPr>
              <a:t>1. </a:t>
            </a:r>
            <a:r>
              <a:rPr lang="cs-CZ" dirty="0" smtClean="0">
                <a:latin typeface="Palatino Linotype" panose="02040502050505030304" pitchFamily="18" charset="0"/>
              </a:rPr>
              <a:t>a </a:t>
            </a:r>
            <a:r>
              <a:rPr lang="cs-CZ" i="1" dirty="0" smtClean="0">
                <a:latin typeface="Palatino Linotype" panose="02040502050505030304" pitchFamily="18" charset="0"/>
              </a:rPr>
              <a:t>2. Korinťanům</a:t>
            </a:r>
            <a:r>
              <a:rPr lang="cs-CZ" dirty="0" smtClean="0">
                <a:latin typeface="Palatino Linotype" panose="02040502050505030304" pitchFamily="18" charset="0"/>
              </a:rPr>
              <a:t>,</a:t>
            </a:r>
          </a:p>
          <a:p>
            <a:pPr lvl="2">
              <a:lnSpc>
                <a:spcPct val="150000"/>
              </a:lnSpc>
            </a:pPr>
            <a:r>
              <a:rPr lang="cs-CZ" i="1" dirty="0" smtClean="0">
                <a:latin typeface="Palatino Linotype" panose="02040502050505030304" pitchFamily="18" charset="0"/>
              </a:rPr>
              <a:t>Římanům</a:t>
            </a:r>
            <a:r>
              <a:rPr lang="cs-CZ" dirty="0" smtClean="0">
                <a:latin typeface="Palatino Linotype" panose="02040502050505030304" pitchFamily="18" charset="0"/>
              </a:rPr>
              <a:t>,</a:t>
            </a:r>
          </a:p>
          <a:p>
            <a:pPr lvl="2">
              <a:lnSpc>
                <a:spcPct val="150000"/>
              </a:lnSpc>
            </a:pPr>
            <a:r>
              <a:rPr lang="cs-CZ" i="1" dirty="0" err="1" smtClean="0">
                <a:latin typeface="Palatino Linotype" panose="02040502050505030304" pitchFamily="18" charset="0"/>
              </a:rPr>
              <a:t>Galaťanům</a:t>
            </a:r>
            <a:r>
              <a:rPr lang="cs-CZ" dirty="0">
                <a:latin typeface="Palatino Linotype" panose="02040502050505030304" pitchFamily="18" charset="0"/>
              </a:rPr>
              <a:t>.</a:t>
            </a:r>
            <a:endParaRPr lang="cs-CZ" dirty="0" smtClean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V</a:t>
            </a:r>
            <a:r>
              <a:rPr lang="cs-CZ" sz="2000" dirty="0" smtClean="0">
                <a:latin typeface="Palatino Linotype" panose="02040502050505030304" pitchFamily="18" charset="0"/>
              </a:rPr>
              <a:t> nich se však nikde nezmiňuje o Ježíšově životě, ale dovolává se ho jako pána, spasitele, v kterého se věří, který se (nejen) jemu zjevil atd.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T</a:t>
            </a:r>
            <a:r>
              <a:rPr lang="cs-CZ" sz="2000" dirty="0" smtClean="0">
                <a:latin typeface="Palatino Linotype" panose="02040502050505030304" pitchFamily="18" charset="0"/>
              </a:rPr>
              <a:t>ím tedy nelze až tak úplně oponovat těm, podle nichž byl Ježíš nejprve božstvem, kterému se sekundárně dostalo jakéhosi pozemského životopisu.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Z několika zmínek je ale zřejmé, že i Pavel s historickým Ježíšem počítal.</a:t>
            </a:r>
            <a:endParaRPr lang="cs-CZ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13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 err="1" smtClean="0">
                <a:latin typeface="Palatino Linotype" panose="02040502050505030304" pitchFamily="18" charset="0"/>
              </a:rPr>
              <a:t>Iosephus</a:t>
            </a:r>
            <a:r>
              <a:rPr lang="cs-CZ" sz="2000" dirty="0" smtClean="0">
                <a:latin typeface="Palatino Linotype" panose="02040502050505030304" pitchFamily="18" charset="0"/>
              </a:rPr>
              <a:t> </a:t>
            </a:r>
            <a:r>
              <a:rPr lang="cs-CZ" sz="2000" dirty="0">
                <a:latin typeface="Palatino Linotype" panose="02040502050505030304" pitchFamily="18" charset="0"/>
              </a:rPr>
              <a:t>Flavius </a:t>
            </a:r>
            <a:r>
              <a:rPr lang="cs-CZ" sz="2000" dirty="0" smtClean="0">
                <a:latin typeface="Palatino Linotype" panose="02040502050505030304" pitchFamily="18" charset="0"/>
              </a:rPr>
              <a:t>(37-přibl. 100 n. l.)</a:t>
            </a:r>
            <a:endParaRPr lang="cs-CZ" sz="2000" dirty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narodil se v Jeruzalémě pár let po Ježíšově smrti, ale tím pádem, pokud Ježíš žil, mohl o něm v dětství slýchat hovořit,</a:t>
            </a:r>
            <a:endParaRPr lang="cs-CZ" dirty="0" smtClean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n</a:t>
            </a:r>
            <a:r>
              <a:rPr lang="cs-CZ" sz="2000" dirty="0" smtClean="0">
                <a:latin typeface="Palatino Linotype" panose="02040502050505030304" pitchFamily="18" charset="0"/>
              </a:rPr>
              <a:t>apsal několik děl o </a:t>
            </a:r>
            <a:r>
              <a:rPr lang="cs-CZ" sz="2000" dirty="0">
                <a:latin typeface="Palatino Linotype" panose="02040502050505030304" pitchFamily="18" charset="0"/>
              </a:rPr>
              <a:t>ž</a:t>
            </a:r>
            <a:r>
              <a:rPr lang="cs-CZ" sz="2000" dirty="0" smtClean="0">
                <a:latin typeface="Palatino Linotype" panose="02040502050505030304" pitchFamily="18" charset="0"/>
              </a:rPr>
              <a:t>idovských dějinách a náboženství, která se dochovala a obsáhnou zhruba šest moderních svazků,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p</a:t>
            </a:r>
            <a:r>
              <a:rPr lang="cs-CZ" sz="2000" dirty="0" smtClean="0">
                <a:latin typeface="Palatino Linotype" panose="02040502050505030304" pitchFamily="18" charset="0"/>
              </a:rPr>
              <a:t>roto je podezřelé, že se o Ježíšovi téměř nikde nezmiňuje, ale právě jen téměř: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cs-CZ" i="1" dirty="0" err="1">
                <a:solidFill>
                  <a:prstClr val="black"/>
                </a:solidFill>
                <a:latin typeface="Palatino Linotype" panose="02040502050505030304" pitchFamily="18" charset="0"/>
              </a:rPr>
              <a:t>Ananos</a:t>
            </a:r>
            <a:r>
              <a:rPr lang="cs-CZ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 </a:t>
            </a:r>
            <a:r>
              <a:rPr lang="cs-CZ" i="1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shromáždil </a:t>
            </a:r>
            <a:r>
              <a:rPr lang="cs-CZ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synedrion a postavil před něj bratra Ježíše řečeného Christos, jehož jméno bylo Jakub, a některé další; obvinil je, že překračují zákon a nechal je ukamenovat. </a:t>
            </a:r>
            <a:r>
              <a:rPr lang="cs-CZ" dirty="0">
                <a:solidFill>
                  <a:prstClr val="black"/>
                </a:solidFill>
                <a:latin typeface="Palatino Linotype" panose="02040502050505030304" pitchFamily="18" charset="0"/>
              </a:rPr>
              <a:t>(</a:t>
            </a:r>
            <a:r>
              <a:rPr lang="cs-CZ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Židovské starožitnosti </a:t>
            </a:r>
            <a:r>
              <a:rPr lang="cs-CZ" dirty="0">
                <a:solidFill>
                  <a:prstClr val="black"/>
                </a:solidFill>
                <a:latin typeface="Palatino Linotype" panose="02040502050505030304" pitchFamily="18" charset="0"/>
              </a:rPr>
              <a:t>XX 9,1; </a:t>
            </a:r>
            <a:r>
              <a:rPr lang="cs-CZ" dirty="0" err="1">
                <a:solidFill>
                  <a:prstClr val="black"/>
                </a:solidFill>
                <a:latin typeface="Palatino Linotype" panose="02040502050505030304" pitchFamily="18" charset="0"/>
              </a:rPr>
              <a:t>překl</a:t>
            </a:r>
            <a:r>
              <a:rPr lang="cs-CZ" dirty="0">
                <a:solidFill>
                  <a:prstClr val="black"/>
                </a:solidFill>
                <a:latin typeface="Palatino Linotype" panose="02040502050505030304" pitchFamily="18" charset="0"/>
              </a:rPr>
              <a:t>. Alena </a:t>
            </a:r>
            <a:r>
              <a:rPr lang="cs-CZ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Frolíková, úprava klíčové pasáže IP)</a:t>
            </a:r>
            <a:endParaRPr lang="cs-CZ" sz="1600" dirty="0" smtClean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Výmluvná se zdá už sama identifikace Jakuba odkazem na jeho bratra a nikoli otce,</a:t>
            </a:r>
            <a:endParaRPr lang="cs-CZ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16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o</a:t>
            </a:r>
            <a:r>
              <a:rPr lang="cs-CZ" sz="2000" dirty="0" smtClean="0">
                <a:latin typeface="Palatino Linotype" panose="02040502050505030304" pitchFamily="18" charset="0"/>
              </a:rPr>
              <a:t>kolnosti tohoto incidentu však jsou podezřelé, a navíc křesťanská tradice líčí Jakubův konec úplně jinak, slova „</a:t>
            </a:r>
            <a:r>
              <a:rPr lang="cs-CZ" sz="2000" i="1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řečeného </a:t>
            </a:r>
            <a:r>
              <a:rPr lang="cs-CZ" sz="2000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Christos</a:t>
            </a:r>
            <a:r>
              <a:rPr lang="cs-CZ" sz="2000" dirty="0" smtClean="0">
                <a:latin typeface="Palatino Linotype" panose="02040502050505030304" pitchFamily="18" charset="0"/>
              </a:rPr>
              <a:t>“ tak mohou být pozdní glosou,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o</a:t>
            </a:r>
            <a:r>
              <a:rPr lang="cs-CZ" sz="2000" dirty="0" smtClean="0">
                <a:latin typeface="Palatino Linotype" panose="02040502050505030304" pitchFamily="18" charset="0"/>
              </a:rPr>
              <a:t>bčas bývá toto svědectví odmítáno i jako interpolace, ty ale vypadají jinak: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cs-CZ" i="1" dirty="0">
                <a:latin typeface="Palatino Linotype" panose="02040502050505030304" pitchFamily="18" charset="0"/>
              </a:rPr>
              <a:t>V té době žil Ježíš, moudrý člověk, pokud ho ovšem máme nazývat člověkem. Dělal totiž zázraky, učil lidi, pro které bylo potěšením přijímat pravdu, a získal si mnoho Židů i mnoho Helénů. Tento byl Mesiáš (Christos). A když ho na základě udání našich předáků Pilát odsoudil k smrti ukřižováním, ti, kdo si ho prve oblíbili, ho nepřestali milovat. Zjevil se jim totiž třetího dne znovu živý, jak o něm prorokovali boží proroci toto i přemnoho jiného podivuhodného. A ještě dodnes nezanikla rodina křesťanů (</a:t>
            </a:r>
            <a:r>
              <a:rPr lang="cs-CZ" i="1" dirty="0" err="1">
                <a:latin typeface="Palatino Linotype" panose="02040502050505030304" pitchFamily="18" charset="0"/>
              </a:rPr>
              <a:t>christianoi</a:t>
            </a:r>
            <a:r>
              <a:rPr lang="cs-CZ" i="1" dirty="0">
                <a:latin typeface="Palatino Linotype" panose="02040502050505030304" pitchFamily="18" charset="0"/>
              </a:rPr>
              <a:t>), kteří se jmenují podle něho</a:t>
            </a:r>
            <a:r>
              <a:rPr lang="cs-CZ" i="1" dirty="0" smtClean="0">
                <a:latin typeface="Palatino Linotype" panose="02040502050505030304" pitchFamily="18" charset="0"/>
              </a:rPr>
              <a:t>. </a:t>
            </a:r>
            <a:r>
              <a:rPr lang="cs-CZ" dirty="0" smtClean="0">
                <a:latin typeface="Palatino Linotype" panose="02040502050505030304" pitchFamily="18" charset="0"/>
              </a:rPr>
              <a:t>(Tzv. </a:t>
            </a:r>
            <a:r>
              <a:rPr lang="cs-CZ" i="1" dirty="0" smtClean="0">
                <a:latin typeface="Palatino Linotype" panose="02040502050505030304" pitchFamily="18" charset="0"/>
              </a:rPr>
              <a:t>Testimonium </a:t>
            </a:r>
            <a:r>
              <a:rPr lang="cs-CZ" i="1" dirty="0" err="1" smtClean="0">
                <a:latin typeface="Palatino Linotype" panose="02040502050505030304" pitchFamily="18" charset="0"/>
              </a:rPr>
              <a:t>Flavianum</a:t>
            </a:r>
            <a:r>
              <a:rPr lang="cs-CZ" i="1" dirty="0" smtClean="0">
                <a:latin typeface="Palatino Linotype" panose="02040502050505030304" pitchFamily="18" charset="0"/>
              </a:rPr>
              <a:t> </a:t>
            </a:r>
            <a:r>
              <a:rPr lang="cs-CZ" dirty="0" smtClean="0">
                <a:latin typeface="Palatino Linotype" panose="02040502050505030304" pitchFamily="18" charset="0"/>
              </a:rPr>
              <a:t>= </a:t>
            </a:r>
            <a:r>
              <a:rPr lang="cs-CZ" i="1" dirty="0" smtClean="0">
                <a:latin typeface="Palatino Linotype" panose="02040502050505030304" pitchFamily="18" charset="0"/>
              </a:rPr>
              <a:t>Židovské starožitnosti </a:t>
            </a:r>
            <a:r>
              <a:rPr lang="cs-CZ" dirty="0" smtClean="0">
                <a:latin typeface="Palatino Linotype" panose="02040502050505030304" pitchFamily="18" charset="0"/>
              </a:rPr>
              <a:t>XVIII 3,3; </a:t>
            </a:r>
            <a:r>
              <a:rPr lang="cs-CZ" dirty="0" err="1" smtClean="0">
                <a:latin typeface="Palatino Linotype" panose="02040502050505030304" pitchFamily="18" charset="0"/>
              </a:rPr>
              <a:t>překl</a:t>
            </a:r>
            <a:r>
              <a:rPr lang="cs-CZ" dirty="0" smtClean="0">
                <a:latin typeface="Palatino Linotype" panose="02040502050505030304" pitchFamily="18" charset="0"/>
              </a:rPr>
              <a:t>. Alena Frolíková)</a:t>
            </a:r>
            <a:endParaRPr lang="cs-CZ" i="1" dirty="0" smtClean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74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Tento text je podezřelý už jen tím, že přesvědčený Žid </a:t>
            </a:r>
            <a:r>
              <a:rPr lang="cs-CZ" sz="2000" dirty="0" err="1" smtClean="0">
                <a:latin typeface="Palatino Linotype" panose="02040502050505030304" pitchFamily="18" charset="0"/>
              </a:rPr>
              <a:t>Iosephus</a:t>
            </a:r>
            <a:r>
              <a:rPr lang="cs-CZ" sz="2000" dirty="0" smtClean="0">
                <a:latin typeface="Palatino Linotype" panose="02040502050505030304" pitchFamily="18" charset="0"/>
              </a:rPr>
              <a:t> v něm uznává několik stěžejních prvků křesťanské věrouky, které Židé odmítali, ale jinde se k nim nehlásí.</a:t>
            </a:r>
            <a:endParaRPr lang="cs-CZ" dirty="0" smtClean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Navíc křesťanský spisovatel 3. století </a:t>
            </a:r>
            <a:r>
              <a:rPr lang="cs-CZ" sz="2000" dirty="0" err="1" smtClean="0">
                <a:latin typeface="Palatino Linotype" panose="02040502050505030304" pitchFamily="18" charset="0"/>
              </a:rPr>
              <a:t>Órigenés</a:t>
            </a:r>
            <a:r>
              <a:rPr lang="cs-CZ" sz="2000" dirty="0" smtClean="0">
                <a:latin typeface="Palatino Linotype" panose="02040502050505030304" pitchFamily="18" charset="0"/>
              </a:rPr>
              <a:t> o </a:t>
            </a:r>
            <a:r>
              <a:rPr lang="cs-CZ" sz="2000" dirty="0" err="1" smtClean="0">
                <a:latin typeface="Palatino Linotype" panose="02040502050505030304" pitchFamily="18" charset="0"/>
              </a:rPr>
              <a:t>Iosephovi</a:t>
            </a:r>
            <a:r>
              <a:rPr lang="cs-CZ" sz="2000" dirty="0" smtClean="0">
                <a:latin typeface="Palatino Linotype" panose="02040502050505030304" pitchFamily="18" charset="0"/>
              </a:rPr>
              <a:t> jasně říká:</a:t>
            </a:r>
            <a:endParaRPr lang="cs-CZ" sz="2000" dirty="0">
              <a:latin typeface="Palatino Linotype" panose="02040502050505030304" pitchFamily="18" charset="0"/>
            </a:endParaRPr>
          </a:p>
          <a:p>
            <a:pPr marL="914400" lvl="2" indent="0">
              <a:lnSpc>
                <a:spcPct val="150000"/>
              </a:lnSpc>
              <a:buNone/>
            </a:pPr>
            <a:r>
              <a:rPr lang="cs-CZ" i="1" dirty="0">
                <a:latin typeface="Palatino Linotype" panose="02040502050505030304" pitchFamily="18" charset="0"/>
              </a:rPr>
              <a:t>A zvláštní je, že ačkoli našeho Ježíše neuznal za </a:t>
            </a:r>
            <a:r>
              <a:rPr lang="cs-CZ" i="1" dirty="0" smtClean="0">
                <a:latin typeface="Palatino Linotype" panose="02040502050505030304" pitchFamily="18" charset="0"/>
              </a:rPr>
              <a:t>mesiáše, </a:t>
            </a:r>
            <a:r>
              <a:rPr lang="cs-CZ" i="1" dirty="0">
                <a:latin typeface="Palatino Linotype" panose="02040502050505030304" pitchFamily="18" charset="0"/>
              </a:rPr>
              <a:t>přesto dosvědčil, že Jakub byl tak velice spravedlivý</a:t>
            </a:r>
            <a:r>
              <a:rPr lang="cs-CZ" i="1" dirty="0" smtClean="0">
                <a:latin typeface="Palatino Linotype" panose="02040502050505030304" pitchFamily="18" charset="0"/>
              </a:rPr>
              <a:t>. </a:t>
            </a:r>
            <a:r>
              <a:rPr lang="cs-CZ" dirty="0" smtClean="0">
                <a:latin typeface="Palatino Linotype" panose="02040502050505030304" pitchFamily="18" charset="0"/>
              </a:rPr>
              <a:t>(</a:t>
            </a:r>
            <a:r>
              <a:rPr lang="cs-CZ" i="1" dirty="0" smtClean="0">
                <a:latin typeface="Palatino Linotype" panose="02040502050505030304" pitchFamily="18" charset="0"/>
              </a:rPr>
              <a:t>Komentář k Matoušovu evangeliu </a:t>
            </a:r>
            <a:r>
              <a:rPr lang="cs-CZ" dirty="0" smtClean="0">
                <a:latin typeface="Palatino Linotype" panose="02040502050505030304" pitchFamily="18" charset="0"/>
              </a:rPr>
              <a:t>X 17; </a:t>
            </a:r>
            <a:r>
              <a:rPr lang="cs-CZ" dirty="0" err="1" smtClean="0">
                <a:latin typeface="Palatino Linotype" panose="02040502050505030304" pitchFamily="18" charset="0"/>
              </a:rPr>
              <a:t>překl</a:t>
            </a:r>
            <a:r>
              <a:rPr lang="cs-CZ" dirty="0" smtClean="0">
                <a:latin typeface="Palatino Linotype" panose="02040502050505030304" pitchFamily="18" charset="0"/>
              </a:rPr>
              <a:t>. IP)</a:t>
            </a:r>
            <a:endParaRPr lang="cs-CZ" i="1" dirty="0" smtClean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A jinde:</a:t>
            </a:r>
            <a:endParaRPr lang="cs-CZ" sz="2000" dirty="0">
              <a:latin typeface="Palatino Linotype" panose="02040502050505030304" pitchFamily="18" charset="0"/>
            </a:endParaRPr>
          </a:p>
          <a:p>
            <a:pPr marL="914400" lvl="2" indent="0">
              <a:lnSpc>
                <a:spcPct val="150000"/>
              </a:lnSpc>
              <a:buNone/>
            </a:pPr>
            <a:r>
              <a:rPr lang="cs-CZ" i="1" dirty="0">
                <a:latin typeface="Palatino Linotype" panose="02040502050505030304" pitchFamily="18" charset="0"/>
              </a:rPr>
              <a:t>Ten </a:t>
            </a:r>
            <a:r>
              <a:rPr lang="cs-CZ" i="1" dirty="0" smtClean="0">
                <a:latin typeface="Palatino Linotype" panose="02040502050505030304" pitchFamily="18" charset="0"/>
              </a:rPr>
              <a:t>samý ačkoli opravdu </a:t>
            </a:r>
            <a:r>
              <a:rPr lang="cs-CZ" i="1" dirty="0">
                <a:latin typeface="Palatino Linotype" panose="02040502050505030304" pitchFamily="18" charset="0"/>
              </a:rPr>
              <a:t>nevěřil v Ježíše </a:t>
            </a:r>
            <a:r>
              <a:rPr lang="cs-CZ" i="1" dirty="0" smtClean="0">
                <a:latin typeface="Palatino Linotype" panose="02040502050505030304" pitchFamily="18" charset="0"/>
              </a:rPr>
              <a:t>jako mesiáše … </a:t>
            </a:r>
            <a:r>
              <a:rPr lang="cs-CZ" dirty="0" smtClean="0">
                <a:latin typeface="Palatino Linotype" panose="02040502050505030304" pitchFamily="18" charset="0"/>
              </a:rPr>
              <a:t>(</a:t>
            </a:r>
            <a:r>
              <a:rPr lang="cs-CZ" i="1" dirty="0" smtClean="0">
                <a:latin typeface="Palatino Linotype" panose="02040502050505030304" pitchFamily="18" charset="0"/>
              </a:rPr>
              <a:t>Proti </a:t>
            </a:r>
            <a:r>
              <a:rPr lang="cs-CZ" i="1" dirty="0" err="1" smtClean="0">
                <a:latin typeface="Palatino Linotype" panose="02040502050505030304" pitchFamily="18" charset="0"/>
              </a:rPr>
              <a:t>Celsovi</a:t>
            </a:r>
            <a:r>
              <a:rPr lang="cs-CZ" i="1" dirty="0" smtClean="0">
                <a:latin typeface="Palatino Linotype" panose="02040502050505030304" pitchFamily="18" charset="0"/>
              </a:rPr>
              <a:t> </a:t>
            </a:r>
            <a:r>
              <a:rPr lang="cs-CZ" dirty="0" smtClean="0">
                <a:latin typeface="Palatino Linotype" panose="02040502050505030304" pitchFamily="18" charset="0"/>
              </a:rPr>
              <a:t>I 47, </a:t>
            </a:r>
            <a:r>
              <a:rPr lang="cs-CZ" dirty="0" err="1" smtClean="0">
                <a:latin typeface="Palatino Linotype" panose="02040502050505030304" pitchFamily="18" charset="0"/>
              </a:rPr>
              <a:t>překl</a:t>
            </a:r>
            <a:r>
              <a:rPr lang="cs-CZ" dirty="0" smtClean="0">
                <a:latin typeface="Palatino Linotype" panose="02040502050505030304" pitchFamily="18" charset="0"/>
              </a:rPr>
              <a:t>. IP)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Přitom možnost, že by </a:t>
            </a:r>
            <a:r>
              <a:rPr lang="cs-CZ" sz="2000" dirty="0" err="1" smtClean="0">
                <a:latin typeface="Palatino Linotype" panose="02040502050505030304" pitchFamily="18" charset="0"/>
              </a:rPr>
              <a:t>Órigenés</a:t>
            </a:r>
            <a:r>
              <a:rPr lang="cs-CZ" sz="2000" dirty="0" smtClean="0">
                <a:latin typeface="Palatino Linotype" panose="02040502050505030304" pitchFamily="18" charset="0"/>
              </a:rPr>
              <a:t> patřičné informace u </a:t>
            </a:r>
            <a:r>
              <a:rPr lang="cs-CZ" sz="2000" dirty="0" err="1" smtClean="0">
                <a:latin typeface="Palatino Linotype" panose="02040502050505030304" pitchFamily="18" charset="0"/>
              </a:rPr>
              <a:t>Iosepha</a:t>
            </a:r>
            <a:r>
              <a:rPr lang="cs-CZ" sz="2000" dirty="0" smtClean="0">
                <a:latin typeface="Palatino Linotype" panose="02040502050505030304" pitchFamily="18" charset="0"/>
              </a:rPr>
              <a:t> jen přehlédl, lze s klidem vyloučit.</a:t>
            </a:r>
            <a:endParaRPr lang="cs-CZ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40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V 70. letech 20. století byla ovšem postřehnuta existence jiné verse tohoto testimonia:</a:t>
            </a:r>
            <a:endParaRPr lang="cs-CZ" sz="2000" dirty="0">
              <a:latin typeface="Palatino Linotype" panose="02040502050505030304" pitchFamily="18" charset="0"/>
            </a:endParaRPr>
          </a:p>
          <a:p>
            <a:pPr marL="914400" lvl="2" indent="0">
              <a:lnSpc>
                <a:spcPct val="150000"/>
              </a:lnSpc>
              <a:buNone/>
            </a:pPr>
            <a:r>
              <a:rPr lang="cs-CZ" i="1" dirty="0">
                <a:latin typeface="Palatino Linotype" panose="02040502050505030304" pitchFamily="18" charset="0"/>
              </a:rPr>
              <a:t>V té době žil moudrý muž jménem Ježíš. Jeho způsob života byl dobrý a byl znám jako ctnostný. A mnoho lidí z Židů i z jiných národů se stalo jeho učedníky. Pilát ho odsoudil k ukřižování a ke smrti. Ale ti, kdo se stali jeho učedníky, neopustili jeho učení. Říkali, že se jim zjevil třetí den po ukřižování a že byl živ; podle toho byl pokládán za Mesiáše, o němž proroci předpovídali zázraky</a:t>
            </a:r>
            <a:r>
              <a:rPr lang="cs-CZ" i="1" dirty="0" smtClean="0">
                <a:latin typeface="Palatino Linotype" panose="02040502050505030304" pitchFamily="18" charset="0"/>
              </a:rPr>
              <a:t>. </a:t>
            </a:r>
            <a:r>
              <a:rPr lang="cs-CZ" dirty="0" smtClean="0">
                <a:latin typeface="Palatino Linotype" panose="02040502050505030304" pitchFamily="18" charset="0"/>
              </a:rPr>
              <a:t>(</a:t>
            </a:r>
            <a:r>
              <a:rPr lang="cs-CZ" dirty="0" err="1" smtClean="0">
                <a:latin typeface="Palatino Linotype" panose="02040502050505030304" pitchFamily="18" charset="0"/>
              </a:rPr>
              <a:t>Agapios</a:t>
            </a:r>
            <a:r>
              <a:rPr lang="cs-CZ" dirty="0" smtClean="0">
                <a:latin typeface="Palatino Linotype" panose="02040502050505030304" pitchFamily="18" charset="0"/>
              </a:rPr>
              <a:t> z </a:t>
            </a:r>
            <a:r>
              <a:rPr lang="cs-CZ" dirty="0" err="1" smtClean="0">
                <a:latin typeface="Palatino Linotype" panose="02040502050505030304" pitchFamily="18" charset="0"/>
              </a:rPr>
              <a:t>Hierápole</a:t>
            </a:r>
            <a:r>
              <a:rPr lang="cs-CZ" dirty="0" smtClean="0">
                <a:latin typeface="Palatino Linotype" panose="02040502050505030304" pitchFamily="18" charset="0"/>
              </a:rPr>
              <a:t>, </a:t>
            </a:r>
            <a:r>
              <a:rPr lang="cs-CZ" i="1" dirty="0" smtClean="0">
                <a:latin typeface="Palatino Linotype" panose="02040502050505030304" pitchFamily="18" charset="0"/>
              </a:rPr>
              <a:t>Všeobecné dějiny, </a:t>
            </a:r>
            <a:r>
              <a:rPr lang="cs-CZ" dirty="0" err="1" smtClean="0">
                <a:latin typeface="Palatino Linotype" panose="02040502050505030304" pitchFamily="18" charset="0"/>
              </a:rPr>
              <a:t>překl</a:t>
            </a:r>
            <a:r>
              <a:rPr lang="cs-CZ" dirty="0" smtClean="0">
                <a:latin typeface="Palatino Linotype" panose="02040502050505030304" pitchFamily="18" charset="0"/>
              </a:rPr>
              <a:t>. Ladislav </a:t>
            </a:r>
            <a:r>
              <a:rPr lang="cs-CZ" dirty="0" err="1" smtClean="0">
                <a:latin typeface="Palatino Linotype" panose="02040502050505030304" pitchFamily="18" charset="0"/>
              </a:rPr>
              <a:t>Vidman</a:t>
            </a:r>
            <a:r>
              <a:rPr lang="cs-CZ" dirty="0" smtClean="0">
                <a:latin typeface="Palatino Linotype" panose="02040502050505030304" pitchFamily="18" charset="0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I tento text je lehce podezřelý: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a</a:t>
            </a:r>
            <a:r>
              <a:rPr lang="cs-CZ" dirty="0" smtClean="0">
                <a:latin typeface="Palatino Linotype" panose="02040502050505030304" pitchFamily="18" charset="0"/>
              </a:rPr>
              <a:t>ni v této podobě totiž testimonium nezapadá do kontextu </a:t>
            </a:r>
            <a:r>
              <a:rPr lang="cs-CZ" dirty="0" err="1" smtClean="0">
                <a:latin typeface="Palatino Linotype" panose="02040502050505030304" pitchFamily="18" charset="0"/>
              </a:rPr>
              <a:t>Iosephova</a:t>
            </a:r>
            <a:r>
              <a:rPr lang="cs-CZ" dirty="0" smtClean="0">
                <a:latin typeface="Palatino Linotype" panose="02040502050505030304" pitchFamily="18" charset="0"/>
              </a:rPr>
              <a:t> líčení,</a:t>
            </a:r>
          </a:p>
          <a:p>
            <a:pPr lvl="2">
              <a:lnSpc>
                <a:spcPct val="15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je podezřele stručný, o podobné „zjevy“ měl totiž </a:t>
            </a:r>
            <a:r>
              <a:rPr lang="cs-CZ" dirty="0" err="1" smtClean="0">
                <a:latin typeface="Palatino Linotype" panose="02040502050505030304" pitchFamily="18" charset="0"/>
              </a:rPr>
              <a:t>Iosephus</a:t>
            </a:r>
            <a:r>
              <a:rPr lang="cs-CZ" dirty="0" smtClean="0">
                <a:latin typeface="Palatino Linotype" panose="02040502050505030304" pitchFamily="18" charset="0"/>
              </a:rPr>
              <a:t> zájem a věnoval jim více prostoru,</a:t>
            </a:r>
            <a:endParaRPr lang="cs-CZ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29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Obvyklý první kontakt s Ježíškem …</a:t>
            </a:r>
            <a:endParaRPr lang="cs-CZ" sz="2000" dirty="0">
              <a:latin typeface="Palatino Linotype" panose="02040502050505030304" pitchFamily="18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cs-CZ" sz="2000" dirty="0" smtClean="0">
              <a:latin typeface="Palatino Linotype" panose="0204050205050503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4487" y="1846209"/>
            <a:ext cx="5843025" cy="438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3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Obě </a:t>
            </a:r>
            <a:r>
              <a:rPr lang="cs-CZ" sz="2000" dirty="0" err="1" smtClean="0">
                <a:latin typeface="Palatino Linotype" panose="02040502050505030304" pitchFamily="18" charset="0"/>
              </a:rPr>
              <a:t>iosephovské</a:t>
            </a:r>
            <a:r>
              <a:rPr lang="cs-CZ" sz="2000" dirty="0" smtClean="0">
                <a:latin typeface="Palatino Linotype" panose="02040502050505030304" pitchFamily="18" charset="0"/>
              </a:rPr>
              <a:t> pasáže jsou dále podezřelé tím, že:</a:t>
            </a:r>
          </a:p>
          <a:p>
            <a:pPr lvl="2">
              <a:lnSpc>
                <a:spcPct val="15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nemají svou autentickou paralelu v </a:t>
            </a:r>
            <a:r>
              <a:rPr lang="cs-CZ" i="1" dirty="0" smtClean="0">
                <a:latin typeface="Palatino Linotype" panose="02040502050505030304" pitchFamily="18" charset="0"/>
              </a:rPr>
              <a:t>Židovské válce</a:t>
            </a:r>
            <a:r>
              <a:rPr lang="cs-CZ" dirty="0" smtClean="0">
                <a:latin typeface="Palatino Linotype" panose="02040502050505030304" pitchFamily="18" charset="0"/>
              </a:rPr>
              <a:t>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n</a:t>
            </a:r>
            <a:r>
              <a:rPr lang="cs-CZ" dirty="0" smtClean="0">
                <a:latin typeface="Palatino Linotype" panose="02040502050505030304" pitchFamily="18" charset="0"/>
              </a:rPr>
              <a:t>evypadá to, že by je četl Fótios (viz níže), sice v době, kdy už evidentně existovaly, ale pokud on měl k disposici text, v němž nebyly, bylo by v podstatě jisté, že nejsou autentické.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Velmi podezřelé jsou i okolnosti, jak se autentické testimonium k </a:t>
            </a:r>
            <a:r>
              <a:rPr lang="cs-CZ" sz="2000" dirty="0" err="1" smtClean="0">
                <a:latin typeface="Palatino Linotype" panose="02040502050505030304" pitchFamily="18" charset="0"/>
              </a:rPr>
              <a:t>Agapiovi</a:t>
            </a:r>
            <a:r>
              <a:rPr lang="cs-CZ" sz="2000" dirty="0" smtClean="0">
                <a:latin typeface="Palatino Linotype" panose="02040502050505030304" pitchFamily="18" charset="0"/>
              </a:rPr>
              <a:t>, tedy arabsky píšícímu křesťanskému dějepisci 10. století, mělo dostat.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Vysvětlení, že jeho verse je autentickou zprávou </a:t>
            </a:r>
            <a:r>
              <a:rPr lang="cs-CZ" sz="2000" dirty="0" err="1" smtClean="0">
                <a:latin typeface="Palatino Linotype" panose="02040502050505030304" pitchFamily="18" charset="0"/>
              </a:rPr>
              <a:t>Iosephovou</a:t>
            </a:r>
            <a:r>
              <a:rPr lang="cs-CZ" sz="2000" dirty="0" smtClean="0">
                <a:latin typeface="Palatino Linotype" panose="02040502050505030304" pitchFamily="18" charset="0"/>
              </a:rPr>
              <a:t>, čí se jí aspoň blíží, však lze podpořit tím, že jinak by muselo jít o interpolaci interpolace, přičemž prvotní verse dochovaná u </a:t>
            </a:r>
            <a:r>
              <a:rPr lang="cs-CZ" sz="2000" dirty="0" err="1" smtClean="0">
                <a:latin typeface="Palatino Linotype" panose="02040502050505030304" pitchFamily="18" charset="0"/>
              </a:rPr>
              <a:t>Agapia</a:t>
            </a:r>
            <a:r>
              <a:rPr lang="cs-CZ" sz="2000" dirty="0" smtClean="0">
                <a:latin typeface="Palatino Linotype" panose="02040502050505030304" pitchFamily="18" charset="0"/>
              </a:rPr>
              <a:t> charakter typické interpolace nemá.</a:t>
            </a:r>
            <a:endParaRPr lang="cs-CZ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60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Mimochodem, Pilát je postavou nesporně historickou, protože kromě literárních pramenů, je zmíněn na nápisu vyrytém na kameni; i takové nápisy mohou být pozdějšími podvrhy, ale jsou-li, jde to pomocí moderních metod dokázat více méně s jistotou: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cs-CZ" dirty="0">
                <a:latin typeface="Palatino Linotype" panose="02040502050505030304" pitchFamily="18" charset="0"/>
              </a:rPr>
              <a:t>[</a:t>
            </a:r>
            <a:r>
              <a:rPr lang="cs-CZ" i="1" dirty="0">
                <a:latin typeface="Palatino Linotype" panose="02040502050505030304" pitchFamily="18" charset="0"/>
              </a:rPr>
              <a:t>Božským </a:t>
            </a:r>
            <a:r>
              <a:rPr lang="cs-CZ" i="1" dirty="0" smtClean="0">
                <a:latin typeface="Palatino Linotype" panose="02040502050505030304" pitchFamily="18" charset="0"/>
              </a:rPr>
              <a:t>Augustů</a:t>
            </a:r>
            <a:r>
              <a:rPr lang="cs-CZ" dirty="0" smtClean="0">
                <a:latin typeface="Palatino Linotype" panose="02040502050505030304" pitchFamily="18" charset="0"/>
              </a:rPr>
              <a:t>]</a:t>
            </a:r>
            <a:r>
              <a:rPr lang="cs-CZ" cap="small" dirty="0" smtClean="0">
                <a:latin typeface="Palatino Linotype" panose="02040502050505030304" pitchFamily="18" charset="0"/>
              </a:rPr>
              <a:t>m </a:t>
            </a:r>
            <a:r>
              <a:rPr lang="cs-CZ" cap="small" dirty="0" err="1" smtClean="0">
                <a:latin typeface="Palatino Linotype" panose="02040502050505030304" pitchFamily="18" charset="0"/>
              </a:rPr>
              <a:t>Tiberiéum</a:t>
            </a:r>
            <a:endParaRPr lang="cs-CZ" dirty="0">
              <a:latin typeface="Palatino Linotype" panose="02040502050505030304" pitchFamily="18" charset="0"/>
            </a:endParaRPr>
          </a:p>
          <a:p>
            <a:pPr marL="914400" lvl="2" indent="0">
              <a:lnSpc>
                <a:spcPct val="150000"/>
              </a:lnSpc>
              <a:buNone/>
            </a:pPr>
            <a:r>
              <a:rPr lang="cs-CZ" dirty="0">
                <a:latin typeface="Palatino Linotype" panose="02040502050505030304" pitchFamily="18" charset="0"/>
              </a:rPr>
              <a:t>[</a:t>
            </a:r>
            <a:r>
              <a:rPr lang="cs-CZ" i="1" dirty="0">
                <a:latin typeface="Palatino Linotype" panose="02040502050505030304" pitchFamily="18" charset="0"/>
              </a:rPr>
              <a:t>... </a:t>
            </a:r>
            <a:r>
              <a:rPr lang="cs-CZ" i="1" dirty="0" smtClean="0">
                <a:latin typeface="Palatino Linotype" panose="02040502050505030304" pitchFamily="18" charset="0"/>
              </a:rPr>
              <a:t>Po</a:t>
            </a:r>
            <a:r>
              <a:rPr lang="cs-CZ" dirty="0" smtClean="0">
                <a:latin typeface="Palatino Linotype" panose="02040502050505030304" pitchFamily="18" charset="0"/>
              </a:rPr>
              <a:t>]</a:t>
            </a:r>
            <a:r>
              <a:rPr lang="cs-CZ" cap="small" dirty="0" err="1" smtClean="0">
                <a:latin typeface="Palatino Linotype" panose="02040502050505030304" pitchFamily="18" charset="0"/>
              </a:rPr>
              <a:t>ntius</a:t>
            </a:r>
            <a:r>
              <a:rPr lang="cs-CZ" cap="small" dirty="0" smtClean="0">
                <a:latin typeface="Palatino Linotype" panose="02040502050505030304" pitchFamily="18" charset="0"/>
              </a:rPr>
              <a:t> </a:t>
            </a:r>
            <a:r>
              <a:rPr lang="cs-CZ" cap="small" dirty="0" err="1" smtClean="0">
                <a:latin typeface="Palatino Linotype" panose="02040502050505030304" pitchFamily="18" charset="0"/>
              </a:rPr>
              <a:t>Pilatus</a:t>
            </a:r>
            <a:endParaRPr lang="cs-CZ" dirty="0">
              <a:latin typeface="Palatino Linotype" panose="02040502050505030304" pitchFamily="18" charset="0"/>
            </a:endParaRPr>
          </a:p>
          <a:p>
            <a:pPr marL="914400" lvl="2" indent="0">
              <a:lnSpc>
                <a:spcPct val="150000"/>
              </a:lnSpc>
              <a:buNone/>
            </a:pPr>
            <a:r>
              <a:rPr lang="cs-CZ" dirty="0">
                <a:latin typeface="Palatino Linotype" panose="02040502050505030304" pitchFamily="18" charset="0"/>
              </a:rPr>
              <a:t>[</a:t>
            </a:r>
            <a:r>
              <a:rPr lang="cs-CZ" i="1" dirty="0">
                <a:latin typeface="Palatino Linotype" panose="02040502050505030304" pitchFamily="18" charset="0"/>
              </a:rPr>
              <a:t>... </a:t>
            </a:r>
            <a:r>
              <a:rPr lang="cs-CZ" i="1" dirty="0" err="1" smtClean="0">
                <a:latin typeface="Palatino Linotype" panose="02040502050505030304" pitchFamily="18" charset="0"/>
              </a:rPr>
              <a:t>praef</a:t>
            </a:r>
            <a:r>
              <a:rPr lang="cs-CZ" dirty="0" smtClean="0">
                <a:latin typeface="Palatino Linotype" panose="02040502050505030304" pitchFamily="18" charset="0"/>
              </a:rPr>
              <a:t>]</a:t>
            </a:r>
            <a:r>
              <a:rPr lang="cs-CZ" cap="small" dirty="0" err="1" smtClean="0">
                <a:latin typeface="Palatino Linotype" panose="02040502050505030304" pitchFamily="18" charset="0"/>
              </a:rPr>
              <a:t>ectus</a:t>
            </a:r>
            <a:r>
              <a:rPr lang="cs-CZ" cap="small" dirty="0" smtClean="0">
                <a:latin typeface="Palatino Linotype" panose="02040502050505030304" pitchFamily="18" charset="0"/>
              </a:rPr>
              <a:t> Jud</a:t>
            </a:r>
            <a:r>
              <a:rPr lang="cs-CZ" dirty="0" smtClean="0">
                <a:latin typeface="Palatino Linotype" panose="02040502050505030304" pitchFamily="18" charset="0"/>
              </a:rPr>
              <a:t>[</a:t>
            </a:r>
            <a:r>
              <a:rPr lang="cs-CZ" i="1" dirty="0" smtClean="0">
                <a:latin typeface="Palatino Linotype" panose="02040502050505030304" pitchFamily="18" charset="0"/>
              </a:rPr>
              <a:t>ej</a:t>
            </a:r>
            <a:r>
              <a:rPr lang="cs-CZ" dirty="0" smtClean="0">
                <a:latin typeface="Palatino Linotype" panose="02040502050505030304" pitchFamily="18" charset="0"/>
              </a:rPr>
              <a:t>]</a:t>
            </a:r>
            <a:r>
              <a:rPr lang="cs-CZ" cap="small" dirty="0" smtClean="0">
                <a:latin typeface="Palatino Linotype" panose="02040502050505030304" pitchFamily="18" charset="0"/>
              </a:rPr>
              <a:t>e</a:t>
            </a:r>
            <a:endParaRPr lang="cs-CZ" dirty="0">
              <a:latin typeface="Palatino Linotype" panose="02040502050505030304" pitchFamily="18" charset="0"/>
            </a:endParaRPr>
          </a:p>
          <a:p>
            <a:pPr marL="914400" lvl="2" indent="0">
              <a:lnSpc>
                <a:spcPct val="150000"/>
              </a:lnSpc>
              <a:buNone/>
            </a:pPr>
            <a:r>
              <a:rPr lang="cs-CZ" dirty="0">
                <a:latin typeface="Palatino Linotype" panose="02040502050505030304" pitchFamily="18" charset="0"/>
              </a:rPr>
              <a:t>[</a:t>
            </a:r>
            <a:r>
              <a:rPr lang="cs-CZ" i="1" dirty="0">
                <a:latin typeface="Palatino Linotype" panose="02040502050505030304" pitchFamily="18" charset="0"/>
              </a:rPr>
              <a:t>... vystavěl a </a:t>
            </a:r>
            <a:r>
              <a:rPr lang="cs-CZ" i="1" dirty="0" smtClean="0">
                <a:latin typeface="Palatino Linotype" panose="02040502050505030304" pitchFamily="18" charset="0"/>
              </a:rPr>
              <a:t>z</a:t>
            </a:r>
            <a:r>
              <a:rPr lang="cs-CZ" dirty="0" smtClean="0">
                <a:latin typeface="Palatino Linotype" panose="02040502050505030304" pitchFamily="18" charset="0"/>
              </a:rPr>
              <a:t>]</a:t>
            </a:r>
            <a:r>
              <a:rPr lang="cs-CZ" cap="small" dirty="0" smtClean="0">
                <a:latin typeface="Palatino Linotype" panose="02040502050505030304" pitchFamily="18" charset="0"/>
              </a:rPr>
              <a:t>a</a:t>
            </a:r>
            <a:r>
              <a:rPr lang="cs-CZ" dirty="0" smtClean="0">
                <a:latin typeface="Palatino Linotype" panose="02040502050505030304" pitchFamily="18" charset="0"/>
              </a:rPr>
              <a:t>[</a:t>
            </a:r>
            <a:r>
              <a:rPr lang="cs-CZ" i="1" dirty="0" smtClean="0">
                <a:latin typeface="Palatino Linotype" panose="02040502050505030304" pitchFamily="18" charset="0"/>
              </a:rPr>
              <a:t>světil</a:t>
            </a:r>
            <a:r>
              <a:rPr lang="cs-CZ" dirty="0" smtClean="0">
                <a:latin typeface="Palatino Linotype" panose="02040502050505030304" pitchFamily="18" charset="0"/>
              </a:rPr>
              <a:t>]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cs-CZ" dirty="0" smtClean="0">
                <a:latin typeface="Palatino Linotype" panose="02040502050505030304" pitchFamily="18" charset="0"/>
              </a:rPr>
              <a:t>(Tzv. </a:t>
            </a:r>
            <a:r>
              <a:rPr lang="cs-CZ" i="1" dirty="0" smtClean="0">
                <a:latin typeface="Palatino Linotype" panose="02040502050505030304" pitchFamily="18" charset="0"/>
              </a:rPr>
              <a:t>Pilátův kámen</a:t>
            </a:r>
            <a:r>
              <a:rPr lang="cs-CZ" dirty="0" smtClean="0">
                <a:latin typeface="Palatino Linotype" panose="02040502050505030304" pitchFamily="18" charset="0"/>
              </a:rPr>
              <a:t>; </a:t>
            </a:r>
            <a:r>
              <a:rPr lang="cs-CZ" dirty="0" err="1" smtClean="0">
                <a:latin typeface="Palatino Linotype" panose="02040502050505030304" pitchFamily="18" charset="0"/>
              </a:rPr>
              <a:t>překl</a:t>
            </a:r>
            <a:r>
              <a:rPr lang="cs-CZ" dirty="0" smtClean="0">
                <a:latin typeface="Palatino Linotype" panose="02040502050505030304" pitchFamily="18" charset="0"/>
              </a:rPr>
              <a:t>. IP)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Toto </a:t>
            </a:r>
            <a:r>
              <a:rPr lang="cs-CZ" sz="2000" dirty="0" err="1" smtClean="0">
                <a:latin typeface="Palatino Linotype" panose="02040502050505030304" pitchFamily="18" charset="0"/>
              </a:rPr>
              <a:t>Tiberieum</a:t>
            </a:r>
            <a:r>
              <a:rPr lang="cs-CZ" sz="2000" dirty="0" smtClean="0">
                <a:latin typeface="Palatino Linotype" panose="02040502050505030304" pitchFamily="18" charset="0"/>
              </a:rPr>
              <a:t> byla budova neznámého účelu, kterou nechal Pilát postavit.</a:t>
            </a:r>
            <a:endParaRPr lang="cs-CZ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71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 err="1" smtClean="0">
                <a:latin typeface="Palatino Linotype" panose="02040502050505030304" pitchFamily="18" charset="0"/>
              </a:rPr>
              <a:t>Tacitus</a:t>
            </a:r>
            <a:r>
              <a:rPr lang="cs-CZ" sz="2000" dirty="0" smtClean="0">
                <a:latin typeface="Palatino Linotype" panose="02040502050505030304" pitchFamily="18" charset="0"/>
              </a:rPr>
              <a:t> (kolem 55-120 n. l.)</a:t>
            </a:r>
            <a:endParaRPr lang="cs-CZ" sz="2000" dirty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většinu života strávil v Římě, o Palestinu v životě nezavadil,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napsal několik děl, zejména o dějinách Říma v 1. století, ale psal je až ve 2. století,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zprávy o starších událostech, které sám nezažil, tak musel převzít od starších autorů, či dohledat v nějakých oficiálních dokumentech,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následující zmínka se objevuje v líčení týkající se roku 64 n. l.: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cs-CZ" i="1" dirty="0">
                <a:latin typeface="Palatino Linotype" panose="02040502050505030304" pitchFamily="18" charset="0"/>
              </a:rPr>
              <a:t>… ty, koho lid nazýval </a:t>
            </a:r>
            <a:r>
              <a:rPr lang="cs-CZ" i="1" dirty="0" err="1" smtClean="0">
                <a:latin typeface="Palatino Linotype" panose="02040502050505030304" pitchFamily="18" charset="0"/>
              </a:rPr>
              <a:t>Chréstiány</a:t>
            </a:r>
            <a:r>
              <a:rPr lang="cs-CZ" i="1" dirty="0" smtClean="0">
                <a:latin typeface="Palatino Linotype" panose="02040502050505030304" pitchFamily="18" charset="0"/>
              </a:rPr>
              <a:t> </a:t>
            </a:r>
            <a:r>
              <a:rPr lang="cs-CZ" i="1" dirty="0">
                <a:latin typeface="Palatino Linotype" panose="02040502050505030304" pitchFamily="18" charset="0"/>
              </a:rPr>
              <a:t>a nenáviděl kvůli neřestem. </a:t>
            </a:r>
            <a:r>
              <a:rPr lang="cs-CZ" i="1" dirty="0" smtClean="0">
                <a:latin typeface="Palatino Linotype" panose="02040502050505030304" pitchFamily="18" charset="0"/>
              </a:rPr>
              <a:t>(Původce </a:t>
            </a:r>
            <a:r>
              <a:rPr lang="cs-CZ" i="1" dirty="0">
                <a:latin typeface="Palatino Linotype" panose="02040502050505030304" pitchFamily="18" charset="0"/>
              </a:rPr>
              <a:t>jejich jména Christa dal za vlády </a:t>
            </a:r>
            <a:r>
              <a:rPr lang="cs-CZ" i="1" dirty="0" err="1">
                <a:latin typeface="Palatino Linotype" panose="02040502050505030304" pitchFamily="18" charset="0"/>
              </a:rPr>
              <a:t>Tiberiovy</a:t>
            </a:r>
            <a:r>
              <a:rPr lang="cs-CZ" i="1" dirty="0">
                <a:latin typeface="Palatino Linotype" panose="02040502050505030304" pitchFamily="18" charset="0"/>
              </a:rPr>
              <a:t> popravit </a:t>
            </a:r>
            <a:r>
              <a:rPr lang="cs-CZ" i="1" dirty="0" err="1">
                <a:latin typeface="Palatino Linotype" panose="02040502050505030304" pitchFamily="18" charset="0"/>
              </a:rPr>
              <a:t>procurator</a:t>
            </a:r>
            <a:r>
              <a:rPr lang="cs-CZ" i="1" dirty="0">
                <a:latin typeface="Palatino Linotype" panose="02040502050505030304" pitchFamily="18" charset="0"/>
              </a:rPr>
              <a:t> Pontius </a:t>
            </a:r>
            <a:r>
              <a:rPr lang="cs-CZ" i="1" dirty="0" err="1" smtClean="0">
                <a:latin typeface="Palatino Linotype" panose="02040502050505030304" pitchFamily="18" charset="0"/>
              </a:rPr>
              <a:t>Pilatus</a:t>
            </a:r>
            <a:r>
              <a:rPr lang="cs-CZ" i="1" dirty="0" smtClean="0">
                <a:latin typeface="Palatino Linotype" panose="02040502050505030304" pitchFamily="18" charset="0"/>
              </a:rPr>
              <a:t>; </a:t>
            </a:r>
            <a:r>
              <a:rPr lang="cs-CZ" i="1" dirty="0">
                <a:latin typeface="Palatino Linotype" panose="02040502050505030304" pitchFamily="18" charset="0"/>
              </a:rPr>
              <a:t>zhoubná pověra tehdy potlačená znovu propukla nejen v Judeji, rodišti toho zla, ale také v hlavním </a:t>
            </a:r>
            <a:r>
              <a:rPr lang="cs-CZ" i="1" dirty="0" smtClean="0">
                <a:latin typeface="Palatino Linotype" panose="02040502050505030304" pitchFamily="18" charset="0"/>
              </a:rPr>
              <a:t>městě …) </a:t>
            </a:r>
            <a:r>
              <a:rPr lang="cs-CZ" dirty="0" smtClean="0">
                <a:latin typeface="Palatino Linotype" panose="02040502050505030304" pitchFamily="18" charset="0"/>
              </a:rPr>
              <a:t>(</a:t>
            </a:r>
            <a:r>
              <a:rPr lang="cs-CZ" i="1" dirty="0" err="1" smtClean="0">
                <a:latin typeface="Palatino Linotype" panose="02040502050505030304" pitchFamily="18" charset="0"/>
              </a:rPr>
              <a:t>Annály</a:t>
            </a:r>
            <a:r>
              <a:rPr lang="cs-CZ" i="1" dirty="0" smtClean="0">
                <a:latin typeface="Palatino Linotype" panose="02040502050505030304" pitchFamily="18" charset="0"/>
              </a:rPr>
              <a:t> </a:t>
            </a:r>
            <a:r>
              <a:rPr lang="cs-CZ" dirty="0" smtClean="0">
                <a:latin typeface="Palatino Linotype" panose="02040502050505030304" pitchFamily="18" charset="0"/>
              </a:rPr>
              <a:t>XV 44,2-3; </a:t>
            </a:r>
            <a:r>
              <a:rPr lang="cs-CZ" dirty="0" err="1" smtClean="0">
                <a:latin typeface="Palatino Linotype" panose="02040502050505030304" pitchFamily="18" charset="0"/>
              </a:rPr>
              <a:t>překl</a:t>
            </a:r>
            <a:r>
              <a:rPr lang="cs-CZ" dirty="0" smtClean="0">
                <a:latin typeface="Palatino Linotype" panose="02040502050505030304" pitchFamily="18" charset="0"/>
              </a:rPr>
              <a:t>. Alena Frolíková, úprava IP)</a:t>
            </a:r>
            <a:endParaRPr lang="cs-CZ" i="1" dirty="0" smtClean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19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Autofit/>
          </a:bodyPr>
          <a:lstStyle/>
          <a:p>
            <a:pPr lvl="1">
              <a:lnSpc>
                <a:spcPct val="14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Tato zpráva však má své objektivní nedostatky:</a:t>
            </a:r>
          </a:p>
          <a:p>
            <a:pPr lvl="2">
              <a:lnSpc>
                <a:spcPct val="140000"/>
              </a:lnSpc>
            </a:pPr>
            <a:r>
              <a:rPr lang="cs-CZ" dirty="0">
                <a:latin typeface="Palatino Linotype" panose="02040502050505030304" pitchFamily="18" charset="0"/>
              </a:rPr>
              <a:t>n</a:t>
            </a:r>
            <a:r>
              <a:rPr lang="cs-CZ" dirty="0" smtClean="0">
                <a:latin typeface="Palatino Linotype" panose="02040502050505030304" pitchFamily="18" charset="0"/>
              </a:rPr>
              <a:t>ení zřejmé, odkud ji Tacitus převzal:</a:t>
            </a:r>
          </a:p>
          <a:p>
            <a:pPr lvl="3">
              <a:lnSpc>
                <a:spcPct val="14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buď od nějakého historika, který líčil dotyčné události roku 64 a vysvětlivku o Christovi do nich sám vložil, pak by sama o sobě pocházela ještě z 1. století,</a:t>
            </a:r>
          </a:p>
          <a:p>
            <a:pPr lvl="3">
              <a:lnSpc>
                <a:spcPct val="14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anebo je to </a:t>
            </a:r>
            <a:r>
              <a:rPr lang="cs-CZ" sz="2000" dirty="0" err="1" smtClean="0">
                <a:latin typeface="Palatino Linotype" panose="02040502050505030304" pitchFamily="18" charset="0"/>
              </a:rPr>
              <a:t>Tacitova</a:t>
            </a:r>
            <a:r>
              <a:rPr lang="cs-CZ" sz="2000" dirty="0" smtClean="0">
                <a:latin typeface="Palatino Linotype" panose="02040502050505030304" pitchFamily="18" charset="0"/>
              </a:rPr>
              <a:t> vlastní vysvětlivka, pak by ale pocházela z 2. století a zdrojem jeho informací mohli být sami křesťané, ale také Židé (a naopak určitě ne autentický dokument typu Pilátovy relace),</a:t>
            </a:r>
          </a:p>
          <a:p>
            <a:pPr lvl="2">
              <a:lnSpc>
                <a:spcPct val="14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zmiňuje pouze Christa, nikoli přímo Ježíše, takže nelze vyloučit, že nejde o někoho úplně jiného, komu byl tento titul také nárokován a byl ukřižován Pilátem, ale nic jiného o něm nevíme,</a:t>
            </a:r>
          </a:p>
          <a:p>
            <a:pPr lvl="2">
              <a:lnSpc>
                <a:spcPct val="14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jméno Christos je vztaženo k nějakým </a:t>
            </a:r>
            <a:r>
              <a:rPr lang="cs-CZ" dirty="0" err="1" smtClean="0">
                <a:latin typeface="Palatino Linotype" panose="02040502050505030304" pitchFamily="18" charset="0"/>
              </a:rPr>
              <a:t>Chréstiánům</a:t>
            </a:r>
            <a:r>
              <a:rPr lang="cs-CZ" dirty="0" smtClean="0">
                <a:latin typeface="Palatino Linotype" panose="0204050205050503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014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Na druhou stranu, jisté detaily ukazují na to, že může být historicky autentická: </a:t>
            </a:r>
            <a:endParaRPr lang="cs-CZ" sz="2000" dirty="0">
              <a:latin typeface="Palatino Linotype" panose="02040502050505030304" pitchFamily="18" charset="0"/>
            </a:endParaRP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p</a:t>
            </a:r>
            <a:r>
              <a:rPr lang="cs-CZ" dirty="0" smtClean="0">
                <a:latin typeface="Palatino Linotype" panose="02040502050505030304" pitchFamily="18" charset="0"/>
              </a:rPr>
              <a:t>očítá totiž s prolukou mezi ukřižováním Christa a obnovením činnosti jeho následovníků, zatímco dle novozákonní tradice k tomu došlo bezprostředně,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p</a:t>
            </a:r>
            <a:r>
              <a:rPr lang="cs-CZ" sz="2000" dirty="0" smtClean="0">
                <a:latin typeface="Palatino Linotype" panose="02040502050505030304" pitchFamily="18" charset="0"/>
              </a:rPr>
              <a:t>okud tedy byli </a:t>
            </a:r>
            <a:r>
              <a:rPr lang="cs-CZ" sz="2000" dirty="0" err="1" smtClean="0">
                <a:latin typeface="Palatino Linotype" panose="02040502050505030304" pitchFamily="18" charset="0"/>
              </a:rPr>
              <a:t>Tacitovými</a:t>
            </a:r>
            <a:r>
              <a:rPr lang="cs-CZ" sz="2000" dirty="0" smtClean="0">
                <a:latin typeface="Palatino Linotype" panose="02040502050505030304" pitchFamily="18" charset="0"/>
              </a:rPr>
              <a:t> informátory křesťané, zřejmě to byli stoupenci jiného proudu, než který později převládl.</a:t>
            </a:r>
            <a:endParaRPr lang="cs-CZ" sz="2000" dirty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S</a:t>
            </a:r>
            <a:r>
              <a:rPr lang="cs-CZ" sz="2000" dirty="0" smtClean="0">
                <a:latin typeface="Palatino Linotype" panose="02040502050505030304" pitchFamily="18" charset="0"/>
              </a:rPr>
              <a:t>oučasně není příliš </a:t>
            </a:r>
            <a:r>
              <a:rPr lang="cs-CZ" sz="2000" dirty="0">
                <a:latin typeface="Palatino Linotype" panose="02040502050505030304" pitchFamily="18" charset="0"/>
              </a:rPr>
              <a:t>pravděpodobné, že bychom o konkurenčním Christovi, kterého také ukřižoval Pilát, jinak vůbec nic </a:t>
            </a:r>
            <a:r>
              <a:rPr lang="cs-CZ" sz="2000" dirty="0" smtClean="0">
                <a:latin typeface="Palatino Linotype" panose="02040502050505030304" pitchFamily="18" charset="0"/>
              </a:rPr>
              <a:t>nevěděli.</a:t>
            </a:r>
            <a:endParaRPr lang="cs-CZ" dirty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A problém s </a:t>
            </a:r>
            <a:r>
              <a:rPr lang="cs-CZ" sz="2000" dirty="0" err="1" smtClean="0">
                <a:latin typeface="Palatino Linotype" panose="02040502050505030304" pitchFamily="18" charset="0"/>
              </a:rPr>
              <a:t>Chréstiány</a:t>
            </a:r>
            <a:r>
              <a:rPr lang="cs-CZ" sz="2000" dirty="0" smtClean="0">
                <a:latin typeface="Palatino Linotype" panose="02040502050505030304" pitchFamily="18" charset="0"/>
              </a:rPr>
              <a:t> lze vyřešit na základě zprávy jiného pramene …</a:t>
            </a:r>
            <a:endParaRPr lang="cs-CZ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11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 err="1" smtClean="0">
                <a:latin typeface="Palatino Linotype" panose="02040502050505030304" pitchFamily="18" charset="0"/>
              </a:rPr>
              <a:t>Suetonius</a:t>
            </a:r>
            <a:r>
              <a:rPr lang="cs-CZ" sz="2000" dirty="0" smtClean="0">
                <a:latin typeface="Palatino Linotype" panose="02040502050505030304" pitchFamily="18" charset="0"/>
              </a:rPr>
              <a:t> (kolem 69-po 122 n. l.)</a:t>
            </a:r>
            <a:endParaRPr lang="cs-CZ" sz="2000" dirty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v zásadě o něm platí totéž, co o </a:t>
            </a:r>
            <a:r>
              <a:rPr lang="cs-CZ" sz="2000" dirty="0" err="1" smtClean="0">
                <a:latin typeface="Palatino Linotype" panose="02040502050505030304" pitchFamily="18" charset="0"/>
              </a:rPr>
              <a:t>Tacitovi</a:t>
            </a:r>
            <a:r>
              <a:rPr lang="cs-CZ" sz="2000" dirty="0" smtClean="0">
                <a:latin typeface="Palatino Linotype" panose="02040502050505030304" pitchFamily="18" charset="0"/>
              </a:rPr>
              <a:t>,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z</a:t>
            </a:r>
            <a:r>
              <a:rPr lang="cs-CZ" sz="2000" dirty="0" smtClean="0">
                <a:latin typeface="Palatino Linotype" panose="02040502050505030304" pitchFamily="18" charset="0"/>
              </a:rPr>
              <a:t> mnoha děl, které napsal, se dochovaly téměř jen životopisy prvních dvanácti římských císařů (včetně Caesara),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v</a:t>
            </a:r>
            <a:r>
              <a:rPr lang="cs-CZ" sz="2000" dirty="0" smtClean="0">
                <a:latin typeface="Palatino Linotype" panose="02040502050505030304" pitchFamily="18" charset="0"/>
              </a:rPr>
              <a:t> jednom figuruje v jakémsi výčtu zákonů a vyhlášek císaře Claudia tato poznámka: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cs-CZ" i="1" dirty="0">
                <a:latin typeface="Palatino Linotype" panose="02040502050505030304" pitchFamily="18" charset="0"/>
              </a:rPr>
              <a:t>Židy vypudil z Říma, protože tam vlivem </a:t>
            </a:r>
            <a:r>
              <a:rPr lang="cs-CZ" i="1" dirty="0" err="1">
                <a:latin typeface="Palatino Linotype" panose="02040502050505030304" pitchFamily="18" charset="0"/>
              </a:rPr>
              <a:t>Chrésta</a:t>
            </a:r>
            <a:r>
              <a:rPr lang="cs-CZ" i="1" dirty="0">
                <a:latin typeface="Palatino Linotype" panose="02040502050505030304" pitchFamily="18" charset="0"/>
              </a:rPr>
              <a:t> vytrvale vyvolávali nepokoje</a:t>
            </a:r>
            <a:r>
              <a:rPr lang="cs-CZ" i="1" dirty="0" smtClean="0">
                <a:latin typeface="Palatino Linotype" panose="02040502050505030304" pitchFamily="18" charset="0"/>
              </a:rPr>
              <a:t>. </a:t>
            </a:r>
            <a:r>
              <a:rPr lang="cs-CZ" dirty="0" smtClean="0">
                <a:latin typeface="Palatino Linotype" panose="02040502050505030304" pitchFamily="18" charset="0"/>
              </a:rPr>
              <a:t>(</a:t>
            </a:r>
            <a:r>
              <a:rPr lang="cs-CZ" i="1" dirty="0" smtClean="0">
                <a:latin typeface="Palatino Linotype" panose="02040502050505030304" pitchFamily="18" charset="0"/>
              </a:rPr>
              <a:t>Božský Claudius </a:t>
            </a:r>
            <a:r>
              <a:rPr lang="cs-CZ" dirty="0" smtClean="0">
                <a:latin typeface="Palatino Linotype" panose="02040502050505030304" pitchFamily="18" charset="0"/>
              </a:rPr>
              <a:t>25,4; </a:t>
            </a:r>
            <a:r>
              <a:rPr lang="cs-CZ" dirty="0" err="1" smtClean="0">
                <a:latin typeface="Palatino Linotype" panose="02040502050505030304" pitchFamily="18" charset="0"/>
              </a:rPr>
              <a:t>překl</a:t>
            </a:r>
            <a:r>
              <a:rPr lang="cs-CZ" dirty="0" smtClean="0">
                <a:latin typeface="Palatino Linotype" panose="02040502050505030304" pitchFamily="18" charset="0"/>
              </a:rPr>
              <a:t>. Alena Frolíková)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Přitom se lze celkem spolehnout na to, že ať už </a:t>
            </a:r>
            <a:r>
              <a:rPr lang="cs-CZ" sz="2000" dirty="0" err="1" smtClean="0">
                <a:latin typeface="Palatino Linotype" panose="02040502050505030304" pitchFamily="18" charset="0"/>
              </a:rPr>
              <a:t>Suetonius</a:t>
            </a:r>
            <a:r>
              <a:rPr lang="cs-CZ" sz="2000" dirty="0" smtClean="0">
                <a:latin typeface="Palatino Linotype" panose="02040502050505030304" pitchFamily="18" charset="0"/>
              </a:rPr>
              <a:t> převzal tuto zprávu od kohokoli, je v posledku jejím zdrojem přímo vyhláška císaře Claudia (41-54 n. l.), tedy dokument z 1. století.</a:t>
            </a:r>
            <a:endParaRPr lang="cs-CZ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68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Otázkou proto je, jestli jméno </a:t>
            </a:r>
            <a:r>
              <a:rPr lang="cs-CZ" sz="2000" dirty="0" err="1" smtClean="0">
                <a:latin typeface="Palatino Linotype" panose="02040502050505030304" pitchFamily="18" charset="0"/>
              </a:rPr>
              <a:t>Chréstos</a:t>
            </a:r>
            <a:r>
              <a:rPr lang="cs-CZ" sz="2000" dirty="0" smtClean="0">
                <a:latin typeface="Palatino Linotype" panose="02040502050505030304" pitchFamily="18" charset="0"/>
              </a:rPr>
              <a:t> může být zkomoleninou titulu Christos:</a:t>
            </a:r>
          </a:p>
          <a:p>
            <a:pPr lvl="2">
              <a:lnSpc>
                <a:spcPct val="15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v </a:t>
            </a:r>
            <a:r>
              <a:rPr lang="cs-CZ" dirty="0">
                <a:latin typeface="Palatino Linotype" panose="02040502050505030304" pitchFamily="18" charset="0"/>
              </a:rPr>
              <a:t>řečtině </a:t>
            </a:r>
            <a:r>
              <a:rPr lang="cs-CZ" dirty="0" smtClean="0">
                <a:latin typeface="Palatino Linotype" panose="02040502050505030304" pitchFamily="18" charset="0"/>
              </a:rPr>
              <a:t>1. století se -</a:t>
            </a:r>
            <a:r>
              <a:rPr lang="el-GR" dirty="0">
                <a:latin typeface="Palatino Linotype" panose="02040502050505030304" pitchFamily="18" charset="0"/>
              </a:rPr>
              <a:t>ι- </a:t>
            </a:r>
            <a:r>
              <a:rPr lang="cs-CZ" dirty="0">
                <a:latin typeface="Palatino Linotype" panose="02040502050505030304" pitchFamily="18" charset="0"/>
              </a:rPr>
              <a:t>a -</a:t>
            </a:r>
            <a:r>
              <a:rPr lang="el-GR" dirty="0">
                <a:latin typeface="Palatino Linotype" panose="02040502050505030304" pitchFamily="18" charset="0"/>
              </a:rPr>
              <a:t>η- </a:t>
            </a:r>
            <a:r>
              <a:rPr lang="cs-CZ" dirty="0">
                <a:latin typeface="Palatino Linotype" panose="02040502050505030304" pitchFamily="18" charset="0"/>
              </a:rPr>
              <a:t>vyslovovaly </a:t>
            </a:r>
            <a:r>
              <a:rPr lang="cs-CZ" dirty="0" smtClean="0">
                <a:latin typeface="Palatino Linotype" panose="02040502050505030304" pitchFamily="18" charset="0"/>
              </a:rPr>
              <a:t>stejně jako [-i-], tzn. </a:t>
            </a:r>
            <a:r>
              <a:rPr lang="cs-CZ" dirty="0">
                <a:latin typeface="Palatino Linotype" panose="02040502050505030304" pitchFamily="18" charset="0"/>
              </a:rPr>
              <a:t>j</a:t>
            </a:r>
            <a:r>
              <a:rPr lang="cs-CZ" dirty="0" smtClean="0">
                <a:latin typeface="Palatino Linotype" panose="02040502050505030304" pitchFamily="18" charset="0"/>
              </a:rPr>
              <a:t>ak jméno </a:t>
            </a:r>
            <a:r>
              <a:rPr lang="cs-CZ" dirty="0" err="1" smtClean="0">
                <a:latin typeface="Palatino Linotype" panose="02040502050505030304" pitchFamily="18" charset="0"/>
              </a:rPr>
              <a:t>Chréstos</a:t>
            </a:r>
            <a:r>
              <a:rPr lang="cs-CZ" dirty="0" smtClean="0">
                <a:latin typeface="Palatino Linotype" panose="02040502050505030304" pitchFamily="18" charset="0"/>
              </a:rPr>
              <a:t>, tak titul Christos se vyslovily stejně: [Christos],</a:t>
            </a:r>
          </a:p>
          <a:p>
            <a:pPr lvl="2">
              <a:lnSpc>
                <a:spcPct val="15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titulu Christos ale nežidovští obyvatelé římské </a:t>
            </a:r>
            <a:r>
              <a:rPr lang="cs-CZ" dirty="0" err="1" smtClean="0">
                <a:latin typeface="Palatino Linotype" panose="02040502050505030304" pitchFamily="18" charset="0"/>
              </a:rPr>
              <a:t>imperia</a:t>
            </a:r>
            <a:r>
              <a:rPr lang="cs-CZ" dirty="0" smtClean="0">
                <a:latin typeface="Palatino Linotype" panose="02040502050505030304" pitchFamily="18" charset="0"/>
              </a:rPr>
              <a:t> nerozuměli, zatímco slovo </a:t>
            </a:r>
            <a:r>
              <a:rPr lang="cs-CZ" i="1" dirty="0" err="1" smtClean="0">
                <a:latin typeface="Palatino Linotype" panose="02040502050505030304" pitchFamily="18" charset="0"/>
              </a:rPr>
              <a:t>chréstos</a:t>
            </a:r>
            <a:r>
              <a:rPr lang="cs-CZ" i="1" dirty="0" smtClean="0">
                <a:latin typeface="Palatino Linotype" panose="02040502050505030304" pitchFamily="18" charset="0"/>
              </a:rPr>
              <a:t> </a:t>
            </a:r>
            <a:r>
              <a:rPr lang="cs-CZ" dirty="0" smtClean="0">
                <a:latin typeface="Palatino Linotype" panose="02040502050505030304" pitchFamily="18" charset="0"/>
              </a:rPr>
              <a:t>existovalo, znamenalo „užitečný“ a používalo se jako jméno,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t</a:t>
            </a:r>
            <a:r>
              <a:rPr lang="cs-CZ" dirty="0" smtClean="0">
                <a:latin typeface="Palatino Linotype" panose="02040502050505030304" pitchFamily="18" charset="0"/>
              </a:rPr>
              <a:t>ím pádem ale když římský úředník vyslýchal Židy, kteří vyvolávali nepokoje a říkali mu, že se přou o nějakého Christa, on, protože takové slovo neznal, zapsal </a:t>
            </a:r>
            <a:r>
              <a:rPr lang="cs-CZ" dirty="0" err="1" smtClean="0">
                <a:latin typeface="Palatino Linotype" panose="02040502050505030304" pitchFamily="18" charset="0"/>
              </a:rPr>
              <a:t>Chréstos</a:t>
            </a:r>
            <a:r>
              <a:rPr lang="cs-CZ" dirty="0" smtClean="0">
                <a:latin typeface="Palatino Linotype" panose="02040502050505030304" pitchFamily="18" charset="0"/>
              </a:rPr>
              <a:t>, což se vyslovovalo stejně a on to znal,</a:t>
            </a:r>
          </a:p>
          <a:p>
            <a:pPr lvl="2">
              <a:lnSpc>
                <a:spcPct val="15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navíc se mohl snadno domnívat, že tento </a:t>
            </a:r>
            <a:r>
              <a:rPr lang="cs-CZ" dirty="0" err="1" smtClean="0">
                <a:latin typeface="Palatino Linotype" panose="02040502050505030304" pitchFamily="18" charset="0"/>
              </a:rPr>
              <a:t>Chréstos</a:t>
            </a:r>
            <a:r>
              <a:rPr lang="cs-CZ" dirty="0" smtClean="0">
                <a:latin typeface="Palatino Linotype" panose="02040502050505030304" pitchFamily="18" charset="0"/>
              </a:rPr>
              <a:t> je v Římě přítomen osobně a vyvolává nepokoje (aniž ovšem </a:t>
            </a:r>
            <a:r>
              <a:rPr lang="cs-CZ" dirty="0" err="1" smtClean="0">
                <a:latin typeface="Palatino Linotype" panose="02040502050505030304" pitchFamily="18" charset="0"/>
              </a:rPr>
              <a:t>Suetoniova</a:t>
            </a:r>
            <a:r>
              <a:rPr lang="cs-CZ" dirty="0" smtClean="0">
                <a:latin typeface="Palatino Linotype" panose="02040502050505030304" pitchFamily="18" charset="0"/>
              </a:rPr>
              <a:t> zpráva v latinském originále nutně musí být chápána tak, že </a:t>
            </a:r>
            <a:r>
              <a:rPr lang="cs-CZ" dirty="0" err="1" smtClean="0">
                <a:latin typeface="Palatino Linotype" panose="02040502050505030304" pitchFamily="18" charset="0"/>
              </a:rPr>
              <a:t>Chréstos</a:t>
            </a:r>
            <a:r>
              <a:rPr lang="cs-CZ" dirty="0" smtClean="0">
                <a:latin typeface="Palatino Linotype" panose="02040502050505030304" pitchFamily="18" charset="0"/>
              </a:rPr>
              <a:t> sám byl v Římě),</a:t>
            </a:r>
          </a:p>
        </p:txBody>
      </p:sp>
    </p:spTree>
    <p:extLst>
      <p:ext uri="{BB962C8B-B14F-4D97-AF65-F5344CB8AC3E}">
        <p14:creationId xmlns:p14="http://schemas.microsoft.com/office/powerpoint/2010/main" val="130894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m</a:t>
            </a:r>
            <a:r>
              <a:rPr lang="cs-CZ" dirty="0" smtClean="0">
                <a:latin typeface="Palatino Linotype" panose="02040502050505030304" pitchFamily="18" charset="0"/>
              </a:rPr>
              <a:t>ezi asi tisícem jmen římských Židů, jejichž náhrobky se nacházejí v římských katakombách, jméno </a:t>
            </a:r>
            <a:r>
              <a:rPr lang="cs-CZ" dirty="0" err="1" smtClean="0">
                <a:latin typeface="Palatino Linotype" panose="02040502050505030304" pitchFamily="18" charset="0"/>
              </a:rPr>
              <a:t>Chréstos</a:t>
            </a:r>
            <a:r>
              <a:rPr lang="cs-CZ" dirty="0" smtClean="0">
                <a:latin typeface="Palatino Linotype" panose="02040502050505030304" pitchFamily="18" charset="0"/>
              </a:rPr>
              <a:t> není dosvědčeno,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a</a:t>
            </a:r>
            <a:r>
              <a:rPr lang="cs-CZ" dirty="0" smtClean="0">
                <a:latin typeface="Palatino Linotype" panose="02040502050505030304" pitchFamily="18" charset="0"/>
              </a:rPr>
              <a:t> je otázkou, zda by Židé v tuto dobu toto jméno vůbec používali právě kvůli totožné výslovnosti s řeckým termínem pro mesiáše,</a:t>
            </a:r>
          </a:p>
          <a:p>
            <a:pPr lvl="2">
              <a:lnSpc>
                <a:spcPct val="150000"/>
              </a:lnSpc>
            </a:pPr>
            <a:r>
              <a:rPr lang="cs-CZ" dirty="0" err="1" smtClean="0">
                <a:latin typeface="Palatino Linotype" panose="02040502050505030304" pitchFamily="18" charset="0"/>
              </a:rPr>
              <a:t>Chréstos</a:t>
            </a:r>
            <a:r>
              <a:rPr lang="cs-CZ" dirty="0" smtClean="0">
                <a:latin typeface="Palatino Linotype" panose="02040502050505030304" pitchFamily="18" charset="0"/>
              </a:rPr>
              <a:t> by tedy musel být buď pohan, ale je krajně nepravděpodobné, že by nepokoje mezi Židy by vyvolal pohan, anebo </a:t>
            </a:r>
            <a:r>
              <a:rPr lang="cs-CZ" dirty="0" err="1" smtClean="0">
                <a:latin typeface="Palatino Linotype" panose="02040502050505030304" pitchFamily="18" charset="0"/>
              </a:rPr>
              <a:t>prosélyta</a:t>
            </a:r>
            <a:r>
              <a:rPr lang="cs-CZ" dirty="0" smtClean="0">
                <a:latin typeface="Palatino Linotype" panose="02040502050505030304" pitchFamily="18" charset="0"/>
              </a:rPr>
              <a:t>, což vyloučit nelze, ale už je to samo o sobě málo pravděpodobné,</a:t>
            </a:r>
            <a:endParaRPr lang="cs-CZ" sz="2000" dirty="0">
              <a:latin typeface="Palatino Linotype" panose="02040502050505030304" pitchFamily="18" charset="0"/>
            </a:endParaRPr>
          </a:p>
          <a:p>
            <a:pPr lvl="2">
              <a:lnSpc>
                <a:spcPct val="15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spíše však jde opravdu o špatně zapsaný titul Christos, ať už Ježíšův, anebo, opět nelze vyloučit, někoho jiného, komu byl také nárokován.</a:t>
            </a:r>
            <a:endParaRPr lang="cs-CZ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58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Že by mohlo jít o Ježíše, je ovšem někdy odmítáno s tím, že jde o zprávu k roku 41 a tehdy ještě informace o Ježíšovi do Říma dorazit nemohly; to bývá dokazováno na zprávu pozdějšího historika, která se tohoto roku opravdu týká: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cs-CZ" i="1" dirty="0">
                <a:latin typeface="Palatino Linotype" panose="02040502050505030304" pitchFamily="18" charset="0"/>
              </a:rPr>
              <a:t>Židy, jejichž počet znovu vzrostl, takže by obtížně mohli být z města vykázáni bez odporu jejich lůzy, sice nevyhnal, ale přikázal jim, aby samozřejmě praktikovali způsob života svých předků, ale aby se neshromažďovali. </a:t>
            </a:r>
            <a:r>
              <a:rPr lang="cs-CZ" dirty="0" smtClean="0">
                <a:latin typeface="Palatino Linotype" panose="02040502050505030304" pitchFamily="18" charset="0"/>
              </a:rPr>
              <a:t>(</a:t>
            </a:r>
            <a:r>
              <a:rPr lang="cs-CZ" dirty="0" err="1" smtClean="0">
                <a:latin typeface="Palatino Linotype" panose="02040502050505030304" pitchFamily="18" charset="0"/>
              </a:rPr>
              <a:t>Cassius</a:t>
            </a:r>
            <a:r>
              <a:rPr lang="cs-CZ" dirty="0" smtClean="0">
                <a:latin typeface="Palatino Linotype" panose="02040502050505030304" pitchFamily="18" charset="0"/>
              </a:rPr>
              <a:t> </a:t>
            </a:r>
            <a:r>
              <a:rPr lang="cs-CZ" dirty="0" err="1" smtClean="0">
                <a:latin typeface="Palatino Linotype" panose="02040502050505030304" pitchFamily="18" charset="0"/>
              </a:rPr>
              <a:t>Dio</a:t>
            </a:r>
            <a:r>
              <a:rPr lang="cs-CZ" dirty="0" smtClean="0">
                <a:latin typeface="Palatino Linotype" panose="02040502050505030304" pitchFamily="18" charset="0"/>
              </a:rPr>
              <a:t>, </a:t>
            </a:r>
            <a:r>
              <a:rPr lang="cs-CZ" i="1" dirty="0" smtClean="0">
                <a:latin typeface="Palatino Linotype" panose="02040502050505030304" pitchFamily="18" charset="0"/>
              </a:rPr>
              <a:t>Římské dějiny </a:t>
            </a:r>
            <a:r>
              <a:rPr lang="cs-CZ" dirty="0" smtClean="0">
                <a:latin typeface="Palatino Linotype" panose="02040502050505030304" pitchFamily="18" charset="0"/>
              </a:rPr>
              <a:t>LX 6,6; </a:t>
            </a:r>
            <a:r>
              <a:rPr lang="cs-CZ" dirty="0" err="1" smtClean="0">
                <a:latin typeface="Palatino Linotype" panose="02040502050505030304" pitchFamily="18" charset="0"/>
              </a:rPr>
              <a:t>překl</a:t>
            </a:r>
            <a:r>
              <a:rPr lang="cs-CZ" dirty="0" smtClean="0">
                <a:latin typeface="Palatino Linotype" panose="02040502050505030304" pitchFamily="18" charset="0"/>
              </a:rPr>
              <a:t>. IP)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Její obsah je ale rozdílný, na rozdíl od zprávy ve </a:t>
            </a:r>
            <a:r>
              <a:rPr lang="cs-CZ" sz="2000" i="1" dirty="0" smtClean="0">
                <a:latin typeface="Palatino Linotype" panose="02040502050505030304" pitchFamily="18" charset="0"/>
              </a:rPr>
              <a:t>Skutcích apoštolských </a:t>
            </a:r>
            <a:r>
              <a:rPr lang="cs-CZ" sz="2000" dirty="0" smtClean="0">
                <a:latin typeface="Palatino Linotype" panose="02040502050505030304" pitchFamily="18" charset="0"/>
              </a:rPr>
              <a:t>týkající se roku 49:</a:t>
            </a:r>
            <a:endParaRPr lang="cs-CZ" sz="2000" dirty="0">
              <a:latin typeface="Palatino Linotype" panose="02040502050505030304" pitchFamily="18" charset="0"/>
            </a:endParaRPr>
          </a:p>
          <a:p>
            <a:pPr marL="914400" lvl="2" indent="0">
              <a:lnSpc>
                <a:spcPct val="150000"/>
              </a:lnSpc>
              <a:buNone/>
            </a:pPr>
            <a:r>
              <a:rPr lang="cs-CZ" i="1" dirty="0" smtClean="0">
                <a:latin typeface="Palatino Linotype" panose="02040502050505030304" pitchFamily="18" charset="0"/>
              </a:rPr>
              <a:t>Pavel … se </a:t>
            </a:r>
            <a:r>
              <a:rPr lang="cs-CZ" i="1" dirty="0">
                <a:latin typeface="Palatino Linotype" panose="02040502050505030304" pitchFamily="18" charset="0"/>
              </a:rPr>
              <a:t>setkal s jedním Židem, který se jmenoval </a:t>
            </a:r>
            <a:r>
              <a:rPr lang="cs-CZ" i="1" dirty="0" err="1" smtClean="0">
                <a:latin typeface="Palatino Linotype" panose="02040502050505030304" pitchFamily="18" charset="0"/>
              </a:rPr>
              <a:t>Aquila</a:t>
            </a:r>
            <a:r>
              <a:rPr lang="cs-CZ" i="1" dirty="0" smtClean="0">
                <a:latin typeface="Palatino Linotype" panose="02040502050505030304" pitchFamily="18" charset="0"/>
              </a:rPr>
              <a:t> … </a:t>
            </a:r>
            <a:r>
              <a:rPr lang="cs-CZ" i="1" dirty="0">
                <a:latin typeface="Palatino Linotype" panose="02040502050505030304" pitchFamily="18" charset="0"/>
              </a:rPr>
              <a:t>Nedávno přišel se svou manželkou Priscillou z Itálie, protože císař </a:t>
            </a:r>
            <a:r>
              <a:rPr lang="cs-CZ" i="1" dirty="0" smtClean="0">
                <a:latin typeface="Palatino Linotype" panose="02040502050505030304" pitchFamily="18" charset="0"/>
              </a:rPr>
              <a:t>Claudius </a:t>
            </a:r>
            <a:r>
              <a:rPr lang="cs-CZ" i="1" dirty="0">
                <a:latin typeface="Palatino Linotype" panose="02040502050505030304" pitchFamily="18" charset="0"/>
              </a:rPr>
              <a:t>vydal rozkaz, aby všichni Židé opustili Řím. </a:t>
            </a:r>
            <a:r>
              <a:rPr lang="cs-CZ" dirty="0" smtClean="0">
                <a:latin typeface="Palatino Linotype" panose="02040502050505030304" pitchFamily="18" charset="0"/>
              </a:rPr>
              <a:t>(18,1-2; ČEP, úprava podoby vlastních jmen IP)</a:t>
            </a:r>
            <a:endParaRPr lang="cs-CZ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56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Existují tedy čtyři řecky či latinsky psané prameny, jimiž lze obhajovat Ježíšovu historicitu: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Nový zákon, především evangelia, ale v zásadě i Pavlovy listy,</a:t>
            </a:r>
            <a:endParaRPr lang="cs-CZ" dirty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sz="2000" dirty="0" err="1" smtClean="0">
                <a:latin typeface="Palatino Linotype" panose="02040502050505030304" pitchFamily="18" charset="0"/>
              </a:rPr>
              <a:t>Iosephus</a:t>
            </a:r>
            <a:r>
              <a:rPr lang="cs-CZ" sz="2000" dirty="0" smtClean="0">
                <a:latin typeface="Palatino Linotype" panose="02040502050505030304" pitchFamily="18" charset="0"/>
              </a:rPr>
              <a:t> Flavius,</a:t>
            </a:r>
          </a:p>
          <a:p>
            <a:pPr lvl="1">
              <a:lnSpc>
                <a:spcPct val="150000"/>
              </a:lnSpc>
            </a:pPr>
            <a:r>
              <a:rPr lang="cs-CZ" sz="2000" dirty="0" err="1" smtClean="0">
                <a:latin typeface="Palatino Linotype" panose="02040502050505030304" pitchFamily="18" charset="0"/>
              </a:rPr>
              <a:t>Tacitus</a:t>
            </a:r>
            <a:r>
              <a:rPr lang="cs-CZ" sz="2000" dirty="0" smtClean="0">
                <a:latin typeface="Palatino Linotype" panose="02040502050505030304" pitchFamily="18" charset="0"/>
              </a:rPr>
              <a:t>,</a:t>
            </a:r>
          </a:p>
          <a:p>
            <a:pPr lvl="1">
              <a:lnSpc>
                <a:spcPct val="150000"/>
              </a:lnSpc>
            </a:pPr>
            <a:r>
              <a:rPr lang="cs-CZ" sz="2000" dirty="0" err="1" smtClean="0">
                <a:latin typeface="Palatino Linotype" panose="02040502050505030304" pitchFamily="18" charset="0"/>
              </a:rPr>
              <a:t>Suetonius</a:t>
            </a:r>
            <a:r>
              <a:rPr lang="cs-CZ" sz="2000" dirty="0" smtClean="0">
                <a:latin typeface="Palatino Linotype" panose="0204050205050503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Na druhou stranu však svědectví ani jednoho není tak kované, aby proti němu nebylo lze nic namítnout.</a:t>
            </a:r>
          </a:p>
        </p:txBody>
      </p:sp>
    </p:spTree>
    <p:extLst>
      <p:ext uri="{BB962C8B-B14F-4D97-AF65-F5344CB8AC3E}">
        <p14:creationId xmlns:p14="http://schemas.microsoft.com/office/powerpoint/2010/main" val="225723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Později často jedno ze dvou typických vysvětlení:</a:t>
            </a:r>
            <a:endParaRPr lang="cs-CZ" sz="2000" dirty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1, Ježíš je mesiáš, spasitel, syn boží …</a:t>
            </a:r>
            <a:endParaRPr lang="cs-CZ" dirty="0" smtClean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2, Ježíš nikdy nežil, někdo si ho vymyslel …</a:t>
            </a:r>
          </a:p>
        </p:txBody>
      </p:sp>
    </p:spTree>
    <p:extLst>
      <p:ext uri="{BB962C8B-B14F-4D97-AF65-F5344CB8AC3E}">
        <p14:creationId xmlns:p14="http://schemas.microsoft.com/office/powerpoint/2010/main" val="17536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Co je ještě ve hře?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Protikřesťanské polemiky:</a:t>
            </a:r>
            <a:endParaRPr lang="cs-CZ" sz="2000" dirty="0">
              <a:latin typeface="Palatino Linotype" panose="02040502050505030304" pitchFamily="18" charset="0"/>
            </a:endParaRPr>
          </a:p>
          <a:p>
            <a:pPr lvl="2">
              <a:lnSpc>
                <a:spcPct val="150000"/>
              </a:lnSpc>
            </a:pPr>
            <a:r>
              <a:rPr lang="cs-CZ" dirty="0" err="1" smtClean="0">
                <a:latin typeface="Palatino Linotype" panose="02040502050505030304" pitchFamily="18" charset="0"/>
              </a:rPr>
              <a:t>Kelsova</a:t>
            </a:r>
            <a:r>
              <a:rPr lang="cs-CZ" dirty="0" smtClean="0">
                <a:latin typeface="Palatino Linotype" panose="02040502050505030304" pitchFamily="18" charset="0"/>
              </a:rPr>
              <a:t> (z 2. pol. 2. stol.),</a:t>
            </a:r>
          </a:p>
          <a:p>
            <a:pPr lvl="2">
              <a:lnSpc>
                <a:spcPct val="150000"/>
              </a:lnSpc>
            </a:pPr>
            <a:r>
              <a:rPr lang="cs-CZ" dirty="0" err="1" smtClean="0">
                <a:latin typeface="Palatino Linotype" panose="02040502050505030304" pitchFamily="18" charset="0"/>
              </a:rPr>
              <a:t>Porfyriova</a:t>
            </a:r>
            <a:r>
              <a:rPr lang="cs-CZ" dirty="0" smtClean="0">
                <a:latin typeface="Palatino Linotype" panose="02040502050505030304" pitchFamily="18" charset="0"/>
              </a:rPr>
              <a:t> (z konce 3.stol.),</a:t>
            </a:r>
          </a:p>
          <a:p>
            <a:pPr lvl="2">
              <a:lnSpc>
                <a:spcPct val="15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Iulianova (ze 4. stol.),</a:t>
            </a:r>
          </a:p>
          <a:p>
            <a:pPr lvl="2">
              <a:lnSpc>
                <a:spcPct val="15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tvrzení obhájců Ježíšovy historicity, že tito autoři by se každopádně „povozili“ na faktu, že Ježíš nikdy nežil, kdyby tomu tak bylo, však není oprávněné,</a:t>
            </a:r>
          </a:p>
          <a:p>
            <a:pPr lvl="2">
              <a:lnSpc>
                <a:spcPct val="15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jejich znalosti zřejmě vycházejí z </a:t>
            </a:r>
            <a:r>
              <a:rPr lang="cs-CZ" dirty="0" smtClean="0">
                <a:latin typeface="Palatino Linotype" panose="02040502050505030304" pitchFamily="18" charset="0"/>
              </a:rPr>
              <a:t>už vžité křesťanské </a:t>
            </a:r>
            <a:r>
              <a:rPr lang="cs-CZ" dirty="0" smtClean="0">
                <a:latin typeface="Palatino Linotype" panose="02040502050505030304" pitchFamily="18" charset="0"/>
              </a:rPr>
              <a:t>tradice a nezdá se, nebo aspoň nelze považovat za prokázané, že měli nějaké vlastní autentické informace,</a:t>
            </a:r>
          </a:p>
        </p:txBody>
      </p:sp>
    </p:spTree>
    <p:extLst>
      <p:ext uri="{BB962C8B-B14F-4D97-AF65-F5344CB8AC3E}">
        <p14:creationId xmlns:p14="http://schemas.microsoft.com/office/powerpoint/2010/main" val="141481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Autofit/>
          </a:bodyPr>
          <a:lstStyle/>
          <a:p>
            <a:pPr lvl="1">
              <a:lnSpc>
                <a:spcPct val="13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d</a:t>
            </a:r>
            <a:r>
              <a:rPr lang="cs-CZ" sz="2000" dirty="0" smtClean="0">
                <a:latin typeface="Palatino Linotype" panose="02040502050505030304" pitchFamily="18" charset="0"/>
              </a:rPr>
              <a:t>alší řecky či latinsky psané prameny, jejichž svědectví však je ve skutečnosti nulové:</a:t>
            </a:r>
          </a:p>
          <a:p>
            <a:pPr lvl="2">
              <a:lnSpc>
                <a:spcPct val="13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Plinius,</a:t>
            </a:r>
          </a:p>
          <a:p>
            <a:pPr lvl="2">
              <a:lnSpc>
                <a:spcPct val="130000"/>
              </a:lnSpc>
            </a:pPr>
            <a:r>
              <a:rPr lang="cs-CZ" dirty="0" err="1" smtClean="0">
                <a:latin typeface="Palatino Linotype" panose="02040502050505030304" pitchFamily="18" charset="0"/>
              </a:rPr>
              <a:t>Thallos</a:t>
            </a:r>
            <a:r>
              <a:rPr lang="cs-CZ" dirty="0" smtClean="0">
                <a:latin typeface="Palatino Linotype" panose="02040502050505030304" pitchFamily="18" charset="0"/>
              </a:rPr>
              <a:t>,</a:t>
            </a:r>
          </a:p>
          <a:p>
            <a:pPr lvl="2">
              <a:lnSpc>
                <a:spcPct val="130000"/>
              </a:lnSpc>
            </a:pPr>
            <a:r>
              <a:rPr lang="cs-CZ" dirty="0" err="1" smtClean="0">
                <a:latin typeface="Palatino Linotype" panose="02040502050505030304" pitchFamily="18" charset="0"/>
              </a:rPr>
              <a:t>Lúkiános</a:t>
            </a:r>
            <a:r>
              <a:rPr lang="cs-CZ" dirty="0" smtClean="0">
                <a:latin typeface="Palatino Linotype" panose="02040502050505030304" pitchFamily="18" charset="0"/>
              </a:rPr>
              <a:t> či jakýkoli autor 2. století,</a:t>
            </a:r>
          </a:p>
          <a:p>
            <a:pPr lvl="2">
              <a:lnSpc>
                <a:spcPct val="13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+ </a:t>
            </a:r>
            <a:r>
              <a:rPr lang="cs-CZ" dirty="0" err="1" smtClean="0">
                <a:latin typeface="Palatino Linotype" panose="02040502050505030304" pitchFamily="18" charset="0"/>
              </a:rPr>
              <a:t>Velleius</a:t>
            </a:r>
            <a:r>
              <a:rPr lang="cs-CZ" dirty="0" smtClean="0">
                <a:latin typeface="Palatino Linotype" panose="02040502050505030304" pitchFamily="18" charset="0"/>
              </a:rPr>
              <a:t> </a:t>
            </a:r>
            <a:r>
              <a:rPr lang="cs-CZ" dirty="0" err="1" smtClean="0">
                <a:latin typeface="Palatino Linotype" panose="02040502050505030304" pitchFamily="18" charset="0"/>
              </a:rPr>
              <a:t>Paterculus</a:t>
            </a:r>
            <a:r>
              <a:rPr lang="cs-CZ" dirty="0" smtClean="0">
                <a:latin typeface="Palatino Linotype" panose="02040502050505030304" pitchFamily="18" charset="0"/>
              </a:rPr>
              <a:t>, v jehož případě jde o moderní </a:t>
            </a:r>
            <a:r>
              <a:rPr lang="cs-CZ" dirty="0" err="1" smtClean="0">
                <a:latin typeface="Palatino Linotype" panose="02040502050505030304" pitchFamily="18" charset="0"/>
              </a:rPr>
              <a:t>joke</a:t>
            </a:r>
            <a:r>
              <a:rPr lang="cs-CZ" dirty="0" smtClean="0">
                <a:latin typeface="Palatino Linotype" panose="02040502050505030304" pitchFamily="18" charset="0"/>
              </a:rPr>
              <a:t>,</a:t>
            </a:r>
          </a:p>
          <a:p>
            <a:pPr lvl="1">
              <a:lnSpc>
                <a:spcPct val="13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p</a:t>
            </a:r>
            <a:r>
              <a:rPr lang="cs-CZ" sz="2000" dirty="0" smtClean="0">
                <a:latin typeface="Palatino Linotype" panose="02040502050505030304" pitchFamily="18" charset="0"/>
              </a:rPr>
              <a:t>rameny dochované jinak než řecky či latinsky:</a:t>
            </a:r>
          </a:p>
          <a:p>
            <a:pPr lvl="2">
              <a:lnSpc>
                <a:spcPct val="130000"/>
              </a:lnSpc>
            </a:pPr>
            <a:r>
              <a:rPr lang="cs-CZ" dirty="0" err="1" smtClean="0">
                <a:latin typeface="Palatino Linotype" panose="02040502050505030304" pitchFamily="18" charset="0"/>
              </a:rPr>
              <a:t>Mara</a:t>
            </a:r>
            <a:r>
              <a:rPr lang="cs-CZ" dirty="0" smtClean="0">
                <a:latin typeface="Palatino Linotype" panose="02040502050505030304" pitchFamily="18" charset="0"/>
              </a:rPr>
              <a:t> bar </a:t>
            </a:r>
            <a:r>
              <a:rPr lang="cs-CZ" dirty="0" err="1" smtClean="0">
                <a:latin typeface="Palatino Linotype" panose="02040502050505030304" pitchFamily="18" charset="0"/>
              </a:rPr>
              <a:t>Serapio</a:t>
            </a:r>
            <a:r>
              <a:rPr lang="cs-CZ" dirty="0" smtClean="0">
                <a:latin typeface="Palatino Linotype" panose="02040502050505030304" pitchFamily="18" charset="0"/>
              </a:rPr>
              <a:t>,</a:t>
            </a:r>
          </a:p>
          <a:p>
            <a:pPr lvl="2">
              <a:lnSpc>
                <a:spcPct val="130000"/>
              </a:lnSpc>
            </a:pPr>
            <a:r>
              <a:rPr lang="cs-CZ" i="1" dirty="0" smtClean="0">
                <a:latin typeface="Palatino Linotype" panose="02040502050505030304" pitchFamily="18" charset="0"/>
              </a:rPr>
              <a:t>Talmud</a:t>
            </a:r>
            <a:r>
              <a:rPr lang="cs-CZ" dirty="0" smtClean="0">
                <a:latin typeface="Palatino Linotype" panose="02040502050505030304" pitchFamily="18" charset="0"/>
              </a:rPr>
              <a:t>,</a:t>
            </a:r>
          </a:p>
          <a:p>
            <a:pPr lvl="2">
              <a:lnSpc>
                <a:spcPct val="130000"/>
              </a:lnSpc>
            </a:pPr>
            <a:r>
              <a:rPr lang="cs-CZ" i="1" dirty="0" smtClean="0">
                <a:latin typeface="Palatino Linotype" panose="02040502050505030304" pitchFamily="18" charset="0"/>
              </a:rPr>
              <a:t>Zjevení Abrahamovo</a:t>
            </a:r>
            <a:r>
              <a:rPr lang="cs-CZ" dirty="0" smtClean="0">
                <a:latin typeface="Palatino Linotype" panose="02040502050505030304" pitchFamily="18" charset="0"/>
              </a:rPr>
              <a:t>,</a:t>
            </a:r>
          </a:p>
          <a:p>
            <a:pPr lvl="2">
              <a:lnSpc>
                <a:spcPct val="130000"/>
              </a:lnSpc>
            </a:pPr>
            <a:r>
              <a:rPr lang="cs-CZ" dirty="0">
                <a:latin typeface="Palatino Linotype" panose="02040502050505030304" pitchFamily="18" charset="0"/>
              </a:rPr>
              <a:t>n</a:t>
            </a:r>
            <a:r>
              <a:rPr lang="cs-CZ" dirty="0" smtClean="0">
                <a:latin typeface="Palatino Linotype" panose="02040502050505030304" pitchFamily="18" charset="0"/>
              </a:rPr>
              <a:t>ápisy z </a:t>
            </a:r>
            <a:r>
              <a:rPr lang="cs-CZ" dirty="0" err="1" smtClean="0">
                <a:latin typeface="Palatino Linotype" panose="02040502050505030304" pitchFamily="18" charset="0"/>
              </a:rPr>
              <a:t>Talpijotské</a:t>
            </a:r>
            <a:r>
              <a:rPr lang="cs-CZ" dirty="0" smtClean="0">
                <a:latin typeface="Palatino Linotype" panose="02040502050505030304" pitchFamily="18" charset="0"/>
              </a:rPr>
              <a:t> hrobky.</a:t>
            </a:r>
          </a:p>
          <a:p>
            <a:pPr lvl="1">
              <a:lnSpc>
                <a:spcPct val="13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Informace o jedněch i druhých podám </a:t>
            </a:r>
            <a:r>
              <a:rPr lang="cs-CZ" sz="2000" dirty="0">
                <a:latin typeface="Palatino Linotype" panose="02040502050505030304" pitchFamily="18" charset="0"/>
              </a:rPr>
              <a:t>na </a:t>
            </a:r>
            <a:r>
              <a:rPr lang="cs-CZ" sz="2000" dirty="0" smtClean="0">
                <a:latin typeface="Palatino Linotype" panose="02040502050505030304" pitchFamily="18" charset="0"/>
              </a:rPr>
              <a:t>požádání v diskusi, či po jejím skončení.</a:t>
            </a:r>
            <a:endParaRPr lang="cs-CZ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36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Argument odpůrců historicity: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126 autorů, kteří se nezmínili o Ježíšovi, ačkoli mohli,</a:t>
            </a:r>
            <a:endParaRPr lang="cs-CZ" sz="2000" dirty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objevil se v roce 2014, nicméně jeho méně obsáhlá podoba je starší,</a:t>
            </a:r>
            <a:endParaRPr lang="cs-CZ" dirty="0" smtClean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z</a:t>
            </a:r>
            <a:r>
              <a:rPr lang="cs-CZ" sz="2000" dirty="0" smtClean="0">
                <a:latin typeface="Palatino Linotype" panose="02040502050505030304" pitchFamily="18" charset="0"/>
              </a:rPr>
              <a:t> nich však jen 2 (!) jsou relevantní, protože to byli Židé a současníci Ježíše či aspoň </a:t>
            </a:r>
            <a:r>
              <a:rPr lang="cs-CZ" sz="2000" dirty="0" err="1" smtClean="0">
                <a:latin typeface="Palatino Linotype" panose="02040502050505030304" pitchFamily="18" charset="0"/>
              </a:rPr>
              <a:t>Iosepha</a:t>
            </a:r>
            <a:r>
              <a:rPr lang="cs-CZ" sz="2000" dirty="0" smtClean="0">
                <a:latin typeface="Palatino Linotype" panose="02040502050505030304" pitchFamily="18" charset="0"/>
              </a:rPr>
              <a:t> Flavia:</a:t>
            </a:r>
            <a:endParaRPr lang="cs-CZ" sz="2000" dirty="0">
              <a:latin typeface="Palatino Linotype" panose="02040502050505030304" pitchFamily="18" charset="0"/>
            </a:endParaRPr>
          </a:p>
          <a:p>
            <a:pPr lvl="2">
              <a:lnSpc>
                <a:spcPct val="150000"/>
              </a:lnSpc>
            </a:pPr>
            <a:r>
              <a:rPr lang="cs-CZ" dirty="0" err="1" smtClean="0">
                <a:latin typeface="Palatino Linotype" panose="02040502050505030304" pitchFamily="18" charset="0"/>
              </a:rPr>
              <a:t>Filón</a:t>
            </a:r>
            <a:r>
              <a:rPr lang="cs-CZ" dirty="0" smtClean="0">
                <a:latin typeface="Palatino Linotype" panose="02040502050505030304" pitchFamily="18" charset="0"/>
              </a:rPr>
              <a:t> z </a:t>
            </a:r>
            <a:r>
              <a:rPr lang="cs-CZ" dirty="0" err="1" smtClean="0">
                <a:latin typeface="Palatino Linotype" panose="02040502050505030304" pitchFamily="18" charset="0"/>
              </a:rPr>
              <a:t>Alexandreie</a:t>
            </a:r>
            <a:r>
              <a:rPr lang="cs-CZ" dirty="0" smtClean="0">
                <a:latin typeface="Palatino Linotype" panose="02040502050505030304" pitchFamily="18" charset="0"/>
              </a:rPr>
              <a:t> </a:t>
            </a:r>
            <a:r>
              <a:rPr lang="cs-CZ" dirty="0">
                <a:latin typeface="Palatino Linotype" panose="02040502050505030304" pitchFamily="18" charset="0"/>
              </a:rPr>
              <a:t>(</a:t>
            </a:r>
            <a:r>
              <a:rPr lang="cs-CZ" dirty="0" smtClean="0">
                <a:latin typeface="Palatino Linotype" panose="02040502050505030304" pitchFamily="18" charset="0"/>
              </a:rPr>
              <a:t>kolem 25 př. n. l.-50 n. l.) napsal mnoho spisů o nejrůznějších aspektech judaismu, které se dochovaly, a Ježíš v nich opravdu zmíněn není, což je zvláštní, ale nic víc,</a:t>
            </a:r>
          </a:p>
          <a:p>
            <a:pPr lvl="2">
              <a:lnSpc>
                <a:spcPct val="150000"/>
              </a:lnSpc>
            </a:pPr>
            <a:r>
              <a:rPr lang="cs-CZ" dirty="0" err="1" smtClean="0">
                <a:latin typeface="Palatino Linotype" panose="02040502050505030304" pitchFamily="18" charset="0"/>
              </a:rPr>
              <a:t>Iustus</a:t>
            </a:r>
            <a:r>
              <a:rPr lang="cs-CZ" dirty="0" smtClean="0">
                <a:latin typeface="Palatino Linotype" panose="02040502050505030304" pitchFamily="18" charset="0"/>
              </a:rPr>
              <a:t> z </a:t>
            </a:r>
            <a:r>
              <a:rPr lang="cs-CZ" dirty="0" err="1" smtClean="0">
                <a:latin typeface="Palatino Linotype" panose="02040502050505030304" pitchFamily="18" charset="0"/>
              </a:rPr>
              <a:t>Tiberiady</a:t>
            </a:r>
            <a:r>
              <a:rPr lang="cs-CZ" dirty="0" smtClean="0">
                <a:latin typeface="Palatino Linotype" panose="02040502050505030304" pitchFamily="18" charset="0"/>
              </a:rPr>
              <a:t> (2. pol. 1. stol.) psal o židovských dějinách stejně jako </a:t>
            </a:r>
            <a:r>
              <a:rPr lang="cs-CZ" dirty="0" err="1" smtClean="0">
                <a:latin typeface="Palatino Linotype" panose="02040502050505030304" pitchFamily="18" charset="0"/>
              </a:rPr>
              <a:t>Iosephus</a:t>
            </a:r>
            <a:r>
              <a:rPr lang="cs-CZ" dirty="0" smtClean="0">
                <a:latin typeface="Palatino Linotype" panose="02040502050505030304" pitchFamily="18" charset="0"/>
              </a:rPr>
              <a:t>, nic se však nedochovalo, ale máme o něm následující zprávu …</a:t>
            </a:r>
            <a:endParaRPr lang="cs-CZ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13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 err="1" smtClean="0">
                <a:latin typeface="Palatino Linotype" panose="02040502050505030304" pitchFamily="18" charset="0"/>
              </a:rPr>
              <a:t>Fótios</a:t>
            </a:r>
            <a:r>
              <a:rPr lang="cs-CZ" sz="2000" dirty="0" smtClean="0">
                <a:latin typeface="Palatino Linotype" panose="02040502050505030304" pitchFamily="18" charset="0"/>
              </a:rPr>
              <a:t> (kolem 810-kolem 893)</a:t>
            </a:r>
            <a:endParaRPr lang="cs-CZ" sz="2000" dirty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konstantinopolský patriarcha, který vybral k misii na Velké Moravě Konstantina a Metoděje,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sám samozřejmě nemůže být ve sporu o Ježíšovu historicitu žádnou autoritou, ale psal si jakýsi čtenářský deník, a tím nám zachoval informace o mnoha autorech a dílech, která se jinak nedochovala, např. právě o </a:t>
            </a:r>
            <a:r>
              <a:rPr lang="cs-CZ" sz="2000" dirty="0" err="1" smtClean="0">
                <a:latin typeface="Palatino Linotype" panose="02040502050505030304" pitchFamily="18" charset="0"/>
              </a:rPr>
              <a:t>Iustovi</a:t>
            </a:r>
            <a:r>
              <a:rPr lang="cs-CZ" sz="2000" dirty="0" smtClean="0">
                <a:latin typeface="Palatino Linotype" panose="02040502050505030304" pitchFamily="18" charset="0"/>
              </a:rPr>
              <a:t>: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cs-CZ" i="1" dirty="0">
                <a:latin typeface="Palatino Linotype" panose="02040502050505030304" pitchFamily="18" charset="0"/>
              </a:rPr>
              <a:t>… a vynechává strašně moc veledůležitých věcí. Trpí stejným neduhem jako ostatní Židé, protože i on sám je židovského původu, a nemá vůbec žádnou zmínku o Kristově příchodu, o tom, co bylo skrze něho vykonáno, ani o jeho zázracích.</a:t>
            </a:r>
            <a:r>
              <a:rPr lang="cs-CZ" i="1" dirty="0" smtClean="0">
                <a:latin typeface="Palatino Linotype" panose="02040502050505030304" pitchFamily="18" charset="0"/>
              </a:rPr>
              <a:t> </a:t>
            </a:r>
            <a:r>
              <a:rPr lang="cs-CZ" dirty="0" smtClean="0">
                <a:latin typeface="Palatino Linotype" panose="02040502050505030304" pitchFamily="18" charset="0"/>
              </a:rPr>
              <a:t>(</a:t>
            </a:r>
            <a:r>
              <a:rPr lang="cs-CZ" i="1" dirty="0" err="1" smtClean="0">
                <a:latin typeface="Palatino Linotype" panose="02040502050505030304" pitchFamily="18" charset="0"/>
              </a:rPr>
              <a:t>Bibliothéka</a:t>
            </a:r>
            <a:r>
              <a:rPr lang="cs-CZ" i="1" dirty="0">
                <a:latin typeface="Palatino Linotype" panose="02040502050505030304" pitchFamily="18" charset="0"/>
              </a:rPr>
              <a:t> </a:t>
            </a:r>
            <a:r>
              <a:rPr lang="cs-CZ" dirty="0">
                <a:latin typeface="Palatino Linotype" panose="02040502050505030304" pitchFamily="18" charset="0"/>
              </a:rPr>
              <a:t>XXXIII 6b </a:t>
            </a:r>
            <a:r>
              <a:rPr lang="cs-CZ" dirty="0" smtClean="0">
                <a:latin typeface="Palatino Linotype" panose="02040502050505030304" pitchFamily="18" charset="0"/>
              </a:rPr>
              <a:t>33-38, </a:t>
            </a:r>
            <a:r>
              <a:rPr lang="cs-CZ" dirty="0" err="1" smtClean="0">
                <a:latin typeface="Palatino Linotype" panose="02040502050505030304" pitchFamily="18" charset="0"/>
              </a:rPr>
              <a:t>překl</a:t>
            </a:r>
            <a:r>
              <a:rPr lang="cs-CZ" dirty="0" smtClean="0">
                <a:latin typeface="Palatino Linotype" panose="02040502050505030304" pitchFamily="18" charset="0"/>
              </a:rPr>
              <a:t>. IP)</a:t>
            </a:r>
          </a:p>
        </p:txBody>
      </p:sp>
    </p:spTree>
    <p:extLst>
      <p:ext uri="{BB962C8B-B14F-4D97-AF65-F5344CB8AC3E}">
        <p14:creationId xmlns:p14="http://schemas.microsoft.com/office/powerpoint/2010/main" val="223797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Kromě zprávy o </a:t>
            </a:r>
            <a:r>
              <a:rPr lang="cs-CZ" sz="2000" dirty="0" err="1" smtClean="0">
                <a:latin typeface="Palatino Linotype" panose="02040502050505030304" pitchFamily="18" charset="0"/>
              </a:rPr>
              <a:t>Iustovi</a:t>
            </a:r>
            <a:r>
              <a:rPr lang="cs-CZ" sz="2000" dirty="0" smtClean="0">
                <a:latin typeface="Palatino Linotype" panose="02040502050505030304" pitchFamily="18" charset="0"/>
              </a:rPr>
              <a:t> (byť o jednom a ne všech jeho dílech) zaujme především odkaz na „ostatní Židy“: kolik jich Fótios mohl mít na mysli?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V jeho čtenářském deníku jsou však zmíněni už jen dva a je nepravděpodobné, že by četl a mohl mít na mysli ještě nějaké jiné:</a:t>
            </a:r>
          </a:p>
          <a:p>
            <a:pPr lvl="2">
              <a:lnSpc>
                <a:spcPct val="150000"/>
              </a:lnSpc>
            </a:pPr>
            <a:r>
              <a:rPr lang="cs-CZ" dirty="0" err="1" smtClean="0">
                <a:latin typeface="Palatino Linotype" panose="02040502050505030304" pitchFamily="18" charset="0"/>
              </a:rPr>
              <a:t>Iosephus</a:t>
            </a:r>
            <a:r>
              <a:rPr lang="cs-CZ" dirty="0" smtClean="0">
                <a:latin typeface="Palatino Linotype" panose="02040502050505030304" pitchFamily="18" charset="0"/>
              </a:rPr>
              <a:t> Flavius, o němž se </a:t>
            </a:r>
            <a:r>
              <a:rPr lang="cs-CZ" dirty="0" err="1" smtClean="0">
                <a:latin typeface="Palatino Linotype" panose="02040502050505030304" pitchFamily="18" charset="0"/>
              </a:rPr>
              <a:t>Fótios</a:t>
            </a:r>
            <a:r>
              <a:rPr lang="cs-CZ" dirty="0" smtClean="0">
                <a:latin typeface="Palatino Linotype" panose="02040502050505030304" pitchFamily="18" charset="0"/>
              </a:rPr>
              <a:t> rozepsal ze široka a nikde ani slůvkem nezmínil, že by u něj četl něco o Ježíšovi, což je v kombinaci s touto zmínkou argumentem proti autenticitě výše uvedeného </a:t>
            </a:r>
            <a:r>
              <a:rPr lang="cs-CZ" i="1" dirty="0" smtClean="0">
                <a:latin typeface="Palatino Linotype" panose="02040502050505030304" pitchFamily="18" charset="0"/>
              </a:rPr>
              <a:t>Testimonia </a:t>
            </a:r>
            <a:r>
              <a:rPr lang="cs-CZ" i="1" dirty="0" err="1" smtClean="0">
                <a:latin typeface="Palatino Linotype" panose="02040502050505030304" pitchFamily="18" charset="0"/>
              </a:rPr>
              <a:t>Flaviana</a:t>
            </a:r>
            <a:r>
              <a:rPr lang="cs-CZ" i="1" dirty="0" smtClean="0">
                <a:latin typeface="Palatino Linotype" panose="02040502050505030304" pitchFamily="18" charset="0"/>
              </a:rPr>
              <a:t> </a:t>
            </a:r>
            <a:r>
              <a:rPr lang="cs-CZ" dirty="0" smtClean="0">
                <a:latin typeface="Palatino Linotype" panose="02040502050505030304" pitchFamily="18" charset="0"/>
              </a:rPr>
              <a:t>i v nějaké střízlivé podobě, jak je dochována u </a:t>
            </a:r>
            <a:r>
              <a:rPr lang="cs-CZ" dirty="0" err="1" smtClean="0">
                <a:latin typeface="Palatino Linotype" panose="02040502050505030304" pitchFamily="18" charset="0"/>
              </a:rPr>
              <a:t>Agapia</a:t>
            </a:r>
            <a:r>
              <a:rPr lang="cs-CZ" dirty="0" smtClean="0">
                <a:latin typeface="Palatino Linotype" panose="02040502050505030304" pitchFamily="18" charset="0"/>
              </a:rPr>
              <a:t>, ale už ne tolik proti autenticitě zmínky Jakuba, bratra Ježíše …</a:t>
            </a:r>
            <a:endParaRPr lang="cs-CZ" sz="2000" dirty="0">
              <a:latin typeface="Palatino Linotype" panose="02040502050505030304" pitchFamily="18" charset="0"/>
            </a:endParaRPr>
          </a:p>
          <a:p>
            <a:pPr lvl="2">
              <a:lnSpc>
                <a:spcPct val="150000"/>
              </a:lnSpc>
            </a:pPr>
            <a:r>
              <a:rPr lang="cs-CZ" dirty="0" err="1" smtClean="0">
                <a:latin typeface="Palatino Linotype" panose="02040502050505030304" pitchFamily="18" charset="0"/>
              </a:rPr>
              <a:t>Filón</a:t>
            </a:r>
            <a:r>
              <a:rPr lang="cs-CZ" dirty="0" smtClean="0">
                <a:latin typeface="Palatino Linotype" panose="02040502050505030304" pitchFamily="18" charset="0"/>
              </a:rPr>
              <a:t> z </a:t>
            </a:r>
            <a:r>
              <a:rPr lang="cs-CZ" dirty="0" err="1" smtClean="0">
                <a:latin typeface="Palatino Linotype" panose="02040502050505030304" pitchFamily="18" charset="0"/>
              </a:rPr>
              <a:t>Alexandreie</a:t>
            </a:r>
            <a:r>
              <a:rPr lang="cs-CZ" dirty="0" smtClean="0">
                <a:latin typeface="Palatino Linotype" panose="02040502050505030304" pitchFamily="18" charset="0"/>
              </a:rPr>
              <a:t>, o němž už víme.</a:t>
            </a:r>
            <a:endParaRPr lang="cs-CZ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71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Autofit/>
          </a:bodyPr>
          <a:lstStyle/>
          <a:p>
            <a:pPr>
              <a:lnSpc>
                <a:spcPct val="135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Lze tedy formulovat nějaký jednoznačný, nezvratný závěr?</a:t>
            </a:r>
            <a:endParaRPr lang="cs-CZ" sz="2000" dirty="0">
              <a:latin typeface="Palatino Linotype" panose="02040502050505030304" pitchFamily="18" charset="0"/>
            </a:endParaRPr>
          </a:p>
          <a:p>
            <a:pPr lvl="1">
              <a:lnSpc>
                <a:spcPct val="135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n</a:t>
            </a:r>
            <a:r>
              <a:rPr lang="cs-CZ" sz="2000" dirty="0" smtClean="0">
                <a:latin typeface="Palatino Linotype" panose="02040502050505030304" pitchFamily="18" charset="0"/>
              </a:rPr>
              <a:t>a základě svědectví probraných autorů NE</a:t>
            </a:r>
            <a:r>
              <a:rPr lang="cs-CZ" sz="2000" dirty="0" smtClean="0">
                <a:latin typeface="Palatino Linotype" panose="02040502050505030304" pitchFamily="18" charset="0"/>
              </a:rPr>
              <a:t>, a proto všichni, kdo nějaký hlásají, a těch je klidně 95%, klamou </a:t>
            </a:r>
            <a:r>
              <a:rPr lang="cs-CZ" sz="2000" dirty="0" smtClean="0">
                <a:latin typeface="Palatino Linotype" panose="02040502050505030304" pitchFamily="18" charset="0"/>
              </a:rPr>
              <a:t>často </a:t>
            </a:r>
            <a:r>
              <a:rPr lang="cs-CZ" sz="2000" dirty="0" smtClean="0">
                <a:latin typeface="Palatino Linotype" panose="02040502050505030304" pitchFamily="18" charset="0"/>
              </a:rPr>
              <a:t>i sami sebe, protože jsou buď:</a:t>
            </a:r>
          </a:p>
          <a:p>
            <a:pPr lvl="2">
              <a:lnSpc>
                <a:spcPct val="135000"/>
              </a:lnSpc>
            </a:pPr>
            <a:r>
              <a:rPr lang="cs-CZ" dirty="0">
                <a:latin typeface="Palatino Linotype" panose="02040502050505030304" pitchFamily="18" charset="0"/>
              </a:rPr>
              <a:t>m</a:t>
            </a:r>
            <a:r>
              <a:rPr lang="cs-CZ" dirty="0" smtClean="0">
                <a:latin typeface="Palatino Linotype" panose="02040502050505030304" pitchFamily="18" charset="0"/>
              </a:rPr>
              <a:t>álo informovaní, nebo …</a:t>
            </a:r>
          </a:p>
          <a:p>
            <a:pPr lvl="2">
              <a:lnSpc>
                <a:spcPct val="135000"/>
              </a:lnSpc>
            </a:pPr>
            <a:r>
              <a:rPr lang="cs-CZ" dirty="0">
                <a:latin typeface="Palatino Linotype" panose="02040502050505030304" pitchFamily="18" charset="0"/>
              </a:rPr>
              <a:t>m</a:t>
            </a:r>
            <a:r>
              <a:rPr lang="cs-CZ" dirty="0" smtClean="0">
                <a:latin typeface="Palatino Linotype" panose="02040502050505030304" pitchFamily="18" charset="0"/>
              </a:rPr>
              <a:t>álo kritičtí, nebo …</a:t>
            </a:r>
          </a:p>
          <a:p>
            <a:pPr lvl="2">
              <a:lnSpc>
                <a:spcPct val="135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motivováni svým přesvědčením, nebo …</a:t>
            </a:r>
          </a:p>
          <a:p>
            <a:pPr lvl="2">
              <a:lnSpc>
                <a:spcPct val="135000"/>
              </a:lnSpc>
            </a:pPr>
            <a:r>
              <a:rPr lang="cs-CZ" dirty="0">
                <a:latin typeface="Palatino Linotype" panose="02040502050505030304" pitchFamily="18" charset="0"/>
              </a:rPr>
              <a:t>p</a:t>
            </a:r>
            <a:r>
              <a:rPr lang="cs-CZ" dirty="0" smtClean="0">
                <a:latin typeface="Palatino Linotype" panose="02040502050505030304" pitchFamily="18" charset="0"/>
              </a:rPr>
              <a:t>rostě jen nervózní, že na rozdíl od badatelů v přírodních a technických vědách jejich výzkum opět nevede k jednoznačné odpovědi, tak se prostě tváří, že </a:t>
            </a:r>
            <a:r>
              <a:rPr lang="cs-CZ" dirty="0" smtClean="0">
                <a:latin typeface="Palatino Linotype" panose="02040502050505030304" pitchFamily="18" charset="0"/>
              </a:rPr>
              <a:t>vede.</a:t>
            </a:r>
          </a:p>
          <a:p>
            <a:pPr lvl="2">
              <a:lnSpc>
                <a:spcPct val="135000"/>
              </a:lnSpc>
            </a:pPr>
            <a:r>
              <a:rPr lang="cs-CZ" dirty="0">
                <a:latin typeface="Palatino Linotype" panose="02040502050505030304" pitchFamily="18" charset="0"/>
              </a:rPr>
              <a:t>A</a:t>
            </a:r>
            <a:r>
              <a:rPr lang="cs-CZ" dirty="0" smtClean="0">
                <a:latin typeface="Palatino Linotype" panose="02040502050505030304" pitchFamily="18" charset="0"/>
              </a:rPr>
              <a:t>nebo využívají jiné methody, k jejichž relevantnosti se zde vyjádřit nemohu.</a:t>
            </a:r>
            <a:endParaRPr lang="cs-CZ" dirty="0" smtClean="0">
              <a:latin typeface="Palatino Linotype" panose="02040502050505030304" pitchFamily="18" charset="0"/>
            </a:endParaRPr>
          </a:p>
          <a:p>
            <a:pPr lvl="1">
              <a:lnSpc>
                <a:spcPct val="135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Na druhou stranu, snaží-li se kdo jedno, či druhé stanovisko obhajovat, tak </a:t>
            </a:r>
            <a:r>
              <a:rPr lang="cs-CZ" sz="2000" u="sng" dirty="0" smtClean="0">
                <a:latin typeface="Palatino Linotype" panose="02040502050505030304" pitchFamily="18" charset="0"/>
              </a:rPr>
              <a:t>mnohem závažnějším námitkám čelí ti, kdo Ježíšovu historicitu odmítají</a:t>
            </a:r>
            <a:r>
              <a:rPr lang="cs-CZ" sz="2000" dirty="0" smtClean="0">
                <a:latin typeface="Palatino Linotype" panose="0204050205050503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922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Co může k věci říci historik?</a:t>
            </a:r>
            <a:endParaRPr lang="cs-CZ" sz="2000" dirty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Může se vyjádřit jenom k té druhé možnosti, tedy zda:</a:t>
            </a:r>
          </a:p>
          <a:p>
            <a:pPr lvl="2">
              <a:lnSpc>
                <a:spcPct val="15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Ježíš opravdu nikdy nežil a je postavou jen vymyšlenou,</a:t>
            </a:r>
          </a:p>
          <a:p>
            <a:pPr lvl="2">
              <a:lnSpc>
                <a:spcPct val="15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anebo žil a je postavou historickou, ať už byl, nebo nebyl mesiášem.</a:t>
            </a:r>
          </a:p>
        </p:txBody>
      </p:sp>
    </p:spTree>
    <p:extLst>
      <p:ext uri="{BB962C8B-B14F-4D97-AF65-F5344CB8AC3E}">
        <p14:creationId xmlns:p14="http://schemas.microsoft.com/office/powerpoint/2010/main" val="231345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Kde se vzal názor, že Ježíš je postavou vymyšlenou?</a:t>
            </a:r>
            <a:endParaRPr lang="cs-CZ" sz="2000" dirty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I pokud postavou vymyšlenou je, dlouho si to nikdo nemyslel.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Když se křesťanství ve starověku v římské říši objevilo, tak si ho …</a:t>
            </a:r>
          </a:p>
          <a:p>
            <a:pPr lvl="2">
              <a:lnSpc>
                <a:spcPct val="15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… nejprve nikdo moc nevšímal (1. století),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p</a:t>
            </a:r>
            <a:r>
              <a:rPr lang="cs-CZ" dirty="0" smtClean="0">
                <a:latin typeface="Palatino Linotype" panose="02040502050505030304" pitchFamily="18" charset="0"/>
              </a:rPr>
              <a:t>oté se proti němu zvedl především odpor, a když už někdo o něm něco věděl, tak Ježíše považoval za nějakého šarlatána, kterých tehdy bylo plno (2. století),</a:t>
            </a:r>
            <a:endParaRPr lang="cs-CZ" sz="2000" dirty="0">
              <a:latin typeface="Palatino Linotype" panose="02040502050505030304" pitchFamily="18" charset="0"/>
            </a:endParaRP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j</a:t>
            </a:r>
            <a:r>
              <a:rPr lang="cs-CZ" dirty="0" smtClean="0">
                <a:latin typeface="Palatino Linotype" panose="02040502050505030304" pitchFamily="18" charset="0"/>
              </a:rPr>
              <a:t>eště později se objevila myšlenka, že Ježíš byl moudrý člověk, který učil lidi kolem sebe pozoruhodné věci, ale jeho žáci ho nepochopili a po jeho smrti ho prohlásili za boha (3. století),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k</a:t>
            </a:r>
            <a:r>
              <a:rPr lang="cs-CZ" dirty="0" smtClean="0">
                <a:latin typeface="Palatino Linotype" panose="02040502050505030304" pitchFamily="18" charset="0"/>
              </a:rPr>
              <a:t>dyž se však křesťanství rozšířilo, takové myšlenky zapadly (od 4. století).</a:t>
            </a:r>
          </a:p>
        </p:txBody>
      </p:sp>
    </p:spTree>
    <p:extLst>
      <p:ext uri="{BB962C8B-B14F-4D97-AF65-F5344CB8AC3E}">
        <p14:creationId xmlns:p14="http://schemas.microsoft.com/office/powerpoint/2010/main" val="118301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Když se objevil islám (7. století) …</a:t>
            </a:r>
          </a:p>
          <a:p>
            <a:pPr lvl="2">
              <a:lnSpc>
                <a:spcPct val="15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… uznal Ježíše za proroka, ale nikoli spasitele, a už vůbec ne syna božího,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j</a:t>
            </a:r>
            <a:r>
              <a:rPr lang="cs-CZ" dirty="0" smtClean="0">
                <a:latin typeface="Palatino Linotype" panose="02040502050505030304" pitchFamily="18" charset="0"/>
              </a:rPr>
              <a:t>eho existenci coby historické bytosti však muslimové uznávají.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S příchodem renesance (14. stol.) …</a:t>
            </a:r>
            <a:endParaRPr lang="cs-CZ" sz="2000" dirty="0">
              <a:latin typeface="Palatino Linotype" panose="02040502050505030304" pitchFamily="18" charset="0"/>
            </a:endParaRPr>
          </a:p>
          <a:p>
            <a:pPr lvl="2">
              <a:lnSpc>
                <a:spcPct val="15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… </a:t>
            </a:r>
            <a:r>
              <a:rPr lang="cs-CZ" dirty="0">
                <a:latin typeface="Palatino Linotype" panose="02040502050505030304" pitchFamily="18" charset="0"/>
              </a:rPr>
              <a:t>o</a:t>
            </a:r>
            <a:r>
              <a:rPr lang="cs-CZ" dirty="0" smtClean="0">
                <a:latin typeface="Palatino Linotype" panose="02040502050505030304" pitchFamily="18" charset="0"/>
              </a:rPr>
              <a:t> Ježíšově historicitě stále nikdo nepochyboval,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h</a:t>
            </a:r>
            <a:r>
              <a:rPr lang="cs-CZ" dirty="0" smtClean="0">
                <a:latin typeface="Palatino Linotype" panose="02040502050505030304" pitchFamily="18" charset="0"/>
              </a:rPr>
              <a:t>umanisté se nevyhraňovali proti křesťanství, ale proti přesvědčení středověku, že např. existenci boha je možné dokázat rozumem,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v</a:t>
            </a:r>
            <a:r>
              <a:rPr lang="cs-CZ" dirty="0" smtClean="0">
                <a:latin typeface="Palatino Linotype" panose="02040502050505030304" pitchFamily="18" charset="0"/>
              </a:rPr>
              <a:t> boha, a tudíž i Ježíše jako spasitele, bylo podle nich třeba věřit, s tím ale neměli problém.</a:t>
            </a:r>
            <a:endParaRPr lang="cs-CZ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3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Teprve během osvícenství (od 17. století) …</a:t>
            </a:r>
          </a:p>
          <a:p>
            <a:pPr lvl="2">
              <a:lnSpc>
                <a:spcPct val="15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… začala být vážně zpochybňována autorita křesťanství jako náboženství,</a:t>
            </a:r>
          </a:p>
          <a:p>
            <a:pPr lvl="2">
              <a:lnSpc>
                <a:spcPct val="15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Ježíš však zpochybnění své historicity musel ještě chvíli počkat, až do …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19. století, kdy se objevuje jedna zapomenutá a jedna zcela nová myšlenka:</a:t>
            </a:r>
            <a:endParaRPr lang="cs-CZ" sz="2000" dirty="0">
              <a:latin typeface="Palatino Linotype" panose="02040502050505030304" pitchFamily="18" charset="0"/>
            </a:endParaRPr>
          </a:p>
          <a:p>
            <a:pPr lvl="2">
              <a:lnSpc>
                <a:spcPct val="15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Ježíš historickou postavou byl, nebyl však spasitelem ani synem božím, ale člověkem a moudrým učitelem.</a:t>
            </a:r>
          </a:p>
          <a:p>
            <a:pPr lvl="2">
              <a:lnSpc>
                <a:spcPct val="15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Ježíš je mytologickou postavou, podobně jako řečtí bohové nebo </a:t>
            </a:r>
            <a:r>
              <a:rPr lang="cs-CZ" dirty="0" err="1" smtClean="0">
                <a:latin typeface="Palatino Linotype" panose="02040502050505030304" pitchFamily="18" charset="0"/>
              </a:rPr>
              <a:t>héróové</a:t>
            </a:r>
            <a:r>
              <a:rPr lang="cs-CZ" dirty="0" smtClean="0">
                <a:latin typeface="Palatino Linotype" panose="02040502050505030304" pitchFamily="18" charset="0"/>
              </a:rPr>
              <a:t> (řecká </a:t>
            </a:r>
            <a:r>
              <a:rPr lang="cs-CZ" dirty="0" err="1" smtClean="0">
                <a:latin typeface="Palatino Linotype" panose="02040502050505030304" pitchFamily="18" charset="0"/>
              </a:rPr>
              <a:t>mythologie</a:t>
            </a:r>
            <a:r>
              <a:rPr lang="cs-CZ" dirty="0" smtClean="0">
                <a:latin typeface="Palatino Linotype" panose="02040502050505030304" pitchFamily="18" charset="0"/>
              </a:rPr>
              <a:t> tehdy byla považována za smyšlenky, až později se začalo počítat s tím, že tyto příběhy mají nějaký, i když absolutně nepostižitelný, historický základ).</a:t>
            </a:r>
            <a:endParaRPr lang="cs-CZ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36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Pro postoj rozšířený </a:t>
            </a:r>
            <a:r>
              <a:rPr lang="cs-CZ" sz="2000" dirty="0" smtClean="0">
                <a:latin typeface="Palatino Linotype" panose="02040502050505030304" pitchFamily="18" charset="0"/>
              </a:rPr>
              <a:t>v </a:t>
            </a:r>
            <a:r>
              <a:rPr lang="cs-CZ" sz="2000" dirty="0">
                <a:latin typeface="Palatino Linotype" panose="02040502050505030304" pitchFamily="18" charset="0"/>
              </a:rPr>
              <a:t>České kotlině mělo význam, jak se k </a:t>
            </a:r>
            <a:r>
              <a:rPr lang="cs-CZ" sz="2000" dirty="0" smtClean="0">
                <a:latin typeface="Palatino Linotype" panose="02040502050505030304" pitchFamily="18" charset="0"/>
              </a:rPr>
              <a:t>věci </a:t>
            </a:r>
            <a:r>
              <a:rPr lang="cs-CZ" sz="2000" dirty="0">
                <a:latin typeface="Palatino Linotype" panose="02040502050505030304" pitchFamily="18" charset="0"/>
              </a:rPr>
              <a:t>postavil </a:t>
            </a:r>
            <a:r>
              <a:rPr lang="cs-CZ" sz="2000" dirty="0" smtClean="0">
                <a:latin typeface="Palatino Linotype" panose="02040502050505030304" pitchFamily="18" charset="0"/>
              </a:rPr>
              <a:t>marxismus:</a:t>
            </a:r>
            <a:endParaRPr lang="cs-CZ" sz="2000" dirty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Samotní Marx a </a:t>
            </a:r>
            <a:r>
              <a:rPr lang="cs-CZ" sz="2000" dirty="0" smtClean="0">
                <a:latin typeface="Palatino Linotype" panose="02040502050505030304" pitchFamily="18" charset="0"/>
              </a:rPr>
              <a:t>Engels (druhá polovina 19. století):</a:t>
            </a:r>
          </a:p>
          <a:p>
            <a:pPr lvl="2">
              <a:lnSpc>
                <a:spcPct val="15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náboženství obecně, ale křesťanství tím spíše, </a:t>
            </a:r>
            <a:r>
              <a:rPr lang="cs-CZ" dirty="0">
                <a:latin typeface="Palatino Linotype" panose="02040502050505030304" pitchFamily="18" charset="0"/>
              </a:rPr>
              <a:t>považovali za </a:t>
            </a:r>
            <a:r>
              <a:rPr lang="cs-CZ" dirty="0" smtClean="0">
                <a:latin typeface="Palatino Linotype" panose="02040502050505030304" pitchFamily="18" charset="0"/>
              </a:rPr>
              <a:t>„opium lidstva“,</a:t>
            </a:r>
          </a:p>
          <a:p>
            <a:pPr lvl="2">
              <a:lnSpc>
                <a:spcPct val="15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co </a:t>
            </a:r>
            <a:r>
              <a:rPr lang="cs-CZ" dirty="0">
                <a:latin typeface="Palatino Linotype" panose="02040502050505030304" pitchFamily="18" charset="0"/>
              </a:rPr>
              <a:t>si mysleli přímo o Ježíšovi, </a:t>
            </a:r>
            <a:r>
              <a:rPr lang="cs-CZ" dirty="0" smtClean="0">
                <a:latin typeface="Palatino Linotype" panose="02040502050505030304" pitchFamily="18" charset="0"/>
              </a:rPr>
              <a:t>není známo, </a:t>
            </a:r>
            <a:r>
              <a:rPr lang="cs-CZ" dirty="0">
                <a:latin typeface="Palatino Linotype" panose="02040502050505030304" pitchFamily="18" charset="0"/>
              </a:rPr>
              <a:t>ale nevypadá to, že by ho považovali za vymyšlenou </a:t>
            </a:r>
            <a:r>
              <a:rPr lang="cs-CZ" dirty="0" smtClean="0">
                <a:latin typeface="Palatino Linotype" panose="02040502050505030304" pitchFamily="18" charset="0"/>
              </a:rPr>
              <a:t>postavu.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Lenin (začátek 20. století):</a:t>
            </a:r>
            <a:endParaRPr lang="cs-CZ" sz="2000" dirty="0">
              <a:latin typeface="Palatino Linotype" panose="02040502050505030304" pitchFamily="18" charset="0"/>
            </a:endParaRPr>
          </a:p>
          <a:p>
            <a:pPr lvl="2">
              <a:lnSpc>
                <a:spcPct val="15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pochválil </a:t>
            </a:r>
            <a:r>
              <a:rPr lang="cs-CZ" dirty="0">
                <a:latin typeface="Palatino Linotype" panose="02040502050505030304" pitchFamily="18" charset="0"/>
              </a:rPr>
              <a:t>názor jednoho z odpůrců marxismu, </a:t>
            </a:r>
            <a:r>
              <a:rPr lang="cs-CZ" dirty="0" smtClean="0">
                <a:latin typeface="Palatino Linotype" panose="02040502050505030304" pitchFamily="18" charset="0"/>
              </a:rPr>
              <a:t>který ale také odmítal Ježíšovu historicitu.</a:t>
            </a:r>
            <a:endParaRPr lang="cs-CZ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94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Byl jednou jeden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Ježíš? </a:t>
            </a:r>
            <a:r>
              <a:rPr lang="cs-CZ" sz="2400" cap="small" dirty="0">
                <a:latin typeface="Palatino Linotype" panose="02040502050505030304" pitchFamily="18" charset="0"/>
              </a:rPr>
              <a:t>Anebo nebyl?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cs-CZ" sz="2000" dirty="0" err="1" smtClean="0">
                <a:latin typeface="Palatino Linotype" panose="02040502050505030304" pitchFamily="18" charset="0"/>
              </a:rPr>
              <a:t>Marxisté-leninisté</a:t>
            </a:r>
            <a:r>
              <a:rPr lang="cs-CZ" sz="2000" dirty="0" smtClean="0">
                <a:latin typeface="Palatino Linotype" panose="02040502050505030304" pitchFamily="18" charset="0"/>
              </a:rPr>
              <a:t> v Sovětské svazu: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n</a:t>
            </a:r>
            <a:r>
              <a:rPr lang="cs-CZ" dirty="0" smtClean="0">
                <a:latin typeface="Palatino Linotype" panose="02040502050505030304" pitchFamily="18" charset="0"/>
              </a:rPr>
              <a:t>ejprve vzali za svou Leninovu výše zmíněnou poznámku a prosadili, v rámci tzv. </a:t>
            </a:r>
            <a:r>
              <a:rPr lang="cs-CZ" dirty="0" err="1" smtClean="0">
                <a:latin typeface="Palatino Linotype" panose="02040502050505030304" pitchFamily="18" charset="0"/>
              </a:rPr>
              <a:t>atheistické</a:t>
            </a:r>
            <a:r>
              <a:rPr lang="cs-CZ" dirty="0" smtClean="0">
                <a:latin typeface="Palatino Linotype" panose="02040502050505030304" pitchFamily="18" charset="0"/>
              </a:rPr>
              <a:t> propagandy, jako závazný názor, že Ježíš nikdy nežil, ale někdo si ho vymyslel, aby mohl uchlácholit vykořisťované třídy (30.-60. léta 20. století),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p</a:t>
            </a:r>
            <a:r>
              <a:rPr lang="cs-CZ" dirty="0" smtClean="0">
                <a:latin typeface="Palatino Linotype" panose="02040502050505030304" pitchFamily="18" charset="0"/>
              </a:rPr>
              <a:t>oté ale přišli na to, že to vlastně odporuje marxismu jako takovému, protože ten považuje za hybnou sílu dějin masy a objektivní podmínky, v nichž žijí, a proto je nemůže někdo oklamat tím, že si mesiáše úplně vymyslí </a:t>
            </a:r>
            <a:r>
              <a:rPr lang="cs-CZ" dirty="0">
                <a:latin typeface="Palatino Linotype" panose="02040502050505030304" pitchFamily="18" charset="0"/>
              </a:rPr>
              <a:t>(</a:t>
            </a:r>
            <a:r>
              <a:rPr lang="cs-CZ" dirty="0" smtClean="0">
                <a:latin typeface="Palatino Linotype" panose="02040502050505030304" pitchFamily="18" charset="0"/>
              </a:rPr>
              <a:t>60.-80. léta 20. století),</a:t>
            </a:r>
            <a:endParaRPr lang="cs-CZ" sz="2000" dirty="0">
              <a:latin typeface="Palatino Linotype" panose="02040502050505030304" pitchFamily="18" charset="0"/>
            </a:endParaRP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k</a:t>
            </a:r>
            <a:r>
              <a:rPr lang="cs-CZ" dirty="0" smtClean="0">
                <a:latin typeface="Palatino Linotype" panose="02040502050505030304" pitchFamily="18" charset="0"/>
              </a:rPr>
              <a:t>řesťanství tak muselo vzniknout tak, že Ježíš historickou postavou byl a šířil nějaké revoluční myšlenky, jeho následovníci je ale zkreslili.</a:t>
            </a:r>
            <a:endParaRPr lang="cs-CZ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54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7753</TotalTime>
  <Words>4031</Words>
  <Application>Microsoft Office PowerPoint</Application>
  <PresentationFormat>Širokoúhlá obrazovka</PresentationFormat>
  <Paragraphs>228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Palatino Linotype</vt:lpstr>
      <vt:lpstr>Motiv Office</vt:lpstr>
      <vt:lpstr>Den latiny, 23. 11. 2017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  <vt:lpstr>Byl jednou jeden Ježíš? Anebo nebyl?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Prchlík Ivan</dc:creator>
  <cp:lastModifiedBy>Ivan Prchlik</cp:lastModifiedBy>
  <cp:revision>348</cp:revision>
  <cp:lastPrinted>2015-10-04T20:23:19Z</cp:lastPrinted>
  <dcterms:created xsi:type="dcterms:W3CDTF">2015-06-18T07:49:33Z</dcterms:created>
  <dcterms:modified xsi:type="dcterms:W3CDTF">2017-12-11T10:11:53Z</dcterms:modified>
</cp:coreProperties>
</file>