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5" r:id="rId3"/>
    <p:sldId id="366" r:id="rId4"/>
    <p:sldId id="367" r:id="rId5"/>
    <p:sldId id="368" r:id="rId6"/>
    <p:sldId id="369" r:id="rId7"/>
    <p:sldId id="370" r:id="rId8"/>
    <p:sldId id="371" r:id="rId9"/>
    <p:sldId id="377" r:id="rId10"/>
    <p:sldId id="372" r:id="rId11"/>
    <p:sldId id="373" r:id="rId12"/>
    <p:sldId id="374" r:id="rId13"/>
    <p:sldId id="375" r:id="rId14"/>
    <p:sldId id="356" r:id="rId15"/>
    <p:sldId id="360" r:id="rId16"/>
    <p:sldId id="358" r:id="rId17"/>
    <p:sldId id="376" r:id="rId18"/>
    <p:sldId id="378" r:id="rId19"/>
    <p:sldId id="357" r:id="rId20"/>
    <p:sldId id="359" r:id="rId21"/>
    <p:sldId id="379" r:id="rId22"/>
    <p:sldId id="361" r:id="rId23"/>
    <p:sldId id="364" r:id="rId2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8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864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175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995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6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6752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7855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484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23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41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17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FEFC7-2691-47B4-8327-B31329AC1D09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048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FEFC7-2691-47B4-8327-B31329AC1D09}" type="datetimeFigureOut">
              <a:rPr lang="cs-CZ" smtClean="0"/>
              <a:t>27.04.2022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8EDBC1-E7F0-4690-85BF-C9E9D037DD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289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>
          <a:xfrm>
            <a:off x="712693" y="510989"/>
            <a:ext cx="10811435" cy="41118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cs-CZ" sz="2400" dirty="0">
                <a:solidFill>
                  <a:prstClr val="black"/>
                </a:solidFill>
                <a:latin typeface="Palatino Linotype" panose="02040502050505030304" pitchFamily="18" charset="0"/>
              </a:rPr>
              <a:t>Den latiny, 28. 4. 2022</a:t>
            </a:r>
            <a:br>
              <a:rPr lang="cs-CZ" sz="2400" dirty="0">
                <a:solidFill>
                  <a:prstClr val="black"/>
                </a:solidFill>
                <a:latin typeface="Palatino Linotype" panose="02040502050505030304" pitchFamily="18" charset="0"/>
              </a:rPr>
            </a:br>
            <a:r>
              <a:rPr lang="cs-CZ" sz="2400" dirty="0">
                <a:solidFill>
                  <a:prstClr val="black"/>
                </a:solidFill>
                <a:latin typeface="Palatino Linotype" panose="02040502050505030304" pitchFamily="18" charset="0"/>
              </a:rPr>
              <a:t/>
            </a:r>
            <a:br>
              <a:rPr lang="cs-CZ" sz="2400" dirty="0">
                <a:solidFill>
                  <a:prstClr val="black"/>
                </a:solidFill>
                <a:latin typeface="Palatino Linotype" panose="02040502050505030304" pitchFamily="18" charset="0"/>
              </a:rPr>
            </a:br>
            <a:r>
              <a:rPr lang="cs-CZ" sz="2400" dirty="0">
                <a:solidFill>
                  <a:prstClr val="black"/>
                </a:solidFill>
                <a:latin typeface="Palatino Linotype" panose="02040502050505030304" pitchFamily="18" charset="0"/>
              </a:rPr>
              <a:t/>
            </a:r>
            <a:br>
              <a:rPr lang="cs-CZ" sz="2400" dirty="0">
                <a:solidFill>
                  <a:prstClr val="black"/>
                </a:solidFill>
                <a:latin typeface="Palatino Linotype" panose="02040502050505030304" pitchFamily="18" charset="0"/>
              </a:rPr>
            </a:br>
            <a:r>
              <a:rPr lang="cs-CZ" sz="6200" b="1" cap="all" dirty="0">
                <a:solidFill>
                  <a:prstClr val="black"/>
                </a:solidFill>
                <a:latin typeface="Palatino Linotype" panose="02040502050505030304" pitchFamily="18" charset="0"/>
              </a:rPr>
              <a:t>Napsal něco o Ježíšovi jeho současník </a:t>
            </a:r>
            <a:r>
              <a:rPr lang="cs-CZ" sz="6200" b="1" cap="all" dirty="0" err="1">
                <a:solidFill>
                  <a:prstClr val="black"/>
                </a:solidFill>
                <a:latin typeface="Palatino Linotype" panose="02040502050505030304" pitchFamily="18" charset="0"/>
              </a:rPr>
              <a:t>Velleius</a:t>
            </a:r>
            <a:r>
              <a:rPr lang="cs-CZ" sz="6200" b="1" cap="all" dirty="0">
                <a:solidFill>
                  <a:prstClr val="black"/>
                </a:solidFill>
                <a:latin typeface="Palatino Linotype" panose="02040502050505030304" pitchFamily="18" charset="0"/>
              </a:rPr>
              <a:t> </a:t>
            </a:r>
            <a:r>
              <a:rPr lang="cs-CZ" sz="6200" b="1" cap="all" dirty="0" err="1">
                <a:solidFill>
                  <a:prstClr val="black"/>
                </a:solidFill>
                <a:latin typeface="Palatino Linotype" panose="02040502050505030304" pitchFamily="18" charset="0"/>
              </a:rPr>
              <a:t>Paterculus</a:t>
            </a:r>
            <a:r>
              <a:rPr lang="cs-CZ" sz="6200" b="1" cap="all" dirty="0">
                <a:solidFill>
                  <a:prstClr val="black"/>
                </a:solidFill>
                <a:latin typeface="Palatino Linotype" panose="02040502050505030304" pitchFamily="18" charset="0"/>
              </a:rPr>
              <a:t>?</a:t>
            </a:r>
            <a:endParaRPr lang="cs-CZ" sz="6200" b="1" cap="all" dirty="0">
              <a:latin typeface="Palatino Linotype" panose="02040502050505030304" pitchFamily="18" charset="0"/>
            </a:endParaRPr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>
          <a:xfrm>
            <a:off x="1524000" y="5384800"/>
            <a:ext cx="9144000" cy="962209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</a:pPr>
            <a:r>
              <a:rPr lang="pl-PL" sz="2000" dirty="0">
                <a:latin typeface="Palatino Linotype" panose="02040502050505030304" pitchFamily="18" charset="0"/>
              </a:rPr>
              <a:t>Ivan Prchlík (ÚŘLS FF UK)</a:t>
            </a:r>
            <a:endParaRPr lang="cs-CZ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394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Možnosti prokázat Ježíšovu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(a)historicitu</a:t>
            </a:r>
            <a:endParaRPr lang="cs-CZ" sz="2400" cap="small" dirty="0"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latin typeface="Palatino Linotype" panose="02040502050505030304" pitchFamily="18" charset="0"/>
              </a:rPr>
              <a:t>Jak se vlastně dokazuje, že nějaká postava je historická, tedy že není vymyšlená?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Je třeba, aby její existenci dosvědčovaly historické prameny vzniknuvší v době, kdy sama tato postava žila, anebo alespoň krátce poté, kdy zemřela, ale ještě žili lidé, kteří ji mohli zažít.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Tyto prameny musejí být aspoň dva a musejí být na sobě nezávislé.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V Ježíšově případě takové dva prameny chybí, čemuž stoupenci jeho historicity čelí tím, že poukazují na to, že podobně by bylo lze zpochybnit historicitu značného procenta historických postav dávné minulosti.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To je samozřejmě fakt, ale přesto jejich historicitu buď nikdo nezpochybňuje, anebo s tím nikdo nemá problém, zatímco v případě Ježíšově ani jedno neplatí.</a:t>
            </a:r>
          </a:p>
        </p:txBody>
      </p:sp>
    </p:spTree>
    <p:extLst>
      <p:ext uri="{BB962C8B-B14F-4D97-AF65-F5344CB8AC3E}">
        <p14:creationId xmlns:p14="http://schemas.microsoft.com/office/powerpoint/2010/main" val="494968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Možnosti prokázat Ježíšovu </a:t>
            </a:r>
            <a:r>
              <a:rPr lang="cs-CZ" sz="2400" cap="small" dirty="0" smtClean="0">
                <a:latin typeface="Palatino Linotype" panose="02040502050505030304" pitchFamily="18" charset="0"/>
              </a:rPr>
              <a:t>(a)historicitu</a:t>
            </a:r>
            <a:endParaRPr lang="cs-CZ" sz="2400" cap="small" dirty="0">
              <a:latin typeface="Palatino Linotype" panose="0204050205050503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Také bývá poukazováno na to, že odpůrcům Ježíšovy historicity se nepodařilo prokázat, že Ježíš neexistoval.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To je také pravda, ale prokázat, že se cokoli nestalo, není možné z povahy věci, nikdy není možné vyloučit, že se nám jen nedochovala žádná zpráva.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V zásadě je ale pravdou, že na základě stávající pramenné situace lze říci, že Ježíšova historicita je výrazně pravděpodobnější než opak.</a:t>
            </a:r>
          </a:p>
        </p:txBody>
      </p:sp>
    </p:spTree>
    <p:extLst>
      <p:ext uri="{BB962C8B-B14F-4D97-AF65-F5344CB8AC3E}">
        <p14:creationId xmlns:p14="http://schemas.microsoft.com/office/powerpoint/2010/main" val="624106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 err="1">
                <a:latin typeface="Palatino Linotype" panose="02040502050505030304" pitchFamily="18" charset="0"/>
              </a:rPr>
              <a:t>Velleius</a:t>
            </a:r>
            <a:r>
              <a:rPr lang="cs-CZ" sz="2400" cap="small" dirty="0">
                <a:latin typeface="Palatino Linotype" panose="02040502050505030304" pitchFamily="18" charset="0"/>
              </a:rPr>
              <a:t> a Ježíš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latin typeface="Palatino Linotype" panose="02040502050505030304" pitchFamily="18" charset="0"/>
              </a:rPr>
              <a:t>Kdo byl </a:t>
            </a:r>
            <a:r>
              <a:rPr lang="cs-CZ" sz="2000" b="1" dirty="0" err="1">
                <a:latin typeface="Palatino Linotype" panose="02040502050505030304" pitchFamily="18" charset="0"/>
              </a:rPr>
              <a:t>Velleius</a:t>
            </a:r>
            <a:r>
              <a:rPr lang="cs-CZ" sz="2000" b="1" dirty="0">
                <a:latin typeface="Palatino Linotype" panose="02040502050505030304" pitchFamily="18" charset="0"/>
              </a:rPr>
              <a:t> </a:t>
            </a:r>
            <a:r>
              <a:rPr lang="cs-CZ" sz="2000" b="1" dirty="0" err="1">
                <a:latin typeface="Palatino Linotype" panose="02040502050505030304" pitchFamily="18" charset="0"/>
              </a:rPr>
              <a:t>Patterculus</a:t>
            </a:r>
            <a:r>
              <a:rPr lang="cs-CZ" sz="2000" b="1" dirty="0">
                <a:latin typeface="Palatino Linotype" panose="02040502050505030304" pitchFamily="18" charset="0"/>
              </a:rPr>
              <a:t>?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Římský historik, autor díla </a:t>
            </a:r>
            <a:r>
              <a:rPr lang="it-IT" sz="2000" i="1" dirty="0">
                <a:latin typeface="Palatino Linotype" panose="02040502050505030304" pitchFamily="18" charset="0"/>
              </a:rPr>
              <a:t>Ad M. Vinicium libri duo</a:t>
            </a:r>
            <a:r>
              <a:rPr lang="cs-CZ" sz="2000" i="1" dirty="0">
                <a:latin typeface="Palatino Linotype" panose="02040502050505030304" pitchFamily="18" charset="0"/>
              </a:rPr>
              <a:t>.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Informace o něm máme téměř výhradně z příležitostných zmínek v jeho zmíněném díle (dvě zmínky jinde uvádějí jen jeho </a:t>
            </a:r>
            <a:r>
              <a:rPr lang="cs-CZ" sz="2000" dirty="0" err="1">
                <a:latin typeface="Palatino Linotype" panose="02040502050505030304" pitchFamily="18" charset="0"/>
              </a:rPr>
              <a:t>praenomen</a:t>
            </a:r>
            <a:r>
              <a:rPr lang="cs-CZ" sz="2000" dirty="0">
                <a:latin typeface="Palatino Linotype" panose="02040502050505030304" pitchFamily="18" charset="0"/>
              </a:rPr>
              <a:t>, aniž se ovšem shodují):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z údajů o jeho kariéře vyplývá, že se narodil kolem roku 19 př. n. l., v elitní lokální </a:t>
            </a:r>
            <a:r>
              <a:rPr lang="cs-CZ" dirty="0" err="1">
                <a:latin typeface="Palatino Linotype" panose="02040502050505030304" pitchFamily="18" charset="0"/>
              </a:rPr>
              <a:t>kampánské</a:t>
            </a:r>
            <a:r>
              <a:rPr lang="cs-CZ" dirty="0">
                <a:latin typeface="Palatino Linotype" panose="02040502050505030304" pitchFamily="18" charset="0"/>
              </a:rPr>
              <a:t> rodině,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absolvoval vojenskou i civilní kariéru, zakončenou </a:t>
            </a:r>
            <a:r>
              <a:rPr lang="cs-CZ" dirty="0" err="1">
                <a:latin typeface="Palatino Linotype" panose="02040502050505030304" pitchFamily="18" charset="0"/>
              </a:rPr>
              <a:t>praeturou</a:t>
            </a:r>
            <a:r>
              <a:rPr lang="cs-CZ" dirty="0">
                <a:latin typeface="Palatino Linotype" panose="02040502050505030304" pitchFamily="18" charset="0"/>
              </a:rPr>
              <a:t> v roce 15 n. l.,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v roce 2 n. l. se účastnil cesty </a:t>
            </a:r>
            <a:r>
              <a:rPr lang="cs-CZ" dirty="0" err="1">
                <a:latin typeface="Palatino Linotype" panose="02040502050505030304" pitchFamily="18" charset="0"/>
              </a:rPr>
              <a:t>Gaia</a:t>
            </a:r>
            <a:r>
              <a:rPr lang="cs-CZ" dirty="0">
                <a:latin typeface="Palatino Linotype" panose="02040502050505030304" pitchFamily="18" charset="0"/>
              </a:rPr>
              <a:t> </a:t>
            </a:r>
            <a:r>
              <a:rPr lang="cs-CZ" dirty="0" smtClean="0">
                <a:latin typeface="Palatino Linotype" panose="02040502050505030304" pitchFamily="18" charset="0"/>
              </a:rPr>
              <a:t>Caesara na východ </a:t>
            </a:r>
            <a:r>
              <a:rPr lang="cs-CZ" dirty="0">
                <a:latin typeface="Palatino Linotype" panose="02040502050505030304" pitchFamily="18" charset="0"/>
              </a:rPr>
              <a:t>a osobně viděl jeho setkání s </a:t>
            </a:r>
            <a:r>
              <a:rPr lang="cs-CZ" dirty="0" err="1">
                <a:latin typeface="Palatino Linotype" panose="02040502050505030304" pitchFamily="18" charset="0"/>
              </a:rPr>
              <a:t>Fraátem</a:t>
            </a:r>
            <a:r>
              <a:rPr lang="cs-CZ" dirty="0">
                <a:latin typeface="Palatino Linotype" panose="02040502050505030304" pitchFamily="18" charset="0"/>
              </a:rPr>
              <a:t> V. na březích Eufratu,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poté sloužil pod Tiberiem v </a:t>
            </a:r>
            <a:r>
              <a:rPr lang="cs-CZ" dirty="0" err="1" smtClean="0">
                <a:latin typeface="Palatino Linotype" panose="02040502050505030304" pitchFamily="18" charset="0"/>
              </a:rPr>
              <a:t>Pannonii</a:t>
            </a:r>
            <a:r>
              <a:rPr lang="cs-CZ" dirty="0" smtClean="0">
                <a:latin typeface="Palatino Linotype" panose="02040502050505030304" pitchFamily="18" charset="0"/>
              </a:rPr>
              <a:t> a Germánii</a:t>
            </a:r>
            <a:r>
              <a:rPr lang="cs-CZ" dirty="0">
                <a:latin typeface="Palatino Linotype" panose="02040502050505030304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4021816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 err="1">
                <a:latin typeface="Palatino Linotype" panose="02040502050505030304" pitchFamily="18" charset="0"/>
              </a:rPr>
              <a:t>Velleius</a:t>
            </a:r>
            <a:r>
              <a:rPr lang="cs-CZ" sz="2400" cap="small" dirty="0">
                <a:latin typeface="Palatino Linotype" panose="02040502050505030304" pitchFamily="18" charset="0"/>
              </a:rPr>
              <a:t> a Ježíš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že musel být naživu ještě v roce 30 n. l., je zřejmé z toho, že své dílo věnoval Marcu </a:t>
            </a:r>
            <a:r>
              <a:rPr lang="cs-CZ" dirty="0" err="1">
                <a:latin typeface="Palatino Linotype" panose="02040502050505030304" pitchFamily="18" charset="0"/>
              </a:rPr>
              <a:t>Viniciovi</a:t>
            </a:r>
            <a:r>
              <a:rPr lang="cs-CZ" dirty="0">
                <a:latin typeface="Palatino Linotype" panose="02040502050505030304" pitchFamily="18" charset="0"/>
              </a:rPr>
              <a:t> a průběžně v něm zmiňuje jeho </a:t>
            </a:r>
            <a:r>
              <a:rPr lang="cs-CZ" dirty="0" err="1">
                <a:latin typeface="Palatino Linotype" panose="02040502050505030304" pitchFamily="18" charset="0"/>
              </a:rPr>
              <a:t>tohoroční</a:t>
            </a:r>
            <a:r>
              <a:rPr lang="cs-CZ" dirty="0">
                <a:latin typeface="Palatino Linotype" panose="02040502050505030304" pitchFamily="18" charset="0"/>
              </a:rPr>
              <a:t> konsulát,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také v něm ale chválí </a:t>
            </a:r>
            <a:r>
              <a:rPr lang="cs-CZ" dirty="0" err="1">
                <a:latin typeface="Palatino Linotype" panose="02040502050505030304" pitchFamily="18" charset="0"/>
              </a:rPr>
              <a:t>Seiana</a:t>
            </a:r>
            <a:r>
              <a:rPr lang="cs-CZ" dirty="0">
                <a:latin typeface="Palatino Linotype" panose="02040502050505030304" pitchFamily="18" charset="0"/>
              </a:rPr>
              <a:t>, který byl v roce 31 n. l. popraven, a protože ani o </a:t>
            </a:r>
            <a:r>
              <a:rPr lang="cs-CZ" dirty="0" err="1">
                <a:latin typeface="Palatino Linotype" panose="02040502050505030304" pitchFamily="18" charset="0"/>
              </a:rPr>
              <a:t>Velleiovi</a:t>
            </a:r>
            <a:r>
              <a:rPr lang="cs-CZ" dirty="0">
                <a:latin typeface="Palatino Linotype" panose="02040502050505030304" pitchFamily="18" charset="0"/>
              </a:rPr>
              <a:t> žádné </a:t>
            </a:r>
            <a:r>
              <a:rPr lang="cs-CZ" dirty="0" smtClean="0">
                <a:latin typeface="Palatino Linotype" panose="02040502050505030304" pitchFamily="18" charset="0"/>
              </a:rPr>
              <a:t>další</a:t>
            </a:r>
            <a:r>
              <a:rPr lang="cs-CZ" dirty="0" smtClean="0">
                <a:latin typeface="Palatino Linotype" panose="02040502050505030304" pitchFamily="18" charset="0"/>
              </a:rPr>
              <a:t> </a:t>
            </a:r>
            <a:r>
              <a:rPr lang="cs-CZ" dirty="0">
                <a:latin typeface="Palatino Linotype" panose="02040502050505030304" pitchFamily="18" charset="0"/>
              </a:rPr>
              <a:t>zprávy nejsou, </a:t>
            </a:r>
            <a:r>
              <a:rPr lang="cs-CZ" dirty="0" smtClean="0">
                <a:latin typeface="Palatino Linotype" panose="02040502050505030304" pitchFamily="18" charset="0"/>
              </a:rPr>
              <a:t>mohl být </a:t>
            </a:r>
            <a:r>
              <a:rPr lang="cs-CZ" dirty="0">
                <a:latin typeface="Palatino Linotype" panose="02040502050505030304" pitchFamily="18" charset="0"/>
              </a:rPr>
              <a:t>popraven jako </a:t>
            </a:r>
            <a:r>
              <a:rPr lang="cs-CZ" dirty="0" err="1">
                <a:latin typeface="Palatino Linotype" panose="02040502050505030304" pitchFamily="18" charset="0"/>
              </a:rPr>
              <a:t>Seianův</a:t>
            </a:r>
            <a:r>
              <a:rPr lang="cs-CZ" dirty="0">
                <a:latin typeface="Palatino Linotype" panose="02040502050505030304" pitchFamily="18" charset="0"/>
              </a:rPr>
              <a:t> </a:t>
            </a:r>
            <a:r>
              <a:rPr lang="cs-CZ" dirty="0" smtClean="0">
                <a:latin typeface="Palatino Linotype" panose="02040502050505030304" pitchFamily="18" charset="0"/>
              </a:rPr>
              <a:t>stoupenec,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v</a:t>
            </a:r>
            <a:r>
              <a:rPr lang="cs-CZ" dirty="0" smtClean="0">
                <a:latin typeface="Palatino Linotype" panose="02040502050505030304" pitchFamily="18" charset="0"/>
              </a:rPr>
              <a:t> letech 60 a 61 n. l. však zastávali konsuláty dva bratři </a:t>
            </a:r>
            <a:r>
              <a:rPr lang="cs-CZ" dirty="0" err="1" smtClean="0">
                <a:latin typeface="Palatino Linotype" panose="02040502050505030304" pitchFamily="18" charset="0"/>
              </a:rPr>
              <a:t>Velleiové</a:t>
            </a:r>
            <a:r>
              <a:rPr lang="cs-CZ" dirty="0" smtClean="0">
                <a:latin typeface="Palatino Linotype" panose="02040502050505030304" pitchFamily="18" charset="0"/>
              </a:rPr>
              <a:t> </a:t>
            </a:r>
            <a:r>
              <a:rPr lang="cs-CZ" dirty="0" err="1" smtClean="0">
                <a:latin typeface="Palatino Linotype" panose="02040502050505030304" pitchFamily="18" charset="0"/>
              </a:rPr>
              <a:t>Paterculové</a:t>
            </a:r>
            <a:r>
              <a:rPr lang="cs-CZ" dirty="0" smtClean="0">
                <a:latin typeface="Palatino Linotype" panose="02040502050505030304" pitchFamily="18" charset="0"/>
              </a:rPr>
              <a:t>, a pokud šlo o jeho syny, tak asi popraven nebyl, anebo naopak byl rehabilitován.</a:t>
            </a:r>
            <a:endParaRPr lang="cs-CZ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it-IT" sz="2000" i="1" dirty="0">
                <a:latin typeface="Palatino Linotype" panose="02040502050505030304" pitchFamily="18" charset="0"/>
              </a:rPr>
              <a:t>Ad M. Vinicium libri duo</a:t>
            </a:r>
            <a:r>
              <a:rPr lang="cs-CZ" sz="2000" dirty="0">
                <a:latin typeface="Palatino Linotype" panose="02040502050505030304" pitchFamily="18" charset="0"/>
              </a:rPr>
              <a:t>: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dochován závěr první knihy a celá druhá, důležitý pramen především pro období od smrti Caesarovy do zmíněného roku 30 n. l.,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je napsáno vysoce </a:t>
            </a:r>
            <a:r>
              <a:rPr lang="cs-CZ" dirty="0" err="1">
                <a:latin typeface="Palatino Linotype" panose="02040502050505030304" pitchFamily="18" charset="0"/>
              </a:rPr>
              <a:t>rhétorickým</a:t>
            </a:r>
            <a:r>
              <a:rPr lang="cs-CZ" dirty="0">
                <a:latin typeface="Palatino Linotype" panose="02040502050505030304" pitchFamily="18" charset="0"/>
              </a:rPr>
              <a:t> slohem.</a:t>
            </a:r>
          </a:p>
        </p:txBody>
      </p:sp>
    </p:spTree>
    <p:extLst>
      <p:ext uri="{BB962C8B-B14F-4D97-AF65-F5344CB8AC3E}">
        <p14:creationId xmlns:p14="http://schemas.microsoft.com/office/powerpoint/2010/main" val="2719573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 err="1">
                <a:latin typeface="Palatino Linotype" panose="02040502050505030304" pitchFamily="18" charset="0"/>
              </a:rPr>
              <a:t>Velleius</a:t>
            </a:r>
            <a:r>
              <a:rPr lang="cs-CZ" sz="2400" cap="small" dirty="0">
                <a:latin typeface="Palatino Linotype" panose="02040502050505030304" pitchFamily="18" charset="0"/>
              </a:rPr>
              <a:t> a Ježíš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 err="1">
                <a:latin typeface="Palatino Linotype" panose="02040502050505030304" pitchFamily="18" charset="0"/>
              </a:rPr>
              <a:t>Velleiova</a:t>
            </a:r>
            <a:r>
              <a:rPr lang="cs-CZ" sz="2000" b="1" dirty="0">
                <a:latin typeface="Palatino Linotype" panose="02040502050505030304" pitchFamily="18" charset="0"/>
              </a:rPr>
              <a:t> údajná zpráva o Ježíšovi: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Zpráva o jejím „objevu“ se objevila </a:t>
            </a:r>
            <a:r>
              <a:rPr lang="en-US" sz="2000" dirty="0">
                <a:latin typeface="Palatino Linotype" panose="02040502050505030304" pitchFamily="18" charset="0"/>
              </a:rPr>
              <a:t>4. 10. 2014</a:t>
            </a:r>
            <a:r>
              <a:rPr lang="cs-CZ" sz="2000" dirty="0">
                <a:latin typeface="Palatino Linotype" panose="02040502050505030304" pitchFamily="18" charset="0"/>
              </a:rPr>
              <a:t> na webu</a:t>
            </a:r>
            <a:r>
              <a:rPr lang="en-US" sz="2000" dirty="0">
                <a:latin typeface="Palatino Linotype" panose="02040502050505030304" pitchFamily="18" charset="0"/>
              </a:rPr>
              <a:t> </a:t>
            </a:r>
            <a:r>
              <a:rPr lang="en-US" sz="2000" i="1" dirty="0">
                <a:latin typeface="Palatino Linotype" panose="02040502050505030304" pitchFamily="18" charset="0"/>
              </a:rPr>
              <a:t>World News Daily Report</a:t>
            </a:r>
            <a:r>
              <a:rPr lang="cs-CZ" sz="2000" dirty="0">
                <a:latin typeface="Palatino Linotype" panose="02040502050505030304" pitchFamily="18" charset="0"/>
              </a:rPr>
              <a:t>, který se hlásí ke svému satirickému obsahu, i tak se ale s lajky a sdílením roztrhl pytel,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text byl nadepsán </a:t>
            </a:r>
            <a:r>
              <a:rPr lang="en-US" sz="2000" i="1" dirty="0">
                <a:latin typeface="Palatino Linotype" panose="02040502050505030304" pitchFamily="18" charset="0"/>
              </a:rPr>
              <a:t>Newly-Found Document Holds Eyewitness Account of Jesus Performing Miracle</a:t>
            </a:r>
            <a:r>
              <a:rPr lang="cs-CZ" sz="2000" dirty="0">
                <a:latin typeface="Palatino Linotype" panose="02040502050505030304" pitchFamily="18" charset="0"/>
              </a:rPr>
              <a:t>, dnes už na webu samotném dohledatelný není, jinde na internetu ale stále ano,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obsah zprávy byl následující: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profesor </a:t>
            </a:r>
            <a:r>
              <a:rPr lang="cs-CZ" dirty="0" err="1">
                <a:latin typeface="Palatino Linotype" panose="02040502050505030304" pitchFamily="18" charset="0"/>
              </a:rPr>
              <a:t>Ignazio</a:t>
            </a:r>
            <a:r>
              <a:rPr lang="cs-CZ" dirty="0">
                <a:latin typeface="Palatino Linotype" panose="02040502050505030304" pitchFamily="18" charset="0"/>
              </a:rPr>
              <a:t> </a:t>
            </a:r>
            <a:r>
              <a:rPr lang="cs-CZ" dirty="0" err="1">
                <a:latin typeface="Palatino Linotype" panose="02040502050505030304" pitchFamily="18" charset="0"/>
              </a:rPr>
              <a:t>Perrucci</a:t>
            </a:r>
            <a:r>
              <a:rPr lang="cs-CZ" dirty="0">
                <a:latin typeface="Palatino Linotype" panose="02040502050505030304" pitchFamily="18" charset="0"/>
              </a:rPr>
              <a:t> měl ve vatikánských archivech probádat a roztřídit 6.000 dávných dokumentů,</a:t>
            </a:r>
          </a:p>
        </p:txBody>
      </p:sp>
    </p:spTree>
    <p:extLst>
      <p:ext uri="{BB962C8B-B14F-4D97-AF65-F5344CB8AC3E}">
        <p14:creationId xmlns:p14="http://schemas.microsoft.com/office/powerpoint/2010/main" val="16829135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 err="1">
                <a:latin typeface="Palatino Linotype" panose="02040502050505030304" pitchFamily="18" charset="0"/>
              </a:rPr>
              <a:t>Velleius</a:t>
            </a:r>
            <a:r>
              <a:rPr lang="cs-CZ" sz="2400" cap="small" dirty="0">
                <a:latin typeface="Palatino Linotype" panose="02040502050505030304" pitchFamily="18" charset="0"/>
              </a:rPr>
              <a:t> a Ježíš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zde na čtyřech pergamenových listech objevil jakousi cestovní zprávou </a:t>
            </a:r>
            <a:r>
              <a:rPr lang="cs-CZ" dirty="0" smtClean="0">
                <a:latin typeface="Palatino Linotype" panose="02040502050505030304" pitchFamily="18" charset="0"/>
              </a:rPr>
              <a:t>(?) o </a:t>
            </a:r>
            <a:r>
              <a:rPr lang="cs-CZ" dirty="0">
                <a:latin typeface="Palatino Linotype" panose="02040502050505030304" pitchFamily="18" charset="0"/>
              </a:rPr>
              <a:t>návratu </a:t>
            </a:r>
            <a:r>
              <a:rPr lang="cs-CZ" dirty="0" err="1">
                <a:latin typeface="Palatino Linotype" panose="02040502050505030304" pitchFamily="18" charset="0"/>
              </a:rPr>
              <a:t>Velleia</a:t>
            </a:r>
            <a:r>
              <a:rPr lang="cs-CZ" dirty="0">
                <a:latin typeface="Palatino Linotype" panose="02040502050505030304" pitchFamily="18" charset="0"/>
              </a:rPr>
              <a:t> </a:t>
            </a:r>
            <a:r>
              <a:rPr lang="cs-CZ" dirty="0" err="1">
                <a:latin typeface="Palatino Linotype" panose="02040502050505030304" pitchFamily="18" charset="0"/>
              </a:rPr>
              <a:t>Patercula</a:t>
            </a:r>
            <a:r>
              <a:rPr lang="cs-CZ" dirty="0">
                <a:latin typeface="Palatino Linotype" panose="02040502050505030304" pitchFamily="18" charset="0"/>
              </a:rPr>
              <a:t> z diplomatické mise v </a:t>
            </a:r>
            <a:r>
              <a:rPr lang="cs-CZ" dirty="0" err="1">
                <a:latin typeface="Palatino Linotype" panose="02040502050505030304" pitchFamily="18" charset="0"/>
              </a:rPr>
              <a:t>parthské</a:t>
            </a:r>
            <a:r>
              <a:rPr lang="cs-CZ" dirty="0">
                <a:latin typeface="Palatino Linotype" panose="02040502050505030304" pitchFamily="18" charset="0"/>
              </a:rPr>
              <a:t> říši v roce 31 n. l.,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v ní mělo být mimo jiné vylíčeno, jak prorok a učitel </a:t>
            </a:r>
            <a:r>
              <a:rPr lang="cs-CZ" i="1" dirty="0" err="1">
                <a:latin typeface="Palatino Linotype" panose="02040502050505030304" pitchFamily="18" charset="0"/>
              </a:rPr>
              <a:t>Iēsous</a:t>
            </a:r>
            <a:r>
              <a:rPr lang="cs-CZ" i="1" dirty="0">
                <a:latin typeface="Palatino Linotype" panose="02040502050505030304" pitchFamily="18" charset="0"/>
              </a:rPr>
              <a:t> de </a:t>
            </a:r>
            <a:r>
              <a:rPr lang="cs-CZ" i="1" dirty="0" err="1">
                <a:latin typeface="Palatino Linotype" panose="02040502050505030304" pitchFamily="18" charset="0"/>
              </a:rPr>
              <a:t>Nazarenus</a:t>
            </a:r>
            <a:r>
              <a:rPr lang="cs-CZ" i="1" dirty="0">
                <a:latin typeface="Palatino Linotype" panose="02040502050505030304" pitchFamily="18" charset="0"/>
              </a:rPr>
              <a:t> </a:t>
            </a:r>
            <a:r>
              <a:rPr lang="cs-CZ" dirty="0">
                <a:latin typeface="Palatino Linotype" panose="02040502050505030304" pitchFamily="18" charset="0"/>
              </a:rPr>
              <a:t>vzkřísil mrtvě narozené novorozeně,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a to v </a:t>
            </a:r>
            <a:r>
              <a:rPr lang="cs-CZ" dirty="0" err="1">
                <a:latin typeface="Palatino Linotype" panose="02040502050505030304" pitchFamily="18" charset="0"/>
              </a:rPr>
              <a:t>Sebastě</a:t>
            </a:r>
            <a:r>
              <a:rPr lang="cs-CZ" dirty="0">
                <a:latin typeface="Palatino Linotype" panose="02040502050505030304" pitchFamily="18" charset="0"/>
              </a:rPr>
              <a:t>, kam dorazil se svými žáky a sbíhali se k nim lidé nízkého původu z okolních vesnic,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matka dítěte se jmenovala </a:t>
            </a:r>
            <a:r>
              <a:rPr lang="cs-CZ" dirty="0" err="1">
                <a:latin typeface="Palatino Linotype" panose="02040502050505030304" pitchFamily="18" charset="0"/>
              </a:rPr>
              <a:t>Eliševa</a:t>
            </a:r>
            <a:r>
              <a:rPr lang="cs-CZ" dirty="0">
                <a:latin typeface="Palatino Linotype" panose="02040502050505030304" pitchFamily="18" charset="0"/>
              </a:rPr>
              <a:t>, Ježíš dítě zdvihl a pronesl aramejsky modlitbu k nebi,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podle </a:t>
            </a:r>
            <a:r>
              <a:rPr lang="cs-CZ" dirty="0" err="1">
                <a:latin typeface="Palatino Linotype" panose="02040502050505030304" pitchFamily="18" charset="0"/>
              </a:rPr>
              <a:t>Velleia</a:t>
            </a:r>
            <a:r>
              <a:rPr lang="cs-CZ" dirty="0">
                <a:latin typeface="Palatino Linotype" panose="02040502050505030304" pitchFamily="18" charset="0"/>
              </a:rPr>
              <a:t> byla </a:t>
            </a:r>
            <a:r>
              <a:rPr lang="cs-CZ" i="1" dirty="0" err="1">
                <a:latin typeface="Palatino Linotype" panose="02040502050505030304" pitchFamily="18" charset="0"/>
              </a:rPr>
              <a:t>immensus</a:t>
            </a:r>
            <a:r>
              <a:rPr lang="cs-CZ" dirty="0">
                <a:latin typeface="Palatino Linotype" panose="02040502050505030304" pitchFamily="18" charset="0"/>
              </a:rPr>
              <a:t>, tedy prý „nesrozumitelná“,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současně ho ale nespojoval s židovskou představou mesiáše.</a:t>
            </a:r>
          </a:p>
        </p:txBody>
      </p:sp>
    </p:spTree>
    <p:extLst>
      <p:ext uri="{BB962C8B-B14F-4D97-AF65-F5344CB8AC3E}">
        <p14:creationId xmlns:p14="http://schemas.microsoft.com/office/powerpoint/2010/main" val="2869768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 err="1">
                <a:latin typeface="Palatino Linotype" panose="02040502050505030304" pitchFamily="18" charset="0"/>
              </a:rPr>
              <a:t>Velleius</a:t>
            </a:r>
            <a:r>
              <a:rPr lang="cs-CZ" sz="2400" cap="small" dirty="0">
                <a:latin typeface="Palatino Linotype" panose="02040502050505030304" pitchFamily="18" charset="0"/>
              </a:rPr>
              <a:t> a Ježíš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latin typeface="Palatino Linotype" panose="02040502050505030304" pitchFamily="18" charset="0"/>
              </a:rPr>
              <a:t>Dobře vymyšlené detaily: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Ač o údajné diplomatické misi do </a:t>
            </a:r>
            <a:r>
              <a:rPr lang="cs-CZ" sz="2000" dirty="0" err="1">
                <a:latin typeface="Palatino Linotype" panose="02040502050505030304" pitchFamily="18" charset="0"/>
              </a:rPr>
              <a:t>Parthie</a:t>
            </a:r>
            <a:r>
              <a:rPr lang="cs-CZ" sz="2000" dirty="0">
                <a:latin typeface="Palatino Linotype" panose="02040502050505030304" pitchFamily="18" charset="0"/>
              </a:rPr>
              <a:t> v roce 31 n. l. nejsou žádné zprávy, tak </a:t>
            </a:r>
            <a:r>
              <a:rPr lang="cs-CZ" sz="2000" dirty="0" err="1">
                <a:latin typeface="Palatino Linotype" panose="02040502050505030304" pitchFamily="18" charset="0"/>
              </a:rPr>
              <a:t>theoreticky</a:t>
            </a:r>
            <a:r>
              <a:rPr lang="cs-CZ" sz="2000" dirty="0">
                <a:latin typeface="Palatino Linotype" panose="02040502050505030304" pitchFamily="18" charset="0"/>
              </a:rPr>
              <a:t> proběhnout mohla a </a:t>
            </a:r>
            <a:r>
              <a:rPr lang="cs-CZ" sz="2000" dirty="0" err="1">
                <a:latin typeface="Palatino Linotype" panose="02040502050505030304" pitchFamily="18" charset="0"/>
              </a:rPr>
              <a:t>Velleius</a:t>
            </a:r>
            <a:r>
              <a:rPr lang="cs-CZ" sz="2000" dirty="0">
                <a:latin typeface="Palatino Linotype" panose="02040502050505030304" pitchFamily="18" charset="0"/>
              </a:rPr>
              <a:t> by se jí mohl zúčastnit:</a:t>
            </a:r>
          </a:p>
          <a:p>
            <a:pPr lvl="2">
              <a:lnSpc>
                <a:spcPct val="150000"/>
              </a:lnSpc>
            </a:pPr>
            <a:r>
              <a:rPr lang="cs-CZ" dirty="0" err="1">
                <a:latin typeface="Palatino Linotype" panose="02040502050505030304" pitchFamily="18" charset="0"/>
              </a:rPr>
              <a:t>Tacitovo</a:t>
            </a:r>
            <a:r>
              <a:rPr lang="cs-CZ" dirty="0">
                <a:latin typeface="Palatino Linotype" panose="02040502050505030304" pitchFamily="18" charset="0"/>
              </a:rPr>
              <a:t> líčení let 29–31 n. l. je totiž ztraceno s většinou V. knihy jeho </a:t>
            </a:r>
            <a:r>
              <a:rPr lang="cs-CZ" i="1" dirty="0" err="1">
                <a:latin typeface="Palatino Linotype" panose="02040502050505030304" pitchFamily="18" charset="0"/>
              </a:rPr>
              <a:t>Annálů</a:t>
            </a:r>
            <a:r>
              <a:rPr lang="cs-CZ" dirty="0">
                <a:latin typeface="Palatino Linotype" panose="02040502050505030304" pitchFamily="18" charset="0"/>
              </a:rPr>
              <a:t>, dochováno je jen vylíčení konce roku, každopádně po 18. říjnu (viz níže),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a i příslušná kniha </a:t>
            </a:r>
            <a:r>
              <a:rPr lang="cs-CZ" dirty="0" err="1">
                <a:latin typeface="Palatino Linotype" panose="02040502050505030304" pitchFamily="18" charset="0"/>
              </a:rPr>
              <a:t>Dionova</a:t>
            </a:r>
            <a:r>
              <a:rPr lang="cs-CZ" dirty="0">
                <a:latin typeface="Palatino Linotype" panose="02040502050505030304" pitchFamily="18" charset="0"/>
              </a:rPr>
              <a:t>, tedy LVIII, je dochována jen v jednom poškozeném rukopise, líčení roku 31 n. l. je ovšem z velké části dochováno a i chybějící začátek je dochován aspoň v excerptech (že by ale právě vylíčení případné </a:t>
            </a:r>
            <a:r>
              <a:rPr lang="cs-CZ" dirty="0" err="1">
                <a:latin typeface="Palatino Linotype" panose="02040502050505030304" pitchFamily="18" charset="0"/>
              </a:rPr>
              <a:t>parthské</a:t>
            </a:r>
            <a:r>
              <a:rPr lang="cs-CZ" dirty="0">
                <a:latin typeface="Palatino Linotype" panose="02040502050505030304" pitchFamily="18" charset="0"/>
              </a:rPr>
              <a:t> mise bylo vynecháno, úplně vyloučit nelze),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ostatní prameny nejsou historiografickou produkcí, takže je daná mise nemusela zaujmout,</a:t>
            </a:r>
          </a:p>
        </p:txBody>
      </p:sp>
    </p:spTree>
    <p:extLst>
      <p:ext uri="{BB962C8B-B14F-4D97-AF65-F5344CB8AC3E}">
        <p14:creationId xmlns:p14="http://schemas.microsoft.com/office/powerpoint/2010/main" val="3994086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 err="1">
                <a:latin typeface="Palatino Linotype" panose="02040502050505030304" pitchFamily="18" charset="0"/>
              </a:rPr>
              <a:t>Velleius</a:t>
            </a:r>
            <a:r>
              <a:rPr lang="cs-CZ" sz="2400" cap="small" dirty="0">
                <a:latin typeface="Palatino Linotype" panose="02040502050505030304" pitchFamily="18" charset="0"/>
              </a:rPr>
              <a:t> a Ježíš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a samotný </a:t>
            </a:r>
            <a:r>
              <a:rPr lang="cs-CZ" dirty="0" err="1">
                <a:latin typeface="Palatino Linotype" panose="02040502050505030304" pitchFamily="18" charset="0"/>
              </a:rPr>
              <a:t>Velleius</a:t>
            </a:r>
            <a:r>
              <a:rPr lang="cs-CZ" dirty="0">
                <a:latin typeface="Palatino Linotype" panose="02040502050505030304" pitchFamily="18" charset="0"/>
              </a:rPr>
              <a:t> jednak nemusel být popraven, ale i kdyby byl, stalo by se to nejspíše až po 18. říjnu, kdy byl popraven sám </a:t>
            </a:r>
            <a:r>
              <a:rPr lang="cs-CZ" dirty="0" err="1">
                <a:latin typeface="Palatino Linotype" panose="02040502050505030304" pitchFamily="18" charset="0"/>
              </a:rPr>
              <a:t>Seianus</a:t>
            </a:r>
            <a:r>
              <a:rPr lang="cs-CZ" dirty="0">
                <a:latin typeface="Palatino Linotype" panose="02040502050505030304" pitchFamily="18" charset="0"/>
              </a:rPr>
              <a:t>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a současně by byl vhodným kandidátem vzhledem ke své účasti na podobné akci v roce 2 n. l.,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v dané zprávě měl </a:t>
            </a:r>
            <a:r>
              <a:rPr lang="cs-CZ" sz="2000" dirty="0" err="1">
                <a:latin typeface="Palatino Linotype" panose="02040502050505030304" pitchFamily="18" charset="0"/>
              </a:rPr>
              <a:t>Velleius</a:t>
            </a:r>
            <a:r>
              <a:rPr lang="cs-CZ" sz="2000" dirty="0">
                <a:latin typeface="Palatino Linotype" panose="02040502050505030304" pitchFamily="18" charset="0"/>
              </a:rPr>
              <a:t> popsat více zážitků, (prý) např.: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prudkou písečnou bouři v </a:t>
            </a:r>
            <a:r>
              <a:rPr lang="cs-CZ" dirty="0" err="1">
                <a:latin typeface="Palatino Linotype" panose="02040502050505030304" pitchFamily="18" charset="0"/>
              </a:rPr>
              <a:t>Mesopotamii</a:t>
            </a:r>
            <a:r>
              <a:rPr lang="cs-CZ" dirty="0">
                <a:latin typeface="Palatino Linotype" panose="02040502050505030304" pitchFamily="18" charset="0"/>
              </a:rPr>
              <a:t>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nebo návštěvu chrámu na Maltě,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text měl být psán vysoce </a:t>
            </a:r>
            <a:r>
              <a:rPr lang="cs-CZ" sz="2000" dirty="0" err="1">
                <a:latin typeface="Palatino Linotype" panose="02040502050505030304" pitchFamily="18" charset="0"/>
              </a:rPr>
              <a:t>rhétorickým</a:t>
            </a:r>
            <a:r>
              <a:rPr lang="cs-CZ" sz="2000" dirty="0">
                <a:latin typeface="Palatino Linotype" panose="02040502050505030304" pitchFamily="18" charset="0"/>
              </a:rPr>
              <a:t> slohem (i když, proč by někdo měl takovým slohem psát cestovní </a:t>
            </a:r>
            <a:r>
              <a:rPr lang="cs-CZ" sz="2000" dirty="0" smtClean="0">
                <a:latin typeface="Palatino Linotype" panose="02040502050505030304" pitchFamily="18" charset="0"/>
              </a:rPr>
              <a:t>zprávu (?), </a:t>
            </a:r>
            <a:r>
              <a:rPr lang="cs-CZ" sz="2000" dirty="0">
                <a:latin typeface="Palatino Linotype" panose="02040502050505030304" pitchFamily="18" charset="0"/>
              </a:rPr>
              <a:t>i když víme, že jím napsal své literární dílo, je samozřejmě otázkou),</a:t>
            </a:r>
          </a:p>
        </p:txBody>
      </p:sp>
    </p:spTree>
    <p:extLst>
      <p:ext uri="{BB962C8B-B14F-4D97-AF65-F5344CB8AC3E}">
        <p14:creationId xmlns:p14="http://schemas.microsoft.com/office/powerpoint/2010/main" val="505836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 err="1">
                <a:latin typeface="Palatino Linotype" panose="02040502050505030304" pitchFamily="18" charset="0"/>
              </a:rPr>
              <a:t>Velleius</a:t>
            </a:r>
            <a:r>
              <a:rPr lang="cs-CZ" sz="2400" cap="small" dirty="0">
                <a:latin typeface="Palatino Linotype" panose="02040502050505030304" pitchFamily="18" charset="0"/>
              </a:rPr>
              <a:t> a Ježíš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autenticitě </a:t>
            </a:r>
            <a:r>
              <a:rPr lang="cs-CZ" sz="2000" dirty="0">
                <a:latin typeface="Palatino Linotype" panose="02040502050505030304" pitchFamily="18" charset="0"/>
              </a:rPr>
              <a:t>rukopisu údajně nepřekážejí složení pergamenu i inkoustu, literární styl i paleografické poznatky,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>
                <a:latin typeface="Palatino Linotype" panose="02040502050505030304" pitchFamily="18" charset="0"/>
              </a:rPr>
              <a:t>i </a:t>
            </a:r>
            <a:r>
              <a:rPr lang="cs-CZ" sz="2000" dirty="0">
                <a:latin typeface="Palatino Linotype" panose="02040502050505030304" pitchFamily="18" charset="0"/>
              </a:rPr>
              <a:t>údajné setkání s Ježíšem je popsáno jako by bylo vylíčeno jen tak mimochodem (viz </a:t>
            </a:r>
            <a:r>
              <a:rPr lang="cs-CZ" sz="2000" dirty="0" smtClean="0">
                <a:latin typeface="Palatino Linotype" panose="02040502050505030304" pitchFamily="18" charset="0"/>
              </a:rPr>
              <a:t>výše; opravdu není jakýkoli důvod se domnívat, že Ježíšova činnost vzbudila jakoukoli pozornost v jakémkoli širším okolí jeho působišť),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a i v samotném článku bylo velmi střízlivě vyhodnoceno: zpráva prý potvrzuje, že Ježíš byl známý konáním zázraků a že jeho návštěva města lákala davy.</a:t>
            </a:r>
          </a:p>
        </p:txBody>
      </p:sp>
    </p:spTree>
    <p:extLst>
      <p:ext uri="{BB962C8B-B14F-4D97-AF65-F5344CB8AC3E}">
        <p14:creationId xmlns:p14="http://schemas.microsoft.com/office/powerpoint/2010/main" val="1485653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 err="1">
                <a:latin typeface="Palatino Linotype" panose="02040502050505030304" pitchFamily="18" charset="0"/>
              </a:rPr>
              <a:t>Velleius</a:t>
            </a:r>
            <a:r>
              <a:rPr lang="cs-CZ" sz="2400" cap="small" dirty="0">
                <a:latin typeface="Palatino Linotype" panose="02040502050505030304" pitchFamily="18" charset="0"/>
              </a:rPr>
              <a:t> a Ježíš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latin typeface="Palatino Linotype" panose="02040502050505030304" pitchFamily="18" charset="0"/>
              </a:rPr>
              <a:t>Méně dobře vymyšlené detaily, ale pro neznalé oko zřejmě působivé: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A</a:t>
            </a:r>
            <a:r>
              <a:rPr lang="cs-CZ" sz="2000" dirty="0" smtClean="0">
                <a:latin typeface="Palatino Linotype" panose="02040502050505030304" pitchFamily="18" charset="0"/>
              </a:rPr>
              <a:t>nalysa </a:t>
            </a:r>
            <a:r>
              <a:rPr lang="cs-CZ" sz="2000" dirty="0">
                <a:latin typeface="Palatino Linotype" panose="02040502050505030304" pitchFamily="18" charset="0"/>
              </a:rPr>
              <a:t>pergamenu prý vyrobeného z ovčí kůže dospěla k dataci do rozmezí let 20–45 n. l</a:t>
            </a:r>
            <a:r>
              <a:rPr lang="cs-CZ" sz="2000" dirty="0" smtClean="0">
                <a:latin typeface="Palatino Linotype" panose="02040502050505030304" pitchFamily="18" charset="0"/>
              </a:rPr>
              <a:t>.,</a:t>
            </a:r>
            <a:endParaRPr lang="cs-CZ" sz="2000" dirty="0" smtClean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 err="1" smtClean="0">
                <a:latin typeface="Palatino Linotype" panose="02040502050505030304" pitchFamily="18" charset="0"/>
              </a:rPr>
              <a:t>Velleius</a:t>
            </a:r>
            <a:r>
              <a:rPr lang="cs-CZ" sz="2000" dirty="0" smtClean="0">
                <a:latin typeface="Palatino Linotype" panose="02040502050505030304" pitchFamily="18" charset="0"/>
              </a:rPr>
              <a:t> </a:t>
            </a:r>
            <a:r>
              <a:rPr lang="cs-CZ" sz="2000" dirty="0">
                <a:latin typeface="Palatino Linotype" panose="02040502050505030304" pitchFamily="18" charset="0"/>
              </a:rPr>
              <a:t>je prý autorem známým svou spolehlivostí,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kompletní oficiální překlad do mnoha jazyků měl být dostupný online během několika týdnů,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mnoho badatelů prý je nadšeno z průlomu v bádání o historickém Ježíšovi, jiní volají po nezávislém ověření závěrů prof. </a:t>
            </a:r>
            <a:r>
              <a:rPr lang="cs-CZ" sz="2000" dirty="0" err="1">
                <a:latin typeface="Palatino Linotype" panose="02040502050505030304" pitchFamily="18" charset="0"/>
              </a:rPr>
              <a:t>Perrucciho</a:t>
            </a:r>
            <a:r>
              <a:rPr lang="cs-CZ" sz="2000" dirty="0">
                <a:latin typeface="Palatino Linotype" panose="02040502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4855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Otázka Ježíšovy historicity a její „kariéra“ v České kotlině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latin typeface="Palatino Linotype" panose="02040502050505030304" pitchFamily="18" charset="0"/>
              </a:rPr>
              <a:t>Kde se vzal názor, že Ježíš je postavou vymyšlenou?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I pokud by postavou vymyšlenou byl, dlouho si to nikdo nemyslel.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Když se křesťanství ve starověku v římské říši objevilo, tak si ho: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vzdělanější lidé nejprve vůbec nevšimli (1. století),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poté se jim nelíbilo, nic moc o něm nevěděli, ale když ano, byli přesvědčeni, že Ježíš byl nějaký šarlatán, kterých tehdy bylo všude plno (2. století),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ještě později se objevila myšlenka, že Ježíš byl moudrý člověk, který učil lidi kolem sebe pozoruhodné věci, ale jeho žáci ho nepochopili a po jeho smrti ho prohlásili za boha (3. století),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když se křesťanství rozšířilo, tak takové myšlenky zapadly (od 4. století).</a:t>
            </a:r>
          </a:p>
        </p:txBody>
      </p:sp>
    </p:spTree>
    <p:extLst>
      <p:ext uri="{BB962C8B-B14F-4D97-AF65-F5344CB8AC3E}">
        <p14:creationId xmlns:p14="http://schemas.microsoft.com/office/powerpoint/2010/main" val="1573626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 err="1">
                <a:latin typeface="Palatino Linotype" panose="02040502050505030304" pitchFamily="18" charset="0"/>
              </a:rPr>
              <a:t>Velleius</a:t>
            </a:r>
            <a:r>
              <a:rPr lang="cs-CZ" sz="2400" cap="small" dirty="0">
                <a:latin typeface="Palatino Linotype" panose="02040502050505030304" pitchFamily="18" charset="0"/>
              </a:rPr>
              <a:t> a Ježíš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latin typeface="Palatino Linotype" panose="02040502050505030304" pitchFamily="18" charset="0"/>
              </a:rPr>
              <a:t>Že jde o </a:t>
            </a:r>
            <a:r>
              <a:rPr lang="cs-CZ" sz="2000" b="1" dirty="0" err="1">
                <a:latin typeface="Palatino Linotype" panose="02040502050505030304" pitchFamily="18" charset="0"/>
              </a:rPr>
              <a:t>fake</a:t>
            </a:r>
            <a:r>
              <a:rPr lang="cs-CZ" sz="2000" b="1" dirty="0">
                <a:latin typeface="Palatino Linotype" panose="02040502050505030304" pitchFamily="18" charset="0"/>
              </a:rPr>
              <a:t>, hlásaly jiné weby už po třech dnech, přičemž si všimly např. toho, že: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Foto údajných pergamenových listů je totéž jako foto destiček (!) z </a:t>
            </a:r>
            <a:r>
              <a:rPr lang="cs-CZ" sz="2000" dirty="0" err="1">
                <a:latin typeface="Palatino Linotype" panose="02040502050505030304" pitchFamily="18" charset="0"/>
              </a:rPr>
              <a:t>Vindolandy</a:t>
            </a:r>
            <a:r>
              <a:rPr lang="cs-CZ" sz="2000" dirty="0">
                <a:latin typeface="Palatino Linotype" panose="02040502050505030304" pitchFamily="18" charset="0"/>
              </a:rPr>
              <a:t> z wikipedie,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údajný profesor </a:t>
            </a:r>
            <a:r>
              <a:rPr lang="cs-CZ" sz="2000" dirty="0" err="1">
                <a:latin typeface="Palatino Linotype" panose="02040502050505030304" pitchFamily="18" charset="0"/>
              </a:rPr>
              <a:t>Ignazio</a:t>
            </a:r>
            <a:r>
              <a:rPr lang="cs-CZ" sz="2000" dirty="0">
                <a:latin typeface="Palatino Linotype" panose="02040502050505030304" pitchFamily="18" charset="0"/>
              </a:rPr>
              <a:t> </a:t>
            </a:r>
            <a:r>
              <a:rPr lang="cs-CZ" sz="2000" dirty="0" err="1">
                <a:latin typeface="Palatino Linotype" panose="02040502050505030304" pitchFamily="18" charset="0"/>
              </a:rPr>
              <a:t>Perrucci</a:t>
            </a:r>
            <a:r>
              <a:rPr lang="cs-CZ" sz="2000" dirty="0">
                <a:latin typeface="Palatino Linotype" panose="02040502050505030304" pitchFamily="18" charset="0"/>
              </a:rPr>
              <a:t> zřejmě neexistuje,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v roce 31 </a:t>
            </a:r>
            <a:r>
              <a:rPr lang="cs-CZ" sz="2000" dirty="0" smtClean="0">
                <a:latin typeface="Palatino Linotype" panose="02040502050505030304" pitchFamily="18" charset="0"/>
              </a:rPr>
              <a:t>n. l. se </a:t>
            </a:r>
            <a:r>
              <a:rPr lang="cs-CZ" sz="2000" dirty="0">
                <a:latin typeface="Palatino Linotype" panose="02040502050505030304" pitchFamily="18" charset="0"/>
              </a:rPr>
              <a:t>žádná diplomatická mise do </a:t>
            </a:r>
            <a:r>
              <a:rPr lang="cs-CZ" sz="2000" dirty="0" err="1">
                <a:latin typeface="Palatino Linotype" panose="02040502050505030304" pitchFamily="18" charset="0"/>
              </a:rPr>
              <a:t>Parthie</a:t>
            </a:r>
            <a:r>
              <a:rPr lang="cs-CZ" sz="2000" dirty="0">
                <a:latin typeface="Palatino Linotype" panose="02040502050505030304" pitchFamily="18" charset="0"/>
              </a:rPr>
              <a:t> nekonala – k tomu ovšem viz výše,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samotný Ježíš měl být označen jako </a:t>
            </a:r>
            <a:r>
              <a:rPr lang="cs-CZ" sz="2000" i="1" dirty="0" err="1">
                <a:latin typeface="Palatino Linotype" panose="02040502050505030304" pitchFamily="18" charset="0"/>
              </a:rPr>
              <a:t>Iēsous</a:t>
            </a:r>
            <a:r>
              <a:rPr lang="cs-CZ" sz="2000" i="1" dirty="0">
                <a:latin typeface="Palatino Linotype" panose="02040502050505030304" pitchFamily="18" charset="0"/>
              </a:rPr>
              <a:t> de </a:t>
            </a:r>
            <a:r>
              <a:rPr lang="cs-CZ" sz="2000" i="1" dirty="0" err="1">
                <a:latin typeface="Palatino Linotype" panose="02040502050505030304" pitchFamily="18" charset="0"/>
              </a:rPr>
              <a:t>Nazarenus</a:t>
            </a:r>
            <a:r>
              <a:rPr lang="cs-CZ" sz="2000" dirty="0">
                <a:latin typeface="Palatino Linotype" panose="02040502050505030304" pitchFamily="18" charset="0"/>
              </a:rPr>
              <a:t>, což není latinsky (podle článku má jít o řecko-latinský překlad Ježíšova hebrejského jména Ješua ha-</a:t>
            </a:r>
            <a:r>
              <a:rPr lang="cs-CZ" sz="2000" dirty="0" err="1">
                <a:latin typeface="Palatino Linotype" panose="02040502050505030304" pitchFamily="18" charset="0"/>
              </a:rPr>
              <a:t>Nocri</a:t>
            </a:r>
            <a:r>
              <a:rPr lang="cs-CZ" sz="2000" dirty="0">
                <a:latin typeface="Palatino Linotype" panose="02040502050505030304" pitchFamily="18" charset="0"/>
              </a:rPr>
              <a:t>, nicméně uvedené znění není ani řecky a uvedená </a:t>
            </a:r>
            <a:r>
              <a:rPr lang="cs-CZ" sz="2000" dirty="0" err="1">
                <a:latin typeface="Palatino Linotype" panose="02040502050505030304" pitchFamily="18" charset="0"/>
              </a:rPr>
              <a:t>orthografie</a:t>
            </a:r>
            <a:r>
              <a:rPr lang="cs-CZ" sz="2000" dirty="0">
                <a:latin typeface="Palatino Linotype" panose="02040502050505030304" pitchFamily="18" charset="0"/>
              </a:rPr>
              <a:t> </a:t>
            </a:r>
            <a:r>
              <a:rPr lang="cs-CZ" sz="2000" dirty="0" smtClean="0">
                <a:latin typeface="Palatino Linotype" panose="02040502050505030304" pitchFamily="18" charset="0"/>
              </a:rPr>
              <a:t>i morfologie je </a:t>
            </a:r>
            <a:r>
              <a:rPr lang="cs-CZ" sz="2000" dirty="0">
                <a:latin typeface="Palatino Linotype" panose="02040502050505030304" pitchFamily="18" charset="0"/>
              </a:rPr>
              <a:t>úplně nesmyslná),</a:t>
            </a:r>
          </a:p>
        </p:txBody>
      </p:sp>
    </p:spTree>
    <p:extLst>
      <p:ext uri="{BB962C8B-B14F-4D97-AF65-F5344CB8AC3E}">
        <p14:creationId xmlns:p14="http://schemas.microsoft.com/office/powerpoint/2010/main" val="26381358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 err="1">
                <a:latin typeface="Palatino Linotype" panose="02040502050505030304" pitchFamily="18" charset="0"/>
              </a:rPr>
              <a:t>Velleius</a:t>
            </a:r>
            <a:r>
              <a:rPr lang="cs-CZ" sz="2400" cap="small" dirty="0">
                <a:latin typeface="Palatino Linotype" panose="02040502050505030304" pitchFamily="18" charset="0"/>
              </a:rPr>
              <a:t> a Ježíš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dotyčné čtyři listy mají obsahovat </a:t>
            </a:r>
            <a:r>
              <a:rPr lang="cs-CZ" sz="2000" dirty="0" err="1">
                <a:latin typeface="Palatino Linotype" panose="02040502050505030304" pitchFamily="18" charset="0"/>
              </a:rPr>
              <a:t>Velleiův</a:t>
            </a:r>
            <a:r>
              <a:rPr lang="cs-CZ" sz="2000" dirty="0">
                <a:latin typeface="Palatino Linotype" panose="02040502050505030304" pitchFamily="18" charset="0"/>
              </a:rPr>
              <a:t> autograf – jak </a:t>
            </a:r>
            <a:r>
              <a:rPr lang="cs-CZ" sz="2000" dirty="0" smtClean="0">
                <a:latin typeface="Palatino Linotype" panose="02040502050505030304" pitchFamily="18" charset="0"/>
              </a:rPr>
              <a:t>by </a:t>
            </a:r>
            <a:r>
              <a:rPr lang="cs-CZ" sz="2000" dirty="0">
                <a:latin typeface="Palatino Linotype" panose="02040502050505030304" pitchFamily="18" charset="0"/>
              </a:rPr>
              <a:t>se </a:t>
            </a:r>
            <a:r>
              <a:rPr lang="cs-CZ" sz="2000" dirty="0" smtClean="0">
                <a:latin typeface="Palatino Linotype" panose="02040502050505030304" pitchFamily="18" charset="0"/>
              </a:rPr>
              <a:t>ale dostal </a:t>
            </a:r>
            <a:r>
              <a:rPr lang="cs-CZ" sz="2000" dirty="0">
                <a:latin typeface="Palatino Linotype" panose="02040502050505030304" pitchFamily="18" charset="0"/>
              </a:rPr>
              <a:t>do Vatikánských archivů, kde měl být objeven, když začaly být shromažďovány až v 5. </a:t>
            </a:r>
            <a:r>
              <a:rPr lang="cs-CZ" sz="2000" dirty="0" smtClean="0">
                <a:latin typeface="Palatino Linotype" panose="02040502050505030304" pitchFamily="18" charset="0"/>
              </a:rPr>
              <a:t>stol.: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ve </a:t>
            </a:r>
            <a:r>
              <a:rPr lang="cs-CZ" dirty="0">
                <a:latin typeface="Palatino Linotype" panose="02040502050505030304" pitchFamily="18" charset="0"/>
              </a:rPr>
              <a:t>skutečnosti zřejmě už ve 4. stol., což ale platnost této námitky </a:t>
            </a:r>
            <a:r>
              <a:rPr lang="cs-CZ" dirty="0" smtClean="0">
                <a:latin typeface="Palatino Linotype" panose="02040502050505030304" pitchFamily="18" charset="0"/>
              </a:rPr>
              <a:t>netkne,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p</a:t>
            </a:r>
            <a:r>
              <a:rPr lang="cs-CZ" dirty="0" smtClean="0">
                <a:latin typeface="Palatino Linotype" panose="02040502050505030304" pitchFamily="18" charset="0"/>
              </a:rPr>
              <a:t>lus, jak by se vůbec mělo dát zjistit, že údajný autograf je opravdu autografem?</a:t>
            </a:r>
            <a:endParaRPr lang="cs-CZ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N</a:t>
            </a:r>
            <a:r>
              <a:rPr lang="cs-CZ" sz="2000" dirty="0" smtClean="0">
                <a:latin typeface="Palatino Linotype" panose="02040502050505030304" pitchFamily="18" charset="0"/>
              </a:rPr>
              <a:t>avíc </a:t>
            </a:r>
            <a:r>
              <a:rPr lang="cs-CZ" sz="2000" dirty="0">
                <a:latin typeface="Palatino Linotype" panose="02040502050505030304" pitchFamily="18" charset="0"/>
              </a:rPr>
              <a:t>se z fotografie zdálo, že text nemá žádnou hlavičku ani další náležitosti.</a:t>
            </a:r>
          </a:p>
        </p:txBody>
      </p:sp>
    </p:spTree>
    <p:extLst>
      <p:ext uri="{BB962C8B-B14F-4D97-AF65-F5344CB8AC3E}">
        <p14:creationId xmlns:p14="http://schemas.microsoft.com/office/powerpoint/2010/main" val="687519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 err="1">
                <a:latin typeface="Palatino Linotype" panose="02040502050505030304" pitchFamily="18" charset="0"/>
              </a:rPr>
              <a:t>Velleius</a:t>
            </a:r>
            <a:r>
              <a:rPr lang="cs-CZ" sz="2400" cap="small" dirty="0">
                <a:latin typeface="Palatino Linotype" panose="02040502050505030304" pitchFamily="18" charset="0"/>
              </a:rPr>
              <a:t> a Ježíš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latin typeface="Palatino Linotype" panose="02040502050505030304" pitchFamily="18" charset="0"/>
              </a:rPr>
              <a:t>Další podezřelé momenty: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Příšerně drahý pergamen se v 1. stol. k takto banálním účelům určitě nepoužíval (pro svou trvanlivost se ovšem, pravda, používal třeba k psaní konceptů</a:t>
            </a:r>
            <a:r>
              <a:rPr lang="cs-CZ" sz="2000" dirty="0" smtClean="0">
                <a:latin typeface="Palatino Linotype" panose="02040502050505030304" pitchFamily="18" charset="0"/>
              </a:rPr>
              <a:t>),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j</a:t>
            </a:r>
            <a:r>
              <a:rPr lang="cs-CZ" sz="2000" dirty="0" smtClean="0">
                <a:latin typeface="Palatino Linotype" panose="02040502050505030304" pitchFamily="18" charset="0"/>
              </a:rPr>
              <a:t>e analysa </a:t>
            </a:r>
            <a:r>
              <a:rPr lang="cs-CZ" sz="2000" dirty="0">
                <a:latin typeface="Palatino Linotype" panose="02040502050505030304" pitchFamily="18" charset="0"/>
              </a:rPr>
              <a:t>pergamenu </a:t>
            </a:r>
            <a:r>
              <a:rPr lang="cs-CZ" sz="2000" dirty="0" smtClean="0">
                <a:latin typeface="Palatino Linotype" panose="02040502050505030304" pitchFamily="18" charset="0"/>
              </a:rPr>
              <a:t>schopna tak precisní datace jakou je rozmezí </a:t>
            </a:r>
            <a:r>
              <a:rPr lang="cs-CZ" sz="2000" dirty="0">
                <a:latin typeface="Palatino Linotype" panose="02040502050505030304" pitchFamily="18" charset="0"/>
              </a:rPr>
              <a:t>let 20–45 n. l</a:t>
            </a:r>
            <a:r>
              <a:rPr lang="cs-CZ" sz="2000" dirty="0" smtClean="0">
                <a:latin typeface="Palatino Linotype" panose="02040502050505030304" pitchFamily="18" charset="0"/>
              </a:rPr>
              <a:t>. (?),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 err="1" smtClean="0">
                <a:latin typeface="Palatino Linotype" panose="02040502050505030304" pitchFamily="18" charset="0"/>
              </a:rPr>
              <a:t>Velleius</a:t>
            </a:r>
            <a:r>
              <a:rPr lang="cs-CZ" sz="2000" dirty="0" smtClean="0">
                <a:latin typeface="Palatino Linotype" panose="02040502050505030304" pitchFamily="18" charset="0"/>
              </a:rPr>
              <a:t> </a:t>
            </a:r>
            <a:r>
              <a:rPr lang="cs-CZ" sz="2000" dirty="0">
                <a:latin typeface="Palatino Linotype" panose="02040502050505030304" pitchFamily="18" charset="0"/>
              </a:rPr>
              <a:t>rozhodně není autorem známým svou spolehlivostí,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pro modlitbu v latině není výraz v maskulinu, takže těžko mohla být </a:t>
            </a:r>
            <a:r>
              <a:rPr lang="cs-CZ" sz="2000" i="1" dirty="0">
                <a:latin typeface="Palatino Linotype" panose="02040502050505030304" pitchFamily="18" charset="0"/>
              </a:rPr>
              <a:t>„</a:t>
            </a:r>
            <a:r>
              <a:rPr lang="cs-CZ" sz="2000" i="1" dirty="0" err="1">
                <a:latin typeface="Palatino Linotype" panose="02040502050505030304" pitchFamily="18" charset="0"/>
              </a:rPr>
              <a:t>immensus</a:t>
            </a:r>
            <a:r>
              <a:rPr lang="cs-CZ" sz="2000" i="1" dirty="0">
                <a:latin typeface="Palatino Linotype" panose="02040502050505030304" pitchFamily="18" charset="0"/>
              </a:rPr>
              <a:t>“.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A co má být „kompletní oficiální překlad“? Badatele by zajímal originální text (!!!).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A jak by mělo vypadat „nezávislé ověření“? Tomu lze podrobit např. výsledky experimentu, ale </a:t>
            </a:r>
            <a:r>
              <a:rPr lang="cs-CZ" sz="2000" dirty="0" smtClean="0">
                <a:latin typeface="Palatino Linotype" panose="02040502050505030304" pitchFamily="18" charset="0"/>
              </a:rPr>
              <a:t>pro bádání nad </a:t>
            </a:r>
            <a:r>
              <a:rPr lang="cs-CZ" sz="2000" dirty="0" smtClean="0">
                <a:latin typeface="Palatino Linotype" panose="02040502050505030304" pitchFamily="18" charset="0"/>
              </a:rPr>
              <a:t>historickým pramenem to při nejmenším není standardní termín.</a:t>
            </a:r>
            <a:endParaRPr lang="cs-CZ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7814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Proč je ovšem tento (ne)povedený </a:t>
            </a:r>
            <a:r>
              <a:rPr lang="cs-CZ" sz="2400" cap="small" dirty="0" err="1">
                <a:latin typeface="Palatino Linotype" panose="02040502050505030304" pitchFamily="18" charset="0"/>
              </a:rPr>
              <a:t>fake</a:t>
            </a:r>
            <a:r>
              <a:rPr lang="cs-CZ" sz="2400" cap="small" dirty="0">
                <a:latin typeface="Palatino Linotype" panose="02040502050505030304" pitchFamily="18" charset="0"/>
              </a:rPr>
              <a:t> ilustrativní?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latin typeface="Palatino Linotype" panose="02040502050505030304" pitchFamily="18" charset="0"/>
              </a:rPr>
              <a:t>Dopad eventuálního </a:t>
            </a:r>
            <a:r>
              <a:rPr lang="cs-CZ" sz="2000" b="1" dirty="0" err="1">
                <a:latin typeface="Palatino Linotype" panose="02040502050505030304" pitchFamily="18" charset="0"/>
              </a:rPr>
              <a:t>Velleiova</a:t>
            </a:r>
            <a:r>
              <a:rPr lang="cs-CZ" sz="2000" b="1" dirty="0">
                <a:latin typeface="Palatino Linotype" panose="02040502050505030304" pitchFamily="18" charset="0"/>
              </a:rPr>
              <a:t> svědectví: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Kdyby nešlo o </a:t>
            </a:r>
            <a:r>
              <a:rPr lang="cs-CZ" sz="2000" dirty="0" err="1">
                <a:latin typeface="Palatino Linotype" panose="02040502050505030304" pitchFamily="18" charset="0"/>
              </a:rPr>
              <a:t>fake</a:t>
            </a:r>
            <a:r>
              <a:rPr lang="cs-CZ" sz="2000" dirty="0">
                <a:latin typeface="Palatino Linotype" panose="02040502050505030304" pitchFamily="18" charset="0"/>
              </a:rPr>
              <a:t>, přestože by šlo pouze o jeden dobový pramen, musel by v podstatě znamenat konec diskuse: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na rozdíl od literárního pramene, jehož autor vždy má nějakou svou agendu, by mimoděk zaznamenaná zpráva ve spíše úředním </a:t>
            </a:r>
            <a:r>
              <a:rPr lang="cs-CZ" dirty="0" smtClean="0">
                <a:latin typeface="Palatino Linotype" panose="02040502050505030304" pitchFamily="18" charset="0"/>
              </a:rPr>
              <a:t>dokumentu (?) </a:t>
            </a:r>
            <a:r>
              <a:rPr lang="cs-CZ" dirty="0">
                <a:latin typeface="Palatino Linotype" panose="02040502050505030304" pitchFamily="18" charset="0"/>
              </a:rPr>
              <a:t>potvrzení jiným pramenem v podstatě nepotřebovala,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navíc by jeho roli v zásadě – coby kumulovaný důkaz – plnily existující prameny zmiňující Ježíše.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Jelikož však jde o </a:t>
            </a:r>
            <a:r>
              <a:rPr lang="cs-CZ" sz="2000" dirty="0" err="1">
                <a:latin typeface="Palatino Linotype" panose="02040502050505030304" pitchFamily="18" charset="0"/>
              </a:rPr>
              <a:t>fake</a:t>
            </a:r>
            <a:r>
              <a:rPr lang="cs-CZ" sz="2000" dirty="0">
                <a:latin typeface="Palatino Linotype" panose="02040502050505030304" pitchFamily="18" charset="0"/>
              </a:rPr>
              <a:t>, zůstává v platnosti výše konstatovaný závěr.</a:t>
            </a:r>
          </a:p>
        </p:txBody>
      </p:sp>
    </p:spTree>
    <p:extLst>
      <p:ext uri="{BB962C8B-B14F-4D97-AF65-F5344CB8AC3E}">
        <p14:creationId xmlns:p14="http://schemas.microsoft.com/office/powerpoint/2010/main" val="4290699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Otázka Ježíšovy historicity a její „kariéra“ v České kotlině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Když se objevil islám (7. století):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uznal Ježíše za proroka, ale nikoli spasitele, a už vůbec ne syna božího,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jeho existenci coby historické bytosti však muslimové uznávají.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S příchodem renesance (14. stol.):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o Ježíšově historicitě stále nikdo nepochyboval,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humanisté nebyli proti křesťanství, ale proti přesvědčení středověku, že např. existenci boha je možné dokázat rozumem,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v boha, a tudíž i Ježíše jako spasitele, bylo podle nich třeba věřit, s tím ale neměli problém.</a:t>
            </a:r>
          </a:p>
        </p:txBody>
      </p:sp>
    </p:spTree>
    <p:extLst>
      <p:ext uri="{BB962C8B-B14F-4D97-AF65-F5344CB8AC3E}">
        <p14:creationId xmlns:p14="http://schemas.microsoft.com/office/powerpoint/2010/main" val="1045986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Otázka Ježíšovy historicity a její „kariéra“ v České kotlině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Teprve během osvícenství (od 17. století):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začala být vážně zpochybňována autorita křesťanství jako náboženství,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Ježíš však zpochybnění své historicity musel ještě chvíli počkat.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Až </a:t>
            </a:r>
            <a:r>
              <a:rPr lang="cs-CZ" sz="2000" dirty="0" smtClean="0">
                <a:latin typeface="Palatino Linotype" panose="02040502050505030304" pitchFamily="18" charset="0"/>
              </a:rPr>
              <a:t>v 19</a:t>
            </a:r>
            <a:r>
              <a:rPr lang="cs-CZ" sz="2000" dirty="0">
                <a:latin typeface="Palatino Linotype" panose="02040502050505030304" pitchFamily="18" charset="0"/>
              </a:rPr>
              <a:t>. století se objevují dvě zapomenuté, anebo zcela nové myšlenky: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Ježíš žil, ale nebyl spasitelem ani synem božím, ale člověkem a moudrým učitelem,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Ježíš je mytologickou postavou podobně jako řečtí bohové nebo </a:t>
            </a:r>
            <a:r>
              <a:rPr lang="cs-CZ" dirty="0" err="1">
                <a:latin typeface="Palatino Linotype" panose="02040502050505030304" pitchFamily="18" charset="0"/>
              </a:rPr>
              <a:t>héróové</a:t>
            </a:r>
            <a:r>
              <a:rPr lang="cs-CZ" dirty="0">
                <a:latin typeface="Palatino Linotype" panose="02040502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238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Otázka Ježíšovy historicity a její „kariéra“ v České kotlině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latin typeface="Palatino Linotype" panose="02040502050505030304" pitchFamily="18" charset="0"/>
              </a:rPr>
              <a:t>Pro postoj rozšířený v České kotlině mělo význam, jak se k věci postavil marxismus: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Samotní Marx a Engels (druhá polovina 19. století):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náboženství obecně, ale křesťanství tím spíše, považovali za „opium lidstva“,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co si mysleli přímo o Ježíšovi, není známo, ale nevypadá to, že by ho považovali za vymyšlenou postavu.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Lenin (začátek 20. století):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pochválil názor jednoho z odpůrců marxismu, </a:t>
            </a:r>
            <a:r>
              <a:rPr lang="cs-CZ" dirty="0" smtClean="0">
                <a:latin typeface="Palatino Linotype" panose="02040502050505030304" pitchFamily="18" charset="0"/>
              </a:rPr>
              <a:t>který ovšem odmítal </a:t>
            </a:r>
            <a:r>
              <a:rPr lang="cs-CZ" dirty="0">
                <a:latin typeface="Palatino Linotype" panose="02040502050505030304" pitchFamily="18" charset="0"/>
              </a:rPr>
              <a:t>Ježíšovu historicitu.</a:t>
            </a:r>
          </a:p>
        </p:txBody>
      </p:sp>
    </p:spTree>
    <p:extLst>
      <p:ext uri="{BB962C8B-B14F-4D97-AF65-F5344CB8AC3E}">
        <p14:creationId xmlns:p14="http://schemas.microsoft.com/office/powerpoint/2010/main" val="1334924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Otázka Ježíšovy historicity a její „kariéra“ v České kotlině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Marxisté v Sovětské svazu: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nejprve vzali za svou Leninovu výše zmíněnou poznámku a prosadili, v rámci tzv. </a:t>
            </a:r>
            <a:r>
              <a:rPr lang="cs-CZ" dirty="0" err="1">
                <a:latin typeface="Palatino Linotype" panose="02040502050505030304" pitchFamily="18" charset="0"/>
              </a:rPr>
              <a:t>atheistické</a:t>
            </a:r>
            <a:r>
              <a:rPr lang="cs-CZ" dirty="0">
                <a:latin typeface="Palatino Linotype" panose="02040502050505030304" pitchFamily="18" charset="0"/>
              </a:rPr>
              <a:t> propagandy, jako závazný názor, že Ježíš nikdy nežil, ale někdo si ho vymyslel, aby mohl klamat chudé (30.</a:t>
            </a:r>
            <a:r>
              <a:rPr lang="cs-CZ" sz="2000" dirty="0">
                <a:latin typeface="Palatino Linotype" panose="02040502050505030304" pitchFamily="18" charset="0"/>
              </a:rPr>
              <a:t>–</a:t>
            </a:r>
            <a:r>
              <a:rPr lang="cs-CZ" dirty="0">
                <a:latin typeface="Palatino Linotype" panose="02040502050505030304" pitchFamily="18" charset="0"/>
              </a:rPr>
              <a:t>60. léta 20. století),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poté ale přišli na to, že to vlastně odporuje marxismu jako takovému, protože ten považuje za hybnou sílu dějin masy a objektivní podmínky, v nichž žijí, a proto je nemůže někdo oklamat tím, že si mesiáše úplně vymyslí (60.</a:t>
            </a:r>
            <a:r>
              <a:rPr lang="cs-CZ" sz="2000" dirty="0">
                <a:latin typeface="Palatino Linotype" panose="02040502050505030304" pitchFamily="18" charset="0"/>
              </a:rPr>
              <a:t>–</a:t>
            </a:r>
            <a:r>
              <a:rPr lang="cs-CZ" dirty="0">
                <a:latin typeface="Palatino Linotype" panose="02040502050505030304" pitchFamily="18" charset="0"/>
              </a:rPr>
              <a:t>80. léta 20. století),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křesťanství tak podle nich muselo vzniknout tak, že Ježíš jako člověk žil a šířil nějaké revoluční myšlenky, jeho následovníci je ale zkreslili.</a:t>
            </a:r>
            <a:endParaRPr lang="cs-CZ" sz="2000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8167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Otázka Ježíšovy historicity a její „kariéra“ v České kotlině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Situace v České kotlině: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totalita odvolávající se na marxismus se u nás prosadila v roce 1948, tedy v době, kdy v Sovětském svazu hlásali, že Ježíš nikdy nežil a někdo si ho vymyslel,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v 50. letech dokonce zpráva, že věda dokázala, že Ježíš neexistoval, vyšla v novinách (Rudém právu?),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když pak v Sovětském svazu začali tuto myšlenku opouštět, u nás </a:t>
            </a:r>
            <a:r>
              <a:rPr lang="cs-CZ" dirty="0" smtClean="0">
                <a:latin typeface="Palatino Linotype" panose="02040502050505030304" pitchFamily="18" charset="0"/>
              </a:rPr>
              <a:t>tentýž postoj </a:t>
            </a:r>
            <a:r>
              <a:rPr lang="cs-CZ" dirty="0">
                <a:latin typeface="Palatino Linotype" panose="02040502050505030304" pitchFamily="18" charset="0"/>
              </a:rPr>
              <a:t>sdílela nastupující generace badatelů specialistů,</a:t>
            </a:r>
          </a:p>
          <a:p>
            <a:pPr lvl="2">
              <a:lnSpc>
                <a:spcPct val="150000"/>
              </a:lnSpc>
            </a:pPr>
            <a:r>
              <a:rPr lang="cs-CZ" dirty="0" smtClean="0">
                <a:latin typeface="Palatino Linotype" panose="02040502050505030304" pitchFamily="18" charset="0"/>
              </a:rPr>
              <a:t>jeho šíření </a:t>
            </a:r>
            <a:r>
              <a:rPr lang="cs-CZ" dirty="0">
                <a:latin typeface="Palatino Linotype" panose="02040502050505030304" pitchFamily="18" charset="0"/>
              </a:rPr>
              <a:t>ale </a:t>
            </a:r>
            <a:r>
              <a:rPr lang="cs-CZ" dirty="0" smtClean="0">
                <a:latin typeface="Palatino Linotype" panose="02040502050505030304" pitchFamily="18" charset="0"/>
              </a:rPr>
              <a:t>probíhalo </a:t>
            </a:r>
            <a:r>
              <a:rPr lang="cs-CZ" dirty="0">
                <a:latin typeface="Palatino Linotype" panose="02040502050505030304" pitchFamily="18" charset="0"/>
              </a:rPr>
              <a:t>pomalu a vlastně </a:t>
            </a:r>
            <a:r>
              <a:rPr lang="cs-CZ" dirty="0" smtClean="0">
                <a:latin typeface="Palatino Linotype" panose="02040502050505030304" pitchFamily="18" charset="0"/>
              </a:rPr>
              <a:t>ho</a:t>
            </a:r>
            <a:r>
              <a:rPr lang="cs-CZ" dirty="0" smtClean="0">
                <a:latin typeface="Palatino Linotype" panose="02040502050505030304" pitchFamily="18" charset="0"/>
              </a:rPr>
              <a:t> </a:t>
            </a:r>
            <a:r>
              <a:rPr lang="cs-CZ" dirty="0">
                <a:latin typeface="Palatino Linotype" panose="02040502050505030304" pitchFamily="18" charset="0"/>
              </a:rPr>
              <a:t>utnul konec totality v roce 1989,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po něm sice marxistou zůstal málokdo, přesvědčení, že neexistence Ježíše je vědecky dokázána, ale zřejmě žije dále.</a:t>
            </a:r>
          </a:p>
        </p:txBody>
      </p:sp>
    </p:spTree>
    <p:extLst>
      <p:ext uri="{BB962C8B-B14F-4D97-AF65-F5344CB8AC3E}">
        <p14:creationId xmlns:p14="http://schemas.microsoft.com/office/powerpoint/2010/main" val="2831967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Existuje vůbec ještě nějaká „moderní diskuse o Ježíšově historicitě“?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2000" b="1" dirty="0">
                <a:latin typeface="Palatino Linotype" panose="02040502050505030304" pitchFamily="18" charset="0"/>
              </a:rPr>
              <a:t>Moderní odpůrci Ježíšovy historicity: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za vymyšleného Ježíše už nepovažují, taková představa je opravdu neudržitelná,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počítají však s tím, že v Ježíše se nejprve věřilo jako v </a:t>
            </a:r>
            <a:r>
              <a:rPr lang="cs-CZ" sz="2000" dirty="0" smtClean="0">
                <a:latin typeface="Palatino Linotype" panose="02040502050505030304" pitchFamily="18" charset="0"/>
              </a:rPr>
              <a:t>božstvo </a:t>
            </a:r>
            <a:r>
              <a:rPr lang="cs-CZ" sz="2000" dirty="0">
                <a:latin typeface="Palatino Linotype" panose="02040502050505030304" pitchFamily="18" charset="0"/>
              </a:rPr>
              <a:t>a teprve sekundárně vznikla představa, že prožil i lidský život, který skončil jeho ukřižováním,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podobným procesem si měl projít třeba </a:t>
            </a:r>
            <a:r>
              <a:rPr lang="cs-CZ" sz="2000" dirty="0" err="1">
                <a:latin typeface="Palatino Linotype" panose="02040502050505030304" pitchFamily="18" charset="0"/>
              </a:rPr>
              <a:t>Héraklés</a:t>
            </a:r>
            <a:r>
              <a:rPr lang="cs-CZ" sz="2000" dirty="0">
                <a:latin typeface="Palatino Linotype" panose="02040502050505030304" pitchFamily="18" charset="0"/>
              </a:rPr>
              <a:t>: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Řekové ho považovali za člověka, který byl za své činy přijat na Olymp,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podle těchto odpůrců však byl také nejprve považován za boha (jako takový je ostatně znám v jiných indoevropských </a:t>
            </a:r>
            <a:r>
              <a:rPr lang="cs-CZ" dirty="0" err="1">
                <a:latin typeface="Palatino Linotype" panose="02040502050505030304" pitchFamily="18" charset="0"/>
              </a:rPr>
              <a:t>mythologiích</a:t>
            </a:r>
            <a:r>
              <a:rPr lang="cs-CZ" dirty="0">
                <a:latin typeface="Palatino Linotype" panose="02040502050505030304" pitchFamily="18" charset="0"/>
              </a:rPr>
              <a:t>),</a:t>
            </a:r>
          </a:p>
          <a:p>
            <a:pPr lvl="2">
              <a:lnSpc>
                <a:spcPct val="150000"/>
              </a:lnSpc>
            </a:pPr>
            <a:r>
              <a:rPr lang="cs-CZ" dirty="0">
                <a:latin typeface="Palatino Linotype" panose="02040502050505030304" pitchFamily="18" charset="0"/>
              </a:rPr>
              <a:t>a teprve sekundárně vznikla představa jeho pozemského života.</a:t>
            </a:r>
          </a:p>
        </p:txBody>
      </p:sp>
    </p:spTree>
    <p:extLst>
      <p:ext uri="{BB962C8B-B14F-4D97-AF65-F5344CB8AC3E}">
        <p14:creationId xmlns:p14="http://schemas.microsoft.com/office/powerpoint/2010/main" val="3908701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468592"/>
          </a:xfrm>
        </p:spPr>
        <p:txBody>
          <a:bodyPr>
            <a:noAutofit/>
          </a:bodyPr>
          <a:lstStyle/>
          <a:p>
            <a:pPr algn="ctr"/>
            <a:r>
              <a:rPr lang="cs-CZ" sz="2400" cap="small" dirty="0">
                <a:latin typeface="Palatino Linotype" panose="02040502050505030304" pitchFamily="18" charset="0"/>
              </a:rPr>
              <a:t>Existuje vůbec ještě nějaká „moderní diskuse o Ježíšově historicitě“?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84856"/>
            <a:ext cx="10515600" cy="5043622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Tito odpůrci se však často otevřeně hlásí k </a:t>
            </a:r>
            <a:r>
              <a:rPr lang="cs-CZ" sz="2000" dirty="0" smtClean="0">
                <a:latin typeface="Palatino Linotype" panose="02040502050505030304" pitchFamily="18" charset="0"/>
              </a:rPr>
              <a:t>aktivní podpoře </a:t>
            </a:r>
            <a:r>
              <a:rPr lang="cs-CZ" sz="2000" dirty="0" err="1">
                <a:latin typeface="Palatino Linotype" panose="02040502050505030304" pitchFamily="18" charset="0"/>
              </a:rPr>
              <a:t>atheismu</a:t>
            </a:r>
            <a:r>
              <a:rPr lang="cs-CZ" sz="2000" dirty="0">
                <a:latin typeface="Palatino Linotype" panose="02040502050505030304" pitchFamily="18" charset="0"/>
              </a:rPr>
              <a:t>, a proto jsou jejich argumenty někdy odmítány </a:t>
            </a:r>
            <a:r>
              <a:rPr lang="cs-CZ" sz="2000" i="1" dirty="0">
                <a:latin typeface="Palatino Linotype" panose="02040502050505030304" pitchFamily="18" charset="0"/>
              </a:rPr>
              <a:t>a priori.</a:t>
            </a:r>
            <a:endParaRPr lang="cs-CZ" sz="2000" dirty="0">
              <a:latin typeface="Palatino Linotype" panose="020405020505050303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cs-CZ" sz="2000" dirty="0">
                <a:latin typeface="Palatino Linotype" panose="02040502050505030304" pitchFamily="18" charset="0"/>
              </a:rPr>
              <a:t>(Zřejmě) coby reakce na jejich někdy agresivní vystupování, ale už i dříve na existenci ideologicky motivované a některými státy podporované teze o Ježíšově </a:t>
            </a:r>
            <a:r>
              <a:rPr lang="cs-CZ" sz="2000" dirty="0" err="1">
                <a:latin typeface="Palatino Linotype" panose="02040502050505030304" pitchFamily="18" charset="0"/>
              </a:rPr>
              <a:t>ahistoricitě</a:t>
            </a:r>
            <a:r>
              <a:rPr lang="cs-CZ" sz="2000" dirty="0">
                <a:latin typeface="Palatino Linotype" panose="02040502050505030304" pitchFamily="18" charset="0"/>
              </a:rPr>
              <a:t>, není dnes výjimkou ani opačný extrém, tedy tvrzení, že Ježíšova historicita je prokázána nezvratně.</a:t>
            </a:r>
          </a:p>
        </p:txBody>
      </p:sp>
    </p:spTree>
    <p:extLst>
      <p:ext uri="{BB962C8B-B14F-4D97-AF65-F5344CB8AC3E}">
        <p14:creationId xmlns:p14="http://schemas.microsoft.com/office/powerpoint/2010/main" val="42091838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34175</TotalTime>
  <Words>2403</Words>
  <Application>Microsoft Office PowerPoint</Application>
  <PresentationFormat>Širokoúhlá obrazovka</PresentationFormat>
  <Paragraphs>141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Palatino Linotype</vt:lpstr>
      <vt:lpstr>Motiv Office</vt:lpstr>
      <vt:lpstr>Den latiny, 28. 4. 2022   Napsal něco o Ježíšovi jeho současník Velleius Paterculus?</vt:lpstr>
      <vt:lpstr>Otázka Ježíšovy historicity a její „kariéra“ v České kotlině</vt:lpstr>
      <vt:lpstr>Otázka Ježíšovy historicity a její „kariéra“ v České kotlině</vt:lpstr>
      <vt:lpstr>Otázka Ježíšovy historicity a její „kariéra“ v České kotlině</vt:lpstr>
      <vt:lpstr>Otázka Ježíšovy historicity a její „kariéra“ v České kotlině</vt:lpstr>
      <vt:lpstr>Otázka Ježíšovy historicity a její „kariéra“ v České kotlině</vt:lpstr>
      <vt:lpstr>Otázka Ježíšovy historicity a její „kariéra“ v České kotlině</vt:lpstr>
      <vt:lpstr>Existuje vůbec ještě nějaká „moderní diskuse o Ježíšově historicitě“?</vt:lpstr>
      <vt:lpstr>Existuje vůbec ještě nějaká „moderní diskuse o Ježíšově historicitě“?</vt:lpstr>
      <vt:lpstr>Možnosti prokázat Ježíšovu (a)historicitu</vt:lpstr>
      <vt:lpstr>Možnosti prokázat Ježíšovu (a)historicitu</vt:lpstr>
      <vt:lpstr>Velleius a Ježíš</vt:lpstr>
      <vt:lpstr>Velleius a Ježíš</vt:lpstr>
      <vt:lpstr>Velleius a Ježíš</vt:lpstr>
      <vt:lpstr>Velleius a Ježíš</vt:lpstr>
      <vt:lpstr>Velleius a Ježíš</vt:lpstr>
      <vt:lpstr>Velleius a Ježíš</vt:lpstr>
      <vt:lpstr>Velleius a Ježíš</vt:lpstr>
      <vt:lpstr>Velleius a Ježíš</vt:lpstr>
      <vt:lpstr>Velleius a Ježíš</vt:lpstr>
      <vt:lpstr>Velleius a Ježíš</vt:lpstr>
      <vt:lpstr>Velleius a Ježíš</vt:lpstr>
      <vt:lpstr>Proč je ovšem tento (ne)povedený fake ilustrativní?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Prchlík Ivan</dc:creator>
  <cp:lastModifiedBy>Prchlík Ivan</cp:lastModifiedBy>
  <cp:revision>743</cp:revision>
  <cp:lastPrinted>2015-10-04T20:23:19Z</cp:lastPrinted>
  <dcterms:created xsi:type="dcterms:W3CDTF">2015-06-18T07:49:33Z</dcterms:created>
  <dcterms:modified xsi:type="dcterms:W3CDTF">2022-04-28T10:56:11Z</dcterms:modified>
</cp:coreProperties>
</file>