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1"/>
  </p:sldMasterIdLst>
  <p:notesMasterIdLst>
    <p:notesMasterId r:id="rId39"/>
  </p:notesMasterIdLst>
  <p:handoutMasterIdLst>
    <p:handoutMasterId r:id="rId40"/>
  </p:handoutMasterIdLst>
  <p:sldIdLst>
    <p:sldId id="256" r:id="rId2"/>
    <p:sldId id="352" r:id="rId3"/>
    <p:sldId id="360" r:id="rId4"/>
    <p:sldId id="316" r:id="rId5"/>
    <p:sldId id="277" r:id="rId6"/>
    <p:sldId id="321" r:id="rId7"/>
    <p:sldId id="307" r:id="rId8"/>
    <p:sldId id="308" r:id="rId9"/>
    <p:sldId id="318" r:id="rId10"/>
    <p:sldId id="309" r:id="rId11"/>
    <p:sldId id="322" r:id="rId12"/>
    <p:sldId id="320" r:id="rId13"/>
    <p:sldId id="302" r:id="rId14"/>
    <p:sldId id="353" r:id="rId15"/>
    <p:sldId id="354" r:id="rId16"/>
    <p:sldId id="355" r:id="rId17"/>
    <p:sldId id="356" r:id="rId18"/>
    <p:sldId id="332" r:id="rId19"/>
    <p:sldId id="350" r:id="rId20"/>
    <p:sldId id="336" r:id="rId21"/>
    <p:sldId id="335" r:id="rId22"/>
    <p:sldId id="338" r:id="rId23"/>
    <p:sldId id="339" r:id="rId24"/>
    <p:sldId id="340" r:id="rId25"/>
    <p:sldId id="345" r:id="rId26"/>
    <p:sldId id="341" r:id="rId27"/>
    <p:sldId id="342" r:id="rId28"/>
    <p:sldId id="344" r:id="rId29"/>
    <p:sldId id="343" r:id="rId30"/>
    <p:sldId id="305" r:id="rId31"/>
    <p:sldId id="346" r:id="rId32"/>
    <p:sldId id="351" r:id="rId33"/>
    <p:sldId id="296" r:id="rId34"/>
    <p:sldId id="358" r:id="rId35"/>
    <p:sldId id="359" r:id="rId36"/>
    <p:sldId id="362" r:id="rId37"/>
    <p:sldId id="257" r:id="rId38"/>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C8FF"/>
    <a:srgbClr val="0000DC"/>
    <a:srgbClr val="4BC8FF"/>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8" autoAdjust="0"/>
    <p:restoredTop sz="77731" autoAdjust="0"/>
  </p:normalViewPr>
  <p:slideViewPr>
    <p:cSldViewPr snapToGrid="0">
      <p:cViewPr>
        <p:scale>
          <a:sx n="62" d="100"/>
          <a:sy n="62" d="100"/>
        </p:scale>
        <p:origin x="676" y="92"/>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4</a:t>
            </a:fld>
            <a:endParaRPr lang="cs-CZ" altLang="cs-CZ"/>
          </a:p>
        </p:txBody>
      </p:sp>
    </p:spTree>
    <p:extLst>
      <p:ext uri="{BB962C8B-B14F-4D97-AF65-F5344CB8AC3E}">
        <p14:creationId xmlns:p14="http://schemas.microsoft.com/office/powerpoint/2010/main" val="18055173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29</a:t>
            </a:fld>
            <a:endParaRPr lang="cs-CZ" altLang="cs-CZ"/>
          </a:p>
        </p:txBody>
      </p:sp>
    </p:spTree>
    <p:extLst>
      <p:ext uri="{BB962C8B-B14F-4D97-AF65-F5344CB8AC3E}">
        <p14:creationId xmlns:p14="http://schemas.microsoft.com/office/powerpoint/2010/main" val="2195142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21</a:t>
            </a:fld>
            <a:endParaRPr lang="cs-CZ" altLang="cs-CZ"/>
          </a:p>
        </p:txBody>
      </p:sp>
    </p:spTree>
    <p:extLst>
      <p:ext uri="{BB962C8B-B14F-4D97-AF65-F5344CB8AC3E}">
        <p14:creationId xmlns:p14="http://schemas.microsoft.com/office/powerpoint/2010/main" val="37777769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22</a:t>
            </a:fld>
            <a:endParaRPr lang="cs-CZ" altLang="cs-CZ"/>
          </a:p>
        </p:txBody>
      </p:sp>
    </p:spTree>
    <p:extLst>
      <p:ext uri="{BB962C8B-B14F-4D97-AF65-F5344CB8AC3E}">
        <p14:creationId xmlns:p14="http://schemas.microsoft.com/office/powerpoint/2010/main" val="36375419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23</a:t>
            </a:fld>
            <a:endParaRPr lang="cs-CZ" altLang="cs-CZ"/>
          </a:p>
        </p:txBody>
      </p:sp>
    </p:spTree>
    <p:extLst>
      <p:ext uri="{BB962C8B-B14F-4D97-AF65-F5344CB8AC3E}">
        <p14:creationId xmlns:p14="http://schemas.microsoft.com/office/powerpoint/2010/main" val="8203651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24</a:t>
            </a:fld>
            <a:endParaRPr lang="cs-CZ" altLang="cs-CZ"/>
          </a:p>
        </p:txBody>
      </p:sp>
    </p:spTree>
    <p:extLst>
      <p:ext uri="{BB962C8B-B14F-4D97-AF65-F5344CB8AC3E}">
        <p14:creationId xmlns:p14="http://schemas.microsoft.com/office/powerpoint/2010/main" val="4976091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25</a:t>
            </a:fld>
            <a:endParaRPr lang="cs-CZ" altLang="cs-CZ"/>
          </a:p>
        </p:txBody>
      </p:sp>
    </p:spTree>
    <p:extLst>
      <p:ext uri="{BB962C8B-B14F-4D97-AF65-F5344CB8AC3E}">
        <p14:creationId xmlns:p14="http://schemas.microsoft.com/office/powerpoint/2010/main" val="41440854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26</a:t>
            </a:fld>
            <a:endParaRPr lang="cs-CZ" altLang="cs-CZ"/>
          </a:p>
        </p:txBody>
      </p:sp>
    </p:spTree>
    <p:extLst>
      <p:ext uri="{BB962C8B-B14F-4D97-AF65-F5344CB8AC3E}">
        <p14:creationId xmlns:p14="http://schemas.microsoft.com/office/powerpoint/2010/main" val="42756007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27</a:t>
            </a:fld>
            <a:endParaRPr lang="cs-CZ" altLang="cs-CZ"/>
          </a:p>
        </p:txBody>
      </p:sp>
    </p:spTree>
    <p:extLst>
      <p:ext uri="{BB962C8B-B14F-4D97-AF65-F5344CB8AC3E}">
        <p14:creationId xmlns:p14="http://schemas.microsoft.com/office/powerpoint/2010/main" val="23414127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28</a:t>
            </a:fld>
            <a:endParaRPr lang="cs-CZ" altLang="cs-CZ"/>
          </a:p>
        </p:txBody>
      </p:sp>
    </p:spTree>
    <p:extLst>
      <p:ext uri="{BB962C8B-B14F-4D97-AF65-F5344CB8AC3E}">
        <p14:creationId xmlns:p14="http://schemas.microsoft.com/office/powerpoint/2010/main" val="27636001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nl-NL" noProof="0"/>
              <a:t>1/12/2022 Den latiny. ÚŘLS, UK, Praha.</a:t>
            </a:r>
            <a:endParaRPr lang="en-GB" noProof="0"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 here to insert subtitle.</a:t>
            </a:r>
          </a:p>
        </p:txBody>
      </p:sp>
      <p:pic>
        <p:nvPicPr>
          <p:cNvPr id="9" name="Obrázek 8">
            <a:extLst>
              <a:ext uri="{FF2B5EF4-FFF2-40B4-BE49-F238E27FC236}">
                <a16:creationId xmlns:a16="http://schemas.microsoft.com/office/drawing/2014/main" id="{ED3BDE5F-375B-45EF-8EBE-3F52EB3D7A7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2" cy="1056821"/>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s, text –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nl-NL" noProof="0"/>
              <a:t>1/12/2022 Den latiny. ÚŘLS, UK, Praha.</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nSpc>
                <a:spcPts val="1100"/>
              </a:lnSpc>
              <a:defRPr sz="900" b="1"/>
            </a:lvl1pPr>
          </a:lstStyle>
          <a:p>
            <a:pPr lvl="0"/>
            <a:r>
              <a:rPr lang="en-US"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nSpc>
                <a:spcPts val="1100"/>
              </a:lnSpc>
              <a:defRPr sz="900" b="1"/>
            </a:lvl1pPr>
          </a:lstStyle>
          <a:p>
            <a:pPr lvl="0"/>
            <a:r>
              <a:rPr lang="en-US"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p>
            <a:pPr lvl="0"/>
            <a:r>
              <a:rPr lang="en-GB" noProof="0" dirty="0"/>
              <a:t>Click here to insert text.</a:t>
            </a:r>
          </a:p>
        </p:txBody>
      </p:sp>
      <p:pic>
        <p:nvPicPr>
          <p:cNvPr id="14" name="Obrázek 13">
            <a:extLst>
              <a:ext uri="{FF2B5EF4-FFF2-40B4-BE49-F238E27FC236}">
                <a16:creationId xmlns:a16="http://schemas.microsoft.com/office/drawing/2014/main" id="{4F5422C3-95BC-41EE-A14B-440CD311242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slide">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nl-NL" noProof="0"/>
              <a:t>1/12/2022 Den latiny. ÚŘLS, UK, Praha.</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7" name="Obrázek 6">
            <a:extLst>
              <a:ext uri="{FF2B5EF4-FFF2-40B4-BE49-F238E27FC236}">
                <a16:creationId xmlns:a16="http://schemas.microsoft.com/office/drawing/2014/main" id="{EE8AB2AD-39E4-42A1-9CB0-B1082BE36A3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46C8FF"/>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nl-NL"/>
              <a:t>1/12/2022 Den latiny. ÚŘLS, UK, Praha.</a:t>
            </a:r>
            <a:endParaRPr lang="en-US"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err="1"/>
              <a:t>Click</a:t>
            </a:r>
            <a:r>
              <a:rPr lang="cs-CZ" dirty="0"/>
              <a:t> on </a:t>
            </a:r>
            <a:r>
              <a:rPr lang="cs-CZ" dirty="0" err="1"/>
              <a:t>the</a:t>
            </a:r>
            <a:r>
              <a:rPr lang="cs-CZ" dirty="0"/>
              <a:t> </a:t>
            </a:r>
            <a:r>
              <a:rPr lang="cs-CZ" dirty="0" err="1"/>
              <a:t>icon</a:t>
            </a:r>
            <a:r>
              <a:rPr lang="cs-CZ" dirty="0"/>
              <a:t> to insert image</a:t>
            </a:r>
          </a:p>
        </p:txBody>
      </p:sp>
      <p:pic>
        <p:nvPicPr>
          <p:cNvPr id="6" name="Obrázek 5">
            <a:extLst>
              <a:ext uri="{FF2B5EF4-FFF2-40B4-BE49-F238E27FC236}">
                <a16:creationId xmlns:a16="http://schemas.microsoft.com/office/drawing/2014/main" id="{8C05AFD9-3AC1-4176-8127-15805F29FF2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3731" y="6048047"/>
            <a:ext cx="874748" cy="597600"/>
          </a:xfrm>
          <a:prstGeom prst="rect">
            <a:avLst/>
          </a:prstGeom>
        </p:spPr>
      </p:pic>
    </p:spTree>
    <p:extLst>
      <p:ext uri="{BB962C8B-B14F-4D97-AF65-F5344CB8AC3E}">
        <p14:creationId xmlns:p14="http://schemas.microsoft.com/office/powerpoint/2010/main" val="19642117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UNI ARTS slide">
    <p:bg>
      <p:bgPr>
        <a:solidFill>
          <a:srgbClr val="46C8FF"/>
        </a:solidFill>
        <a:effectLst/>
      </p:bgPr>
    </p:bg>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F71DD657-6966-4D6A-87B7-1539935D77F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300"/>
            <a:ext cx="4147317" cy="2833315"/>
          </a:xfrm>
          <a:prstGeom prst="rect">
            <a:avLst/>
          </a:prstGeom>
        </p:spPr>
      </p:pic>
      <p:sp>
        <p:nvSpPr>
          <p:cNvPr id="3" name="Zástupný symbol pro zápatí 2">
            <a:extLst>
              <a:ext uri="{FF2B5EF4-FFF2-40B4-BE49-F238E27FC236}">
                <a16:creationId xmlns:a16="http://schemas.microsoft.com/office/drawing/2014/main" id="{55218E8B-BA27-4D7D-B5D8-34E083652C6B}"/>
              </a:ext>
            </a:extLst>
          </p:cNvPr>
          <p:cNvSpPr>
            <a:spLocks noGrp="1"/>
          </p:cNvSpPr>
          <p:nvPr>
            <p:ph type="ftr" sz="quarter" idx="10"/>
          </p:nvPr>
        </p:nvSpPr>
        <p:spPr>
          <a:xfrm>
            <a:off x="720000" y="6228000"/>
            <a:ext cx="7920000" cy="252000"/>
          </a:xfrm>
        </p:spPr>
        <p:txBody>
          <a:bodyPr/>
          <a:lstStyle>
            <a:lvl1pPr>
              <a:defRPr>
                <a:solidFill>
                  <a:srgbClr val="4BC8FF"/>
                </a:solidFill>
              </a:defRPr>
            </a:lvl1pPr>
          </a:lstStyle>
          <a:p>
            <a:r>
              <a:rPr lang="nl-NL"/>
              <a:t>1/12/2022 Den latiny. ÚŘLS, UK, Praha.</a:t>
            </a:r>
            <a:endParaRPr lang="en-GB" dirty="0"/>
          </a:p>
        </p:txBody>
      </p:sp>
      <p:sp>
        <p:nvSpPr>
          <p:cNvPr id="5" name="Zástupný symbol pro číslo snímku 3">
            <a:extLst>
              <a:ext uri="{FF2B5EF4-FFF2-40B4-BE49-F238E27FC236}">
                <a16:creationId xmlns:a16="http://schemas.microsoft.com/office/drawing/2014/main" id="{91050381-1B00-4C23-BD75-F2911BCB5B78}"/>
              </a:ext>
            </a:extLst>
          </p:cNvPr>
          <p:cNvSpPr>
            <a:spLocks noGrp="1"/>
          </p:cNvSpPr>
          <p:nvPr>
            <p:ph type="sldNum" sz="quarter" idx="11"/>
          </p:nvPr>
        </p:nvSpPr>
        <p:spPr>
          <a:xfrm>
            <a:off x="414000" y="6228000"/>
            <a:ext cx="252000" cy="252000"/>
          </a:xfrm>
        </p:spPr>
        <p:txBody>
          <a:bodyPr/>
          <a:lstStyle>
            <a:lvl1pPr>
              <a:defRPr>
                <a:solidFill>
                  <a:srgbClr val="4BC8FF"/>
                </a:solidFill>
              </a:defRPr>
            </a:lvl1pPr>
          </a:lstStyle>
          <a:p>
            <a:fld id="{0DE708CC-0C3F-4567-9698-B54C0F35BD31}"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44028" y="2285079"/>
            <a:ext cx="8890088" cy="2304838"/>
          </a:xfrm>
          <a:prstGeom prst="rect">
            <a:avLst/>
          </a:prstGeom>
        </p:spPr>
      </p:pic>
      <p:sp>
        <p:nvSpPr>
          <p:cNvPr id="3" name="Zástupný symbol pro zápatí 1">
            <a:extLst>
              <a:ext uri="{FF2B5EF4-FFF2-40B4-BE49-F238E27FC236}">
                <a16:creationId xmlns:a16="http://schemas.microsoft.com/office/drawing/2014/main" id="{99E0EEED-FC40-4CCE-BE86-09FD955F135E}"/>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nl-NL"/>
              <a:t>1/12/2022 Den latiny. ÚŘLS, UK, Praha.</a:t>
            </a:r>
            <a:endParaRPr lang="en-US" dirty="0"/>
          </a:p>
        </p:txBody>
      </p:sp>
      <p:sp>
        <p:nvSpPr>
          <p:cNvPr id="4" name="Zástupný symbol pro číslo snímku 2">
            <a:extLst>
              <a:ext uri="{FF2B5EF4-FFF2-40B4-BE49-F238E27FC236}">
                <a16:creationId xmlns:a16="http://schemas.microsoft.com/office/drawing/2014/main" id="{A5E97BD4-4BC6-4FCB-9BC6-83CC806B5B68}"/>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dirty="0"/>
              <a:t>Upravte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10"/>
          </p:nvPr>
        </p:nvSpPr>
        <p:spPr/>
        <p:txBody>
          <a:bodyPr/>
          <a:lstStyle/>
          <a:p>
            <a:endParaRPr lang="cs-CZ"/>
          </a:p>
        </p:txBody>
      </p:sp>
      <p:sp>
        <p:nvSpPr>
          <p:cNvPr id="5" name="Zástupný symbol pro zápatí 4"/>
          <p:cNvSpPr>
            <a:spLocks noGrp="1"/>
          </p:cNvSpPr>
          <p:nvPr>
            <p:ph type="ftr" sz="quarter" idx="11"/>
          </p:nvPr>
        </p:nvSpPr>
        <p:spPr/>
        <p:txBody>
          <a:bodyPr/>
          <a:lstStyle/>
          <a:p>
            <a:r>
              <a:rPr lang="nl-NL"/>
              <a:t>1/12/2022 Den latiny. ÚŘLS, UK, Praha.</a:t>
            </a:r>
            <a:endParaRPr lang="cs-CZ"/>
          </a:p>
        </p:txBody>
      </p:sp>
      <p:sp>
        <p:nvSpPr>
          <p:cNvPr id="6" name="Zástupný symbol pro číslo snímku 5"/>
          <p:cNvSpPr>
            <a:spLocks noGrp="1"/>
          </p:cNvSpPr>
          <p:nvPr>
            <p:ph type="sldNum" sz="quarter" idx="12"/>
          </p:nvPr>
        </p:nvSpPr>
        <p:spPr/>
        <p:txBody>
          <a:bodyPr/>
          <a:lstStyle/>
          <a:p>
            <a:fld id="{C4ACB992-AB1E-44ED-A023-FDEEC97C9235}" type="slidenum">
              <a:rPr lang="cs-CZ" smtClean="0"/>
              <a:t>‹#›</a:t>
            </a:fld>
            <a:endParaRPr lang="cs-CZ"/>
          </a:p>
        </p:txBody>
      </p:sp>
      <p:pic>
        <p:nvPicPr>
          <p:cNvPr id="7" name="Obrázek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08525" y="5783262"/>
            <a:ext cx="1383475" cy="1057276"/>
          </a:xfrm>
          <a:prstGeom prst="rect">
            <a:avLst/>
          </a:prstGeom>
        </p:spPr>
      </p:pic>
    </p:spTree>
    <p:extLst>
      <p:ext uri="{BB962C8B-B14F-4D97-AF65-F5344CB8AC3E}">
        <p14:creationId xmlns:p14="http://schemas.microsoft.com/office/powerpoint/2010/main" val="1129895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nl-NL" noProof="0"/>
              <a:t>1/12/2022 Den latiny. ÚŘLS, UK, Praha.</a:t>
            </a:r>
            <a:endParaRPr lang="en-GB" noProof="0"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7" name="Zástupný symbol pro obsah 2"/>
          <p:cNvSpPr>
            <a:spLocks noGrp="1"/>
          </p:cNvSpPr>
          <p:nvPr>
            <p:ph idx="1" hasCustomPrompt="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8" name="Obrázek 7">
            <a:extLst>
              <a:ext uri="{FF2B5EF4-FFF2-40B4-BE49-F238E27FC236}">
                <a16:creationId xmlns:a16="http://schemas.microsoft.com/office/drawing/2014/main" id="{795C83B8-D0D7-4C45-BD1B-291BFA53D2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46C8FF"/>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nl-NL"/>
              <a:t>1/12/2022 Den latiny. ÚŘLS, UK, Praha.</a:t>
            </a:r>
            <a:endParaRPr lang="en-US"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US"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here to insert subtitle.</a:t>
            </a:r>
          </a:p>
        </p:txBody>
      </p:sp>
      <p:pic>
        <p:nvPicPr>
          <p:cNvPr id="11" name="Obrázek 10">
            <a:extLst>
              <a:ext uri="{FF2B5EF4-FFF2-40B4-BE49-F238E27FC236}">
                <a16:creationId xmlns:a16="http://schemas.microsoft.com/office/drawing/2014/main" id="{1E13EC8E-4D16-494D-9002-AFAAE897F9F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1" cy="1049340"/>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3" name="Zástupný symbol pro obsah 2"/>
          <p:cNvSpPr>
            <a:spLocks noGrp="1"/>
          </p:cNvSpPr>
          <p:nvPr>
            <p:ph idx="1" hasCustomPrompt="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
        <p:nvSpPr>
          <p:cNvPr id="4" name="Zástupný symbol pro zápatí 3"/>
          <p:cNvSpPr>
            <a:spLocks noGrp="1"/>
          </p:cNvSpPr>
          <p:nvPr>
            <p:ph type="ftr" sz="quarter" idx="10"/>
          </p:nvPr>
        </p:nvSpPr>
        <p:spPr/>
        <p:txBody>
          <a:bodyPr/>
          <a:lstStyle>
            <a:lvl1pPr>
              <a:defRPr sz="1200"/>
            </a:lvl1pPr>
          </a:lstStyle>
          <a:p>
            <a:r>
              <a:rPr lang="nl-NL" noProof="0"/>
              <a:t>1/12/2022 Den latiny. ÚŘLS, UK, Praha.</a:t>
            </a:r>
            <a:endParaRPr lang="en-GB" noProof="0"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9" name="Obrázek 8">
            <a:extLst>
              <a:ext uri="{FF2B5EF4-FFF2-40B4-BE49-F238E27FC236}">
                <a16:creationId xmlns:a16="http://schemas.microsoft.com/office/drawing/2014/main" id="{E3FACC71-1FFC-415F-8345-498F134D467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nl-NL" noProof="0"/>
              <a:t>1/12/2022 Den latiny. ÚŘLS, UK, Praha.</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22" name="Zástupný symbol pro obsah 2"/>
          <p:cNvSpPr>
            <a:spLocks noGrp="1"/>
          </p:cNvSpPr>
          <p:nvPr>
            <p:ph idx="1" hasCustomPrompt="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
        <p:nvSpPr>
          <p:cNvPr id="23" name="Zástupný symbol pro obsah 2"/>
          <p:cNvSpPr>
            <a:spLocks noGrp="1"/>
          </p:cNvSpPr>
          <p:nvPr>
            <p:ph idx="28" hasCustomPrompt="1"/>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11" name="Obrázek 10">
            <a:extLst>
              <a:ext uri="{FF2B5EF4-FFF2-40B4-BE49-F238E27FC236}">
                <a16:creationId xmlns:a16="http://schemas.microsoft.com/office/drawing/2014/main" id="{10A6BD49-2ACA-45AD-81F0-5209F4C296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content and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hasCustomPrompt="1"/>
          </p:nvPr>
        </p:nvSpPr>
        <p:spPr>
          <a:xfrm>
            <a:off x="719137" y="1695074"/>
            <a:ext cx="5218413" cy="3896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nl-NL" noProof="0"/>
              <a:t>1/12/2022 Den latiny. ÚŘLS, UK, Praha.</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hasCustomPrompt="1"/>
          </p:nvPr>
        </p:nvSpPr>
        <p:spPr>
          <a:xfrm>
            <a:off x="720725" y="5599670"/>
            <a:ext cx="5218412" cy="216000"/>
          </a:xfrm>
        </p:spPr>
        <p:txBody>
          <a:bodyPr anchor="ctr"/>
          <a:lstStyle>
            <a:lvl1pPr>
              <a:lnSpc>
                <a:spcPts val="1100"/>
              </a:lnSpc>
              <a:defRPr sz="1000" b="0" i="0"/>
            </a:lvl1pPr>
          </a:lstStyle>
          <a:p>
            <a:pPr lvl="0"/>
            <a:r>
              <a:rPr lang="en-GB" noProof="0" dirty="0"/>
              <a:t>Click here to insert text.</a:t>
            </a:r>
          </a:p>
        </p:txBody>
      </p:sp>
      <p:sp>
        <p:nvSpPr>
          <p:cNvPr id="12" name="Zástupný symbol pro obsah 2"/>
          <p:cNvSpPr>
            <a:spLocks noGrp="1"/>
          </p:cNvSpPr>
          <p:nvPr>
            <p:ph idx="28" hasCustomPrompt="1"/>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baseline="0"/>
            </a:lvl3pPr>
          </a:lstStyle>
          <a:p>
            <a:pPr lvl="0"/>
            <a:r>
              <a:rPr lang="en-GB" noProof="0" dirty="0"/>
              <a:t>Click here to insert text.</a:t>
            </a:r>
          </a:p>
          <a:p>
            <a:pPr lvl="1"/>
            <a:r>
              <a:rPr lang="en-GB" noProof="0" dirty="0"/>
              <a:t>Second level</a:t>
            </a:r>
          </a:p>
          <a:p>
            <a:pPr lvl="2"/>
            <a:r>
              <a:rPr lang="en-GB" noProof="0" dirty="0"/>
              <a:t>Third level</a:t>
            </a:r>
          </a:p>
        </p:txBody>
      </p:sp>
      <p:pic>
        <p:nvPicPr>
          <p:cNvPr id="13" name="Obrázek 12">
            <a:extLst>
              <a:ext uri="{FF2B5EF4-FFF2-40B4-BE49-F238E27FC236}">
                <a16:creationId xmlns:a16="http://schemas.microsoft.com/office/drawing/2014/main" id="{A2781EFD-48D4-4C00-ABBA-1E21AB3B467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nl-NL" noProof="0"/>
              <a:t>1/12/2022 Den latiny. ÚŘLS, UK, Praha.</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US"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US"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US"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17" name="Obrázek 16">
            <a:extLst>
              <a:ext uri="{FF2B5EF4-FFF2-40B4-BE49-F238E27FC236}">
                <a16:creationId xmlns:a16="http://schemas.microsoft.com/office/drawing/2014/main" id="{582BF372-CBAB-4672-92B1-D9950EA60F7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and tex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nl-NL" noProof="0"/>
              <a:t>1/12/2022 Den latiny. ÚŘLS, UK, Praha.</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hasCustomPrompt="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en-GB" noProof="0" dirty="0"/>
              <a:t>Click here to insert text.</a:t>
            </a:r>
          </a:p>
          <a:p>
            <a:pPr lvl="1"/>
            <a:r>
              <a:rPr lang="en-GB" dirty="0"/>
              <a:t>Second level</a:t>
            </a:r>
            <a:endParaRPr lang="cs-CZ" dirty="0"/>
          </a:p>
          <a:p>
            <a:pPr lvl="2"/>
            <a:r>
              <a:rPr lang="en-GB" dirty="0"/>
              <a:t>Third level</a:t>
            </a:r>
            <a:endParaRPr lang="cs-CZ" dirty="0"/>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hasCustomPrompt="1"/>
          </p:nvPr>
        </p:nvSpPr>
        <p:spPr>
          <a:xfrm>
            <a:off x="719137" y="692150"/>
            <a:ext cx="5218413" cy="4899635"/>
          </a:xfrm>
        </p:spPr>
        <p:txBody>
          <a:bodyPr/>
          <a:lstStyle/>
          <a:p>
            <a:pPr lvl="0"/>
            <a:r>
              <a:rPr lang="en-GB" noProof="0" dirty="0"/>
              <a:t>Click here to insert text.</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hasCustomPrompt="1"/>
          </p:nvPr>
        </p:nvSpPr>
        <p:spPr>
          <a:xfrm>
            <a:off x="720725" y="5599670"/>
            <a:ext cx="5218412" cy="216000"/>
          </a:xfrm>
        </p:spPr>
        <p:txBody>
          <a:bodyPr anchor="ctr"/>
          <a:lstStyle>
            <a:lvl1pPr>
              <a:lnSpc>
                <a:spcPts val="1100"/>
              </a:lnSpc>
              <a:defRPr sz="1000" b="0" i="0"/>
            </a:lvl1pPr>
          </a:lstStyle>
          <a:p>
            <a:pPr lvl="0"/>
            <a:r>
              <a:rPr lang="en-GB" noProof="0" dirty="0"/>
              <a:t>Click here to insert text.</a:t>
            </a:r>
          </a:p>
        </p:txBody>
      </p:sp>
      <p:pic>
        <p:nvPicPr>
          <p:cNvPr id="11" name="Obrázek 10">
            <a:extLst>
              <a:ext uri="{FF2B5EF4-FFF2-40B4-BE49-F238E27FC236}">
                <a16:creationId xmlns:a16="http://schemas.microsoft.com/office/drawing/2014/main" id="{392039B9-6B26-45C5-BF9E-8DA8CCE64FD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nl-NL" noProof="0"/>
              <a:t>1/12/2022 Den latiny. ÚŘLS, UK, Praha.</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hasCustomPrompt="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7" name="Obrázek 6">
            <a:extLst>
              <a:ext uri="{FF2B5EF4-FFF2-40B4-BE49-F238E27FC236}">
                <a16:creationId xmlns:a16="http://schemas.microsoft.com/office/drawing/2014/main" id="{894A7513-668C-4868-A041-C55BBC47FC8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nl-NL" noProof="0"/>
              <a:t>1/12/2022 Den latiny. ÚŘLS, UK, Praha.</a:t>
            </a:r>
            <a:endParaRPr lang="en-GB" noProof="0"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en-GB" noProof="0" dirty="0"/>
              <a:t>Click here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4" r:id="rId12"/>
    <p:sldLayoutId id="2147483692" r:id="rId13"/>
    <p:sldLayoutId id="2147483693" r:id="rId14"/>
    <p:sldLayoutId id="2147483695" r:id="rId15"/>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7"/>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hyperlink" Target="https://www.hrad.cz/cs/prezident-cr/soucasny-prezident-cr/vybrane-projevy-a-rozhovory/projev-prezidenta-republiky-pri-velitelskem-shromazdeni-16700#from-list" TargetMode="Externa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15.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jpeg"/></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15.xml"/><Relationship Id="rId4" Type="http://schemas.openxmlformats.org/officeDocument/2006/relationships/image" Target="../media/image14.jpeg"/></Relationships>
</file>

<file path=ppt/slides/_rels/slide35.xml.rels><?xml version="1.0" encoding="UTF-8" standalone="yes"?>
<Relationships xmlns="http://schemas.openxmlformats.org/package/2006/relationships"><Relationship Id="rId3" Type="http://schemas.openxmlformats.org/officeDocument/2006/relationships/hyperlink" Target="https://www.irozhlas.cz/zpravy-domov/demonstrace-ceska-televize-17-listopad-vrabel_2211171547_afo" TargetMode="External"/><Relationship Id="rId2" Type="http://schemas.openxmlformats.org/officeDocument/2006/relationships/hyperlink" Target="https://ct24.ceskatelevize.cz/domaci/3544284-cesko-si-pripomina-17-listopad-pietami-koncerty-i-demonstraci-proti-vlade" TargetMode="External"/><Relationship Id="rId1" Type="http://schemas.openxmlformats.org/officeDocument/2006/relationships/slideLayout" Target="../slideLayouts/slideLayout15.xml"/><Relationship Id="rId6" Type="http://schemas.openxmlformats.org/officeDocument/2006/relationships/hyperlink" Target="https://zpravy.aktualne.cz/domaci/fyzicky-utok-na-redaktora-aktualne-media-jsou-prostrednici-n/r~b01eaad0673711edb1f50cc47ab5f122/" TargetMode="External"/><Relationship Id="rId5" Type="http://schemas.openxmlformats.org/officeDocument/2006/relationships/hyperlink" Target="https://www.forum24.cz/vrabelovi-prorusti-demonstranti-jdou-k-ceske-televizi-cekaji-na-ne-jeji-obranci/" TargetMode="External"/><Relationship Id="rId4" Type="http://schemas.openxmlformats.org/officeDocument/2006/relationships/hyperlink" Target="https://www.irozhlas.cz/zpravy-domov/17-listopad-pochod-za-demokracii-milion-chvilek_2211171732_nov" TargetMode="External"/></Relationships>
</file>

<file path=ppt/slides/_rels/slide36.xml.rels><?xml version="1.0" encoding="UTF-8" standalone="yes"?>
<Relationships xmlns="http://schemas.openxmlformats.org/package/2006/relationships"><Relationship Id="rId2" Type="http://schemas.openxmlformats.org/officeDocument/2006/relationships/hyperlink" Target="https://youtu.be/RLioUrjjvaw" TargetMode="External"/><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hyperlink" Target="http://www.evropskehodnoty.cz/wp-content/uploads/2016/06/Vyzkumna_zprava_Analyza_manipulativnich.pdf" TargetMode="External"/><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415200" y="1908328"/>
            <a:ext cx="11361600" cy="2208074"/>
          </a:xfrm>
        </p:spPr>
        <p:txBody>
          <a:bodyPr/>
          <a:lstStyle/>
          <a:p>
            <a:r>
              <a:rPr lang="cs-CZ" i="1" dirty="0"/>
              <a:t>Jak se tvoří nepřátelé: Ciceronovy politické a soudní invektivy ve srovnání s dneškem</a:t>
            </a:r>
            <a:br>
              <a:rPr lang="cs-CZ" i="1" dirty="0"/>
            </a:br>
            <a:endParaRPr lang="en-US" dirty="0"/>
          </a:p>
        </p:txBody>
      </p:sp>
      <p:sp>
        <p:nvSpPr>
          <p:cNvPr id="5" name="Podnadpis 4"/>
          <p:cNvSpPr>
            <a:spLocks noGrp="1"/>
          </p:cNvSpPr>
          <p:nvPr>
            <p:ph type="subTitle" idx="1"/>
          </p:nvPr>
        </p:nvSpPr>
        <p:spPr>
          <a:xfrm>
            <a:off x="398502" y="4339086"/>
            <a:ext cx="11361600" cy="1904695"/>
          </a:xfrm>
        </p:spPr>
        <p:txBody>
          <a:bodyPr/>
          <a:lstStyle/>
          <a:p>
            <a:r>
              <a:rPr lang="cs-CZ" dirty="0"/>
              <a:t>Katarina Petrovićová, ÚKS FF MU</a:t>
            </a:r>
          </a:p>
          <a:p>
            <a:endParaRPr lang="cs-CZ" dirty="0"/>
          </a:p>
          <a:p>
            <a:endParaRPr lang="cs-CZ" dirty="0"/>
          </a:p>
          <a:p>
            <a:r>
              <a:rPr lang="cs-CZ" dirty="0">
                <a:solidFill>
                  <a:schemeClr val="tx2"/>
                </a:solidFill>
              </a:rPr>
              <a:t>Den latiny, ÚŘLS, UK, Filozofická fakulta, 1 prosinec 2022</a:t>
            </a:r>
          </a:p>
        </p:txBody>
      </p:sp>
    </p:spTree>
    <p:extLst>
      <p:ext uri="{BB962C8B-B14F-4D97-AF65-F5344CB8AC3E}">
        <p14:creationId xmlns:p14="http://schemas.microsoft.com/office/powerpoint/2010/main" val="18010535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a:extLst>
              <a:ext uri="{FF2B5EF4-FFF2-40B4-BE49-F238E27FC236}">
                <a16:creationId xmlns:a16="http://schemas.microsoft.com/office/drawing/2014/main" id="{1DA437C0-2744-4C90-AA73-C20D23A3B120}"/>
              </a:ext>
            </a:extLst>
          </p:cNvPr>
          <p:cNvSpPr txBox="1">
            <a:spLocks/>
          </p:cNvSpPr>
          <p:nvPr/>
        </p:nvSpPr>
        <p:spPr>
          <a:xfrm>
            <a:off x="719400" y="1161780"/>
            <a:ext cx="10753200" cy="3960000"/>
          </a:xfrm>
          <a:prstGeom prst="rect">
            <a:avLst/>
          </a:prstGeom>
        </p:spPr>
        <p:txBody>
          <a:bodyPr vert="horz" lIns="0" tIns="0" rIns="0" bIns="0" rtlCol="0">
            <a:noAutofit/>
          </a:bodyPr>
          <a:lst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r>
              <a:rPr lang="cs-CZ" sz="3600" b="1" kern="0" dirty="0">
                <a:solidFill>
                  <a:schemeClr val="tx2"/>
                </a:solidFill>
              </a:rPr>
              <a:t>Teorie komunikace: sociologie, politologie</a:t>
            </a:r>
          </a:p>
          <a:p>
            <a:endParaRPr lang="en-US" kern="0" dirty="0"/>
          </a:p>
        </p:txBody>
      </p:sp>
      <p:sp>
        <p:nvSpPr>
          <p:cNvPr id="9" name="Zástupný obsah 8">
            <a:extLst>
              <a:ext uri="{FF2B5EF4-FFF2-40B4-BE49-F238E27FC236}">
                <a16:creationId xmlns:a16="http://schemas.microsoft.com/office/drawing/2014/main" id="{2BE78867-0412-40FC-B759-52B32424A285}"/>
              </a:ext>
            </a:extLst>
          </p:cNvPr>
          <p:cNvSpPr>
            <a:spLocks noGrp="1"/>
          </p:cNvSpPr>
          <p:nvPr>
            <p:ph idx="1"/>
          </p:nvPr>
        </p:nvSpPr>
        <p:spPr/>
        <p:txBody>
          <a:bodyPr/>
          <a:lstStyle/>
          <a:p>
            <a:endParaRPr lang="cs-CZ" dirty="0"/>
          </a:p>
          <a:p>
            <a:endParaRPr lang="cs-CZ" dirty="0"/>
          </a:p>
          <a:p>
            <a:endParaRPr lang="cs-CZ" dirty="0"/>
          </a:p>
          <a:p>
            <a:pPr>
              <a:spcBef>
                <a:spcPts val="600"/>
              </a:spcBef>
            </a:pPr>
            <a:r>
              <a:rPr lang="cs-CZ" sz="1600" dirty="0">
                <a:latin typeface="+mn-lt"/>
              </a:rPr>
              <a:t>(</a:t>
            </a:r>
            <a:r>
              <a:rPr lang="cs-CZ" sz="1600" dirty="0" err="1">
                <a:latin typeface="+mn-lt"/>
              </a:rPr>
              <a:t>Entman</a:t>
            </a:r>
            <a:r>
              <a:rPr lang="cs-CZ" sz="1600" dirty="0">
                <a:latin typeface="+mn-lt"/>
              </a:rPr>
              <a:t>, R. M. (1993). </a:t>
            </a:r>
            <a:r>
              <a:rPr lang="cs-CZ" sz="1600" dirty="0" err="1">
                <a:latin typeface="+mn-lt"/>
              </a:rPr>
              <a:t>Framing</a:t>
            </a:r>
            <a:r>
              <a:rPr lang="cs-CZ" sz="1600" dirty="0">
                <a:latin typeface="+mn-lt"/>
              </a:rPr>
              <a:t>: </a:t>
            </a:r>
            <a:r>
              <a:rPr lang="cs-CZ" sz="1600" dirty="0" err="1">
                <a:latin typeface="+mn-lt"/>
              </a:rPr>
              <a:t>Toward</a:t>
            </a:r>
            <a:r>
              <a:rPr lang="cs-CZ" sz="1600" dirty="0">
                <a:latin typeface="+mn-lt"/>
              </a:rPr>
              <a:t> </a:t>
            </a:r>
            <a:r>
              <a:rPr lang="cs-CZ" sz="1600" dirty="0" err="1">
                <a:latin typeface="+mn-lt"/>
              </a:rPr>
              <a:t>clarification</a:t>
            </a:r>
            <a:r>
              <a:rPr lang="cs-CZ" sz="1600" dirty="0">
                <a:latin typeface="+mn-lt"/>
              </a:rPr>
              <a:t> </a:t>
            </a:r>
            <a:r>
              <a:rPr lang="cs-CZ" sz="1600" dirty="0" err="1">
                <a:latin typeface="+mn-lt"/>
              </a:rPr>
              <a:t>of</a:t>
            </a:r>
            <a:r>
              <a:rPr lang="cs-CZ" sz="1600" dirty="0">
                <a:latin typeface="+mn-lt"/>
              </a:rPr>
              <a:t> a </a:t>
            </a:r>
            <a:r>
              <a:rPr lang="cs-CZ" sz="1600" dirty="0" err="1">
                <a:latin typeface="+mn-lt"/>
              </a:rPr>
              <a:t>fractured</a:t>
            </a:r>
            <a:r>
              <a:rPr lang="cs-CZ" sz="1600" dirty="0">
                <a:latin typeface="+mn-lt"/>
              </a:rPr>
              <a:t> </a:t>
            </a:r>
            <a:r>
              <a:rPr lang="cs-CZ" sz="1600" dirty="0" err="1">
                <a:latin typeface="+mn-lt"/>
              </a:rPr>
              <a:t>paradigm</a:t>
            </a:r>
            <a:r>
              <a:rPr lang="cs-CZ" sz="1600" dirty="0">
                <a:latin typeface="+mn-lt"/>
              </a:rPr>
              <a:t>. </a:t>
            </a:r>
            <a:r>
              <a:rPr lang="cs-CZ" sz="1600" i="1" dirty="0" err="1">
                <a:latin typeface="+mn-lt"/>
              </a:rPr>
              <a:t>Journal</a:t>
            </a:r>
            <a:r>
              <a:rPr lang="cs-CZ" sz="1600" i="1" dirty="0">
                <a:latin typeface="+mn-lt"/>
              </a:rPr>
              <a:t> </a:t>
            </a:r>
            <a:r>
              <a:rPr lang="cs-CZ" sz="1600" i="1" dirty="0" err="1">
                <a:latin typeface="+mn-lt"/>
              </a:rPr>
              <a:t>of</a:t>
            </a:r>
            <a:r>
              <a:rPr lang="cs-CZ" sz="1600" i="1" dirty="0">
                <a:latin typeface="+mn-lt"/>
              </a:rPr>
              <a:t> </a:t>
            </a:r>
            <a:r>
              <a:rPr lang="cs-CZ" sz="1600" i="1" dirty="0" err="1">
                <a:latin typeface="+mn-lt"/>
              </a:rPr>
              <a:t>Communication</a:t>
            </a:r>
            <a:r>
              <a:rPr lang="cs-CZ" sz="1600" dirty="0">
                <a:latin typeface="+mn-lt"/>
              </a:rPr>
              <a:t>, 43(4), pp. 51-58. DOI: 10.1111/j.1460-2466.1993.tb01304.x, p. 52.)</a:t>
            </a:r>
          </a:p>
          <a:p>
            <a:endParaRPr lang="cs-CZ" sz="1600" dirty="0"/>
          </a:p>
          <a:p>
            <a:endParaRPr lang="cs-CZ" sz="1600" dirty="0">
              <a:latin typeface="+mn-lt"/>
            </a:endParaRPr>
          </a:p>
          <a:p>
            <a:endParaRPr lang="cs-CZ" sz="1600" dirty="0"/>
          </a:p>
          <a:p>
            <a:endParaRPr lang="cs-CZ" sz="1600" dirty="0">
              <a:latin typeface="+mn-lt"/>
            </a:endParaRPr>
          </a:p>
          <a:p>
            <a:endParaRPr lang="cs-CZ" sz="1600" dirty="0"/>
          </a:p>
          <a:p>
            <a:endParaRPr lang="cs-CZ" sz="1600" dirty="0">
              <a:latin typeface="+mn-lt"/>
            </a:endParaRPr>
          </a:p>
          <a:p>
            <a:pPr>
              <a:spcBef>
                <a:spcPts val="600"/>
              </a:spcBef>
            </a:pPr>
            <a:r>
              <a:rPr lang="cs-CZ" sz="1600" dirty="0"/>
              <a:t>(</a:t>
            </a:r>
            <a:r>
              <a:rPr lang="cs-CZ" sz="1600" dirty="0">
                <a:latin typeface="+mn-lt"/>
              </a:rPr>
              <a:t>definice vlastní, sociologický význam: Petrusek, M. (2018). s. v. </a:t>
            </a:r>
            <a:r>
              <a:rPr lang="cs-CZ" sz="1600" dirty="0" err="1">
                <a:latin typeface="+mn-lt"/>
              </a:rPr>
              <a:t>Labelling</a:t>
            </a:r>
            <a:r>
              <a:rPr lang="cs-CZ" sz="1600" dirty="0">
                <a:latin typeface="+mn-lt"/>
              </a:rPr>
              <a:t>. In: Z. R. Nešpor </a:t>
            </a:r>
            <a:r>
              <a:rPr lang="cs-CZ" sz="1600" dirty="0" err="1">
                <a:latin typeface="+mn-lt"/>
              </a:rPr>
              <a:t>ed</a:t>
            </a:r>
            <a:r>
              <a:rPr lang="cs-CZ" sz="1600" dirty="0">
                <a:latin typeface="+mn-lt"/>
              </a:rPr>
              <a:t>., </a:t>
            </a:r>
            <a:r>
              <a:rPr lang="cs-CZ" sz="1600" i="1" dirty="0">
                <a:latin typeface="+mn-lt"/>
              </a:rPr>
              <a:t>Sociologická encyklopedie online. </a:t>
            </a:r>
            <a:r>
              <a:rPr lang="cs-CZ" sz="1600" dirty="0">
                <a:latin typeface="+mn-lt"/>
              </a:rPr>
              <a:t>Sociologický ústav AV ČR, </a:t>
            </a:r>
            <a:r>
              <a:rPr lang="cs-CZ" sz="1600" dirty="0" err="1">
                <a:latin typeface="+mn-lt"/>
              </a:rPr>
              <a:t>v.v.i</a:t>
            </a:r>
            <a:r>
              <a:rPr lang="cs-CZ" sz="1600" dirty="0">
                <a:latin typeface="+mn-lt"/>
              </a:rPr>
              <a:t>. </a:t>
            </a:r>
            <a:r>
              <a:rPr lang="cs-CZ" sz="1600" dirty="0" err="1">
                <a:latin typeface="+mn-lt"/>
              </a:rPr>
              <a:t>Available</a:t>
            </a:r>
            <a:r>
              <a:rPr lang="cs-CZ" sz="1600" dirty="0">
                <a:latin typeface="+mn-lt"/>
              </a:rPr>
              <a:t> </a:t>
            </a:r>
            <a:r>
              <a:rPr lang="cs-CZ" sz="1600" dirty="0" err="1">
                <a:latin typeface="+mn-lt"/>
              </a:rPr>
              <a:t>at</a:t>
            </a:r>
            <a:r>
              <a:rPr lang="cs-CZ" sz="1600" dirty="0">
                <a:latin typeface="+mn-lt"/>
              </a:rPr>
              <a:t>: https://encyklopedie.soc.cas.cz/w/Labelling [</a:t>
            </a:r>
            <a:r>
              <a:rPr lang="cs-CZ" sz="1600" dirty="0" err="1">
                <a:latin typeface="+mn-lt"/>
              </a:rPr>
              <a:t>Accessed</a:t>
            </a:r>
            <a:r>
              <a:rPr lang="cs-CZ" sz="1600" dirty="0">
                <a:latin typeface="+mn-lt"/>
              </a:rPr>
              <a:t> 30 </a:t>
            </a:r>
            <a:r>
              <a:rPr lang="cs-CZ" sz="1600" dirty="0" err="1">
                <a:latin typeface="+mn-lt"/>
              </a:rPr>
              <a:t>April</a:t>
            </a:r>
            <a:r>
              <a:rPr lang="cs-CZ" sz="1600" dirty="0">
                <a:latin typeface="+mn-lt"/>
              </a:rPr>
              <a:t> 2021])</a:t>
            </a:r>
            <a:endParaRPr lang="en-US" sz="1600" dirty="0">
              <a:latin typeface="+mn-lt"/>
            </a:endParaRPr>
          </a:p>
          <a:p>
            <a:endParaRPr lang="en-US" sz="1600" dirty="0">
              <a:latin typeface="+mn-lt"/>
            </a:endParaRPr>
          </a:p>
          <a:p>
            <a:endParaRPr lang="cs-CZ" dirty="0"/>
          </a:p>
        </p:txBody>
      </p:sp>
      <p:sp>
        <p:nvSpPr>
          <p:cNvPr id="4" name="Zástupný symbol pro zápatí 3"/>
          <p:cNvSpPr>
            <a:spLocks noGrp="1"/>
          </p:cNvSpPr>
          <p:nvPr>
            <p:ph type="ftr" sz="quarter" idx="11"/>
          </p:nvPr>
        </p:nvSpPr>
        <p:spPr>
          <a:xfrm>
            <a:off x="701528" y="6228000"/>
            <a:ext cx="7920000" cy="252000"/>
          </a:xfrm>
        </p:spPr>
        <p:txBody>
          <a:bodyPr/>
          <a:lstStyle/>
          <a:p>
            <a:r>
              <a:rPr lang="nl-NL"/>
              <a:t>1/12/2022 Den latiny. ÚŘLS, UK, Praha.</a:t>
            </a:r>
            <a:endParaRPr lang="cs-CZ" dirty="0"/>
          </a:p>
        </p:txBody>
      </p:sp>
      <p:sp>
        <p:nvSpPr>
          <p:cNvPr id="5" name="Zástupný symbol pro číslo snímku 4"/>
          <p:cNvSpPr>
            <a:spLocks noGrp="1"/>
          </p:cNvSpPr>
          <p:nvPr>
            <p:ph type="sldNum" sz="quarter" idx="12"/>
          </p:nvPr>
        </p:nvSpPr>
        <p:spPr/>
        <p:txBody>
          <a:bodyPr/>
          <a:lstStyle/>
          <a:p>
            <a:fld id="{C4ACB992-AB1E-44ED-A023-FDEEC97C9235}" type="slidenum">
              <a:rPr lang="cs-CZ" smtClean="0"/>
              <a:t>10</a:t>
            </a:fld>
            <a:endParaRPr lang="cs-CZ"/>
          </a:p>
        </p:txBody>
      </p:sp>
      <p:sp>
        <p:nvSpPr>
          <p:cNvPr id="6" name="TextovéPole 5"/>
          <p:cNvSpPr txBox="1"/>
          <p:nvPr/>
        </p:nvSpPr>
        <p:spPr>
          <a:xfrm>
            <a:off x="690200" y="1759119"/>
            <a:ext cx="10807200" cy="1384995"/>
          </a:xfrm>
          <a:prstGeom prst="rect">
            <a:avLst/>
          </a:prstGeom>
          <a:solidFill>
            <a:schemeClr val="tx2">
              <a:lumMod val="20000"/>
              <a:lumOff val="80000"/>
            </a:schemeClr>
          </a:solidFill>
          <a:ln>
            <a:solidFill>
              <a:schemeClr val="accent1"/>
            </a:solidFill>
          </a:ln>
        </p:spPr>
        <p:txBody>
          <a:bodyPr wrap="square" rtlCol="0">
            <a:spAutoFit/>
          </a:bodyPr>
          <a:lstStyle/>
          <a:p>
            <a:r>
              <a:rPr lang="cs-CZ" b="1" dirty="0">
                <a:solidFill>
                  <a:schemeClr val="tx2"/>
                </a:solidFill>
                <a:latin typeface="+mn-lt"/>
              </a:rPr>
              <a:t>Rámování</a:t>
            </a:r>
            <a:endParaRPr lang="en-US" b="1" dirty="0">
              <a:solidFill>
                <a:schemeClr val="tx2"/>
              </a:solidFill>
              <a:latin typeface="+mn-lt"/>
            </a:endParaRPr>
          </a:p>
          <a:p>
            <a:r>
              <a:rPr lang="cs-CZ" sz="2000" dirty="0">
                <a:latin typeface="+mn-lt"/>
              </a:rPr>
              <a:t>„Rámování je výběr některých aspektů vnímané skutečnosti a jejich zvýraznění v komunikačním textu takovým způsobem, že je navržena konkrétní definice problému, kauzální interpretace, morální zhodnocení a/nebo doporučené řešení popisované skutečnosti.“</a:t>
            </a:r>
            <a:r>
              <a:rPr lang="cs-CZ" sz="1800" dirty="0">
                <a:latin typeface="+mn-lt"/>
              </a:rPr>
              <a:t> </a:t>
            </a:r>
            <a:endParaRPr lang="en-US" sz="1800" dirty="0">
              <a:latin typeface="+mn-lt"/>
            </a:endParaRPr>
          </a:p>
        </p:txBody>
      </p:sp>
      <p:sp>
        <p:nvSpPr>
          <p:cNvPr id="11" name="Nadpis 3">
            <a:extLst>
              <a:ext uri="{FF2B5EF4-FFF2-40B4-BE49-F238E27FC236}">
                <a16:creationId xmlns:a16="http://schemas.microsoft.com/office/drawing/2014/main" id="{092EFFD5-246C-4AC9-89CF-D8DBC6953921}"/>
              </a:ext>
            </a:extLst>
          </p:cNvPr>
          <p:cNvSpPr txBox="1">
            <a:spLocks/>
          </p:cNvSpPr>
          <p:nvPr/>
        </p:nvSpPr>
        <p:spPr>
          <a:xfrm>
            <a:off x="389800" y="366865"/>
            <a:ext cx="11408500" cy="395135"/>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r>
              <a:rPr lang="cs-CZ" kern="0" dirty="0" err="1">
                <a:solidFill>
                  <a:srgbClr val="0000DC"/>
                </a:solidFill>
                <a:latin typeface="Arial" panose="020B0604020202020204" pitchFamily="34" charset="0"/>
                <a:cs typeface="Arial" panose="020B0604020202020204" pitchFamily="34" charset="0"/>
              </a:rPr>
              <a:t>Framing</a:t>
            </a:r>
            <a:r>
              <a:rPr lang="cs-CZ" kern="0" dirty="0">
                <a:solidFill>
                  <a:srgbClr val="0000DC"/>
                </a:solidFill>
                <a:latin typeface="Arial" panose="020B0604020202020204" pitchFamily="34" charset="0"/>
                <a:cs typeface="Arial" panose="020B0604020202020204" pitchFamily="34" charset="0"/>
              </a:rPr>
              <a:t> – </a:t>
            </a:r>
            <a:r>
              <a:rPr lang="cs-CZ" kern="0" dirty="0" err="1">
                <a:solidFill>
                  <a:srgbClr val="0000DC"/>
                </a:solidFill>
                <a:latin typeface="Arial" panose="020B0604020202020204" pitchFamily="34" charset="0"/>
                <a:cs typeface="Arial" panose="020B0604020202020204" pitchFamily="34" charset="0"/>
              </a:rPr>
              <a:t>labelling</a:t>
            </a:r>
            <a:endParaRPr lang="cs-CZ" kern="0" dirty="0">
              <a:solidFill>
                <a:srgbClr val="0000DC"/>
              </a:solidFill>
              <a:latin typeface="Arial" panose="020B0604020202020204" pitchFamily="34" charset="0"/>
              <a:cs typeface="Arial" panose="020B0604020202020204" pitchFamily="34" charset="0"/>
            </a:endParaRPr>
          </a:p>
          <a:p>
            <a:endParaRPr lang="cs-CZ" kern="0" dirty="0">
              <a:solidFill>
                <a:srgbClr val="0000DC"/>
              </a:solidFill>
              <a:latin typeface="Arial" panose="020B0604020202020204" pitchFamily="34" charset="0"/>
              <a:cs typeface="Arial" panose="020B0604020202020204" pitchFamily="34" charset="0"/>
            </a:endParaRPr>
          </a:p>
        </p:txBody>
      </p:sp>
      <p:sp>
        <p:nvSpPr>
          <p:cNvPr id="12" name="TextovéPole 11">
            <a:extLst>
              <a:ext uri="{FF2B5EF4-FFF2-40B4-BE49-F238E27FC236}">
                <a16:creationId xmlns:a16="http://schemas.microsoft.com/office/drawing/2014/main" id="{22CFFFB1-1D90-4685-8158-51F9F4AE8B7D}"/>
              </a:ext>
            </a:extLst>
          </p:cNvPr>
          <p:cNvSpPr txBox="1"/>
          <p:nvPr/>
        </p:nvSpPr>
        <p:spPr>
          <a:xfrm>
            <a:off x="690200" y="3808936"/>
            <a:ext cx="10807200" cy="1384995"/>
          </a:xfrm>
          <a:prstGeom prst="rect">
            <a:avLst/>
          </a:prstGeom>
          <a:solidFill>
            <a:schemeClr val="tx2">
              <a:lumMod val="20000"/>
              <a:lumOff val="80000"/>
            </a:schemeClr>
          </a:solidFill>
          <a:ln>
            <a:solidFill>
              <a:schemeClr val="accent1"/>
            </a:solidFill>
          </a:ln>
        </p:spPr>
        <p:txBody>
          <a:bodyPr wrap="square" rtlCol="0">
            <a:spAutoFit/>
          </a:bodyPr>
          <a:lstStyle/>
          <a:p>
            <a:r>
              <a:rPr lang="cs-CZ" b="1" dirty="0">
                <a:solidFill>
                  <a:schemeClr val="tx2"/>
                </a:solidFill>
                <a:latin typeface="+mn-lt"/>
              </a:rPr>
              <a:t>Nálepkování</a:t>
            </a:r>
            <a:endParaRPr lang="en-US" b="1" dirty="0">
              <a:solidFill>
                <a:schemeClr val="tx2"/>
              </a:solidFill>
              <a:latin typeface="+mn-lt"/>
            </a:endParaRPr>
          </a:p>
          <a:p>
            <a:r>
              <a:rPr lang="cs-CZ" sz="2000" dirty="0">
                <a:latin typeface="+mn-lt"/>
              </a:rPr>
              <a:t>Forma zkrácené informace k rychlé klasifikaci popisované skutečnosti a zaujetí vztahu k ní (v deformované podobě negativní rámování démonizované entity). Původně sociologický pojem tzv. etiketizační teorie, postupně rozšířen na politický diskurz. </a:t>
            </a:r>
          </a:p>
        </p:txBody>
      </p:sp>
    </p:spTree>
    <p:extLst>
      <p:ext uri="{BB962C8B-B14F-4D97-AF65-F5344CB8AC3E}">
        <p14:creationId xmlns:p14="http://schemas.microsoft.com/office/powerpoint/2010/main" val="1119953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a:extLst>
              <a:ext uri="{FF2B5EF4-FFF2-40B4-BE49-F238E27FC236}">
                <a16:creationId xmlns:a16="http://schemas.microsoft.com/office/drawing/2014/main" id="{1DA437C0-2744-4C90-AA73-C20D23A3B120}"/>
              </a:ext>
            </a:extLst>
          </p:cNvPr>
          <p:cNvSpPr txBox="1">
            <a:spLocks/>
          </p:cNvSpPr>
          <p:nvPr/>
        </p:nvSpPr>
        <p:spPr>
          <a:xfrm>
            <a:off x="719400" y="1161780"/>
            <a:ext cx="10753200" cy="3960000"/>
          </a:xfrm>
          <a:prstGeom prst="rect">
            <a:avLst/>
          </a:prstGeom>
        </p:spPr>
        <p:txBody>
          <a:bodyPr vert="horz" lIns="0" tIns="0" rIns="0" bIns="0" rtlCol="0">
            <a:noAutofit/>
          </a:bodyPr>
          <a:lst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r>
              <a:rPr lang="cs-CZ" sz="3600" b="1" kern="0" dirty="0">
                <a:solidFill>
                  <a:schemeClr val="tx2"/>
                </a:solidFill>
              </a:rPr>
              <a:t>Teorie politické řeči a řeči médií: sociologie</a:t>
            </a:r>
          </a:p>
          <a:p>
            <a:endParaRPr lang="en-US" kern="0" dirty="0"/>
          </a:p>
        </p:txBody>
      </p:sp>
      <p:sp>
        <p:nvSpPr>
          <p:cNvPr id="9" name="Zástupný obsah 8">
            <a:extLst>
              <a:ext uri="{FF2B5EF4-FFF2-40B4-BE49-F238E27FC236}">
                <a16:creationId xmlns:a16="http://schemas.microsoft.com/office/drawing/2014/main" id="{2BE78867-0412-40FC-B759-52B32424A285}"/>
              </a:ext>
            </a:extLst>
          </p:cNvPr>
          <p:cNvSpPr>
            <a:spLocks noGrp="1"/>
          </p:cNvSpPr>
          <p:nvPr>
            <p:ph idx="1"/>
          </p:nvPr>
        </p:nvSpPr>
        <p:spPr/>
        <p:txBody>
          <a:bodyPr/>
          <a:lstStyle/>
          <a:p>
            <a:endParaRPr lang="cs-CZ" dirty="0"/>
          </a:p>
          <a:p>
            <a:endParaRPr lang="cs-CZ" dirty="0"/>
          </a:p>
          <a:p>
            <a:endParaRPr lang="cs-CZ" dirty="0"/>
          </a:p>
          <a:p>
            <a:pPr>
              <a:spcBef>
                <a:spcPts val="600"/>
              </a:spcBef>
            </a:pPr>
            <a:r>
              <a:rPr lang="cs-CZ" sz="1600" dirty="0">
                <a:latin typeface="+mn-lt"/>
              </a:rPr>
              <a:t>(</a:t>
            </a:r>
            <a:r>
              <a:rPr lang="cs-CZ" sz="1600" dirty="0" err="1">
                <a:latin typeface="+mn-lt"/>
              </a:rPr>
              <a:t>Entman</a:t>
            </a:r>
            <a:r>
              <a:rPr lang="cs-CZ" sz="1600" dirty="0">
                <a:latin typeface="+mn-lt"/>
              </a:rPr>
              <a:t>, R. M. (1993). </a:t>
            </a:r>
            <a:r>
              <a:rPr lang="cs-CZ" sz="1600" dirty="0" err="1">
                <a:latin typeface="+mn-lt"/>
              </a:rPr>
              <a:t>Framing</a:t>
            </a:r>
            <a:r>
              <a:rPr lang="cs-CZ" sz="1600" dirty="0">
                <a:latin typeface="+mn-lt"/>
              </a:rPr>
              <a:t>: </a:t>
            </a:r>
            <a:r>
              <a:rPr lang="cs-CZ" sz="1600" dirty="0" err="1">
                <a:latin typeface="+mn-lt"/>
              </a:rPr>
              <a:t>Toward</a:t>
            </a:r>
            <a:r>
              <a:rPr lang="cs-CZ" sz="1600" dirty="0">
                <a:latin typeface="+mn-lt"/>
              </a:rPr>
              <a:t> </a:t>
            </a:r>
            <a:r>
              <a:rPr lang="cs-CZ" sz="1600" dirty="0" err="1">
                <a:latin typeface="+mn-lt"/>
              </a:rPr>
              <a:t>clarification</a:t>
            </a:r>
            <a:r>
              <a:rPr lang="cs-CZ" sz="1600" dirty="0">
                <a:latin typeface="+mn-lt"/>
              </a:rPr>
              <a:t> </a:t>
            </a:r>
            <a:r>
              <a:rPr lang="cs-CZ" sz="1600" dirty="0" err="1">
                <a:latin typeface="+mn-lt"/>
              </a:rPr>
              <a:t>of</a:t>
            </a:r>
            <a:r>
              <a:rPr lang="cs-CZ" sz="1600" dirty="0">
                <a:latin typeface="+mn-lt"/>
              </a:rPr>
              <a:t> a </a:t>
            </a:r>
            <a:r>
              <a:rPr lang="cs-CZ" sz="1600" dirty="0" err="1">
                <a:latin typeface="+mn-lt"/>
              </a:rPr>
              <a:t>fractured</a:t>
            </a:r>
            <a:r>
              <a:rPr lang="cs-CZ" sz="1600" dirty="0">
                <a:latin typeface="+mn-lt"/>
              </a:rPr>
              <a:t> </a:t>
            </a:r>
            <a:r>
              <a:rPr lang="cs-CZ" sz="1600" dirty="0" err="1">
                <a:latin typeface="+mn-lt"/>
              </a:rPr>
              <a:t>paradigm</a:t>
            </a:r>
            <a:r>
              <a:rPr lang="cs-CZ" sz="1600" dirty="0">
                <a:latin typeface="+mn-lt"/>
              </a:rPr>
              <a:t>. </a:t>
            </a:r>
            <a:r>
              <a:rPr lang="cs-CZ" sz="1600" i="1" dirty="0" err="1">
                <a:latin typeface="+mn-lt"/>
              </a:rPr>
              <a:t>Journal</a:t>
            </a:r>
            <a:r>
              <a:rPr lang="cs-CZ" sz="1600" i="1" dirty="0">
                <a:latin typeface="+mn-lt"/>
              </a:rPr>
              <a:t> </a:t>
            </a:r>
            <a:r>
              <a:rPr lang="cs-CZ" sz="1600" i="1" dirty="0" err="1">
                <a:latin typeface="+mn-lt"/>
              </a:rPr>
              <a:t>of</a:t>
            </a:r>
            <a:r>
              <a:rPr lang="cs-CZ" sz="1600" i="1" dirty="0">
                <a:latin typeface="+mn-lt"/>
              </a:rPr>
              <a:t> </a:t>
            </a:r>
            <a:r>
              <a:rPr lang="cs-CZ" sz="1600" i="1" dirty="0" err="1">
                <a:latin typeface="+mn-lt"/>
              </a:rPr>
              <a:t>Communication</a:t>
            </a:r>
            <a:r>
              <a:rPr lang="cs-CZ" sz="1600" i="1" dirty="0">
                <a:latin typeface="+mn-lt"/>
              </a:rPr>
              <a:t>, </a:t>
            </a:r>
            <a:r>
              <a:rPr lang="cs-CZ" sz="1600" dirty="0">
                <a:latin typeface="+mn-lt"/>
              </a:rPr>
              <a:t>43(4), pp. 51-58. DOI: 10.1111/j.1460-2466.1993.tb01304.x, p. 52.)</a:t>
            </a:r>
          </a:p>
          <a:p>
            <a:endParaRPr lang="cs-CZ" sz="1600" dirty="0"/>
          </a:p>
          <a:p>
            <a:endParaRPr lang="cs-CZ" sz="1600" dirty="0">
              <a:latin typeface="+mn-lt"/>
            </a:endParaRPr>
          </a:p>
          <a:p>
            <a:endParaRPr lang="cs-CZ" sz="1600" dirty="0"/>
          </a:p>
          <a:p>
            <a:endParaRPr lang="cs-CZ" sz="1600" dirty="0">
              <a:latin typeface="+mn-lt"/>
            </a:endParaRPr>
          </a:p>
          <a:p>
            <a:endParaRPr lang="cs-CZ" sz="1600" dirty="0"/>
          </a:p>
          <a:p>
            <a:endParaRPr lang="cs-CZ" sz="1600" dirty="0">
              <a:latin typeface="+mn-lt"/>
            </a:endParaRPr>
          </a:p>
          <a:p>
            <a:pPr>
              <a:spcBef>
                <a:spcPts val="600"/>
              </a:spcBef>
            </a:pPr>
            <a:r>
              <a:rPr lang="cs-CZ" sz="1600" dirty="0"/>
              <a:t>(</a:t>
            </a:r>
            <a:r>
              <a:rPr lang="cs-CZ" sz="1600" dirty="0">
                <a:latin typeface="+mn-lt"/>
              </a:rPr>
              <a:t>definice vlastní, sociologický význam: Petrusek, M. (2018). s. v. </a:t>
            </a:r>
            <a:r>
              <a:rPr lang="cs-CZ" sz="1600" dirty="0" err="1">
                <a:latin typeface="+mn-lt"/>
              </a:rPr>
              <a:t>Labelling</a:t>
            </a:r>
            <a:r>
              <a:rPr lang="cs-CZ" sz="1600" dirty="0">
                <a:latin typeface="+mn-lt"/>
              </a:rPr>
              <a:t>. In: Z. R. Nešpor </a:t>
            </a:r>
            <a:r>
              <a:rPr lang="cs-CZ" sz="1600" dirty="0" err="1">
                <a:latin typeface="+mn-lt"/>
              </a:rPr>
              <a:t>ed</a:t>
            </a:r>
            <a:r>
              <a:rPr lang="cs-CZ" sz="1600" dirty="0">
                <a:latin typeface="+mn-lt"/>
              </a:rPr>
              <a:t>., </a:t>
            </a:r>
            <a:r>
              <a:rPr lang="cs-CZ" sz="1600" i="1" dirty="0">
                <a:latin typeface="+mn-lt"/>
              </a:rPr>
              <a:t>Sociologická encyklopedie online. </a:t>
            </a:r>
            <a:r>
              <a:rPr lang="cs-CZ" sz="1600" dirty="0">
                <a:latin typeface="+mn-lt"/>
              </a:rPr>
              <a:t>Sociologický ústav AV ČR, </a:t>
            </a:r>
            <a:r>
              <a:rPr lang="cs-CZ" sz="1600" dirty="0" err="1">
                <a:latin typeface="+mn-lt"/>
              </a:rPr>
              <a:t>v.v.i</a:t>
            </a:r>
            <a:r>
              <a:rPr lang="cs-CZ" sz="1600" dirty="0">
                <a:latin typeface="+mn-lt"/>
              </a:rPr>
              <a:t>. </a:t>
            </a:r>
            <a:r>
              <a:rPr lang="cs-CZ" sz="1600" dirty="0" err="1">
                <a:latin typeface="+mn-lt"/>
              </a:rPr>
              <a:t>Available</a:t>
            </a:r>
            <a:r>
              <a:rPr lang="cs-CZ" sz="1600" dirty="0">
                <a:latin typeface="+mn-lt"/>
              </a:rPr>
              <a:t> </a:t>
            </a:r>
            <a:r>
              <a:rPr lang="cs-CZ" sz="1600" dirty="0" err="1">
                <a:latin typeface="+mn-lt"/>
              </a:rPr>
              <a:t>at</a:t>
            </a:r>
            <a:r>
              <a:rPr lang="cs-CZ" sz="1600" dirty="0">
                <a:latin typeface="+mn-lt"/>
              </a:rPr>
              <a:t>: https://encyklopedie.soc.cas.cz/w/Labelling [</a:t>
            </a:r>
            <a:r>
              <a:rPr lang="cs-CZ" sz="1600" dirty="0" err="1">
                <a:latin typeface="+mn-lt"/>
              </a:rPr>
              <a:t>Accessed</a:t>
            </a:r>
            <a:r>
              <a:rPr lang="cs-CZ" sz="1600" dirty="0">
                <a:latin typeface="+mn-lt"/>
              </a:rPr>
              <a:t> 30 </a:t>
            </a:r>
            <a:r>
              <a:rPr lang="cs-CZ" sz="1600" dirty="0" err="1">
                <a:latin typeface="+mn-lt"/>
              </a:rPr>
              <a:t>April</a:t>
            </a:r>
            <a:r>
              <a:rPr lang="cs-CZ" sz="1600" dirty="0">
                <a:latin typeface="+mn-lt"/>
              </a:rPr>
              <a:t> 2021])</a:t>
            </a:r>
            <a:endParaRPr lang="en-US" sz="1600" dirty="0">
              <a:latin typeface="+mn-lt"/>
            </a:endParaRPr>
          </a:p>
          <a:p>
            <a:endParaRPr lang="en-US" sz="1600" dirty="0">
              <a:latin typeface="+mn-lt"/>
            </a:endParaRPr>
          </a:p>
          <a:p>
            <a:endParaRPr lang="cs-CZ" dirty="0"/>
          </a:p>
        </p:txBody>
      </p:sp>
      <p:sp>
        <p:nvSpPr>
          <p:cNvPr id="4" name="Zástupný symbol pro zápatí 3"/>
          <p:cNvSpPr>
            <a:spLocks noGrp="1"/>
          </p:cNvSpPr>
          <p:nvPr>
            <p:ph type="ftr" sz="quarter" idx="11"/>
          </p:nvPr>
        </p:nvSpPr>
        <p:spPr>
          <a:xfrm>
            <a:off x="701528" y="6228000"/>
            <a:ext cx="7920000" cy="252000"/>
          </a:xfrm>
        </p:spPr>
        <p:txBody>
          <a:bodyPr/>
          <a:lstStyle/>
          <a:p>
            <a:r>
              <a:rPr lang="nl-NL" dirty="0"/>
              <a:t>1/12/2022 Den latiny. ÚŘLS, UK, Praha.</a:t>
            </a:r>
            <a:endParaRPr lang="cs-CZ" dirty="0"/>
          </a:p>
        </p:txBody>
      </p:sp>
      <p:sp>
        <p:nvSpPr>
          <p:cNvPr id="5" name="Zástupný symbol pro číslo snímku 4"/>
          <p:cNvSpPr>
            <a:spLocks noGrp="1"/>
          </p:cNvSpPr>
          <p:nvPr>
            <p:ph type="sldNum" sz="quarter" idx="12"/>
          </p:nvPr>
        </p:nvSpPr>
        <p:spPr/>
        <p:txBody>
          <a:bodyPr/>
          <a:lstStyle/>
          <a:p>
            <a:fld id="{C4ACB992-AB1E-44ED-A023-FDEEC97C9235}" type="slidenum">
              <a:rPr lang="cs-CZ" smtClean="0"/>
              <a:t>11</a:t>
            </a:fld>
            <a:endParaRPr lang="cs-CZ"/>
          </a:p>
        </p:txBody>
      </p:sp>
      <p:sp>
        <p:nvSpPr>
          <p:cNvPr id="6" name="TextovéPole 5"/>
          <p:cNvSpPr txBox="1"/>
          <p:nvPr/>
        </p:nvSpPr>
        <p:spPr>
          <a:xfrm>
            <a:off x="690200" y="1759119"/>
            <a:ext cx="10807200" cy="1384995"/>
          </a:xfrm>
          <a:prstGeom prst="rect">
            <a:avLst/>
          </a:prstGeom>
          <a:solidFill>
            <a:schemeClr val="tx2">
              <a:lumMod val="20000"/>
              <a:lumOff val="80000"/>
            </a:schemeClr>
          </a:solidFill>
          <a:ln>
            <a:solidFill>
              <a:schemeClr val="accent1"/>
            </a:solidFill>
          </a:ln>
        </p:spPr>
        <p:txBody>
          <a:bodyPr wrap="square" rtlCol="0">
            <a:spAutoFit/>
          </a:bodyPr>
          <a:lstStyle/>
          <a:p>
            <a:r>
              <a:rPr lang="cs-CZ" b="1" dirty="0">
                <a:solidFill>
                  <a:schemeClr val="tx2"/>
                </a:solidFill>
                <a:latin typeface="+mn-lt"/>
              </a:rPr>
              <a:t>Rámování</a:t>
            </a:r>
            <a:endParaRPr lang="en-US" b="1" dirty="0">
              <a:solidFill>
                <a:schemeClr val="tx2"/>
              </a:solidFill>
              <a:latin typeface="+mn-lt"/>
            </a:endParaRPr>
          </a:p>
          <a:p>
            <a:r>
              <a:rPr lang="cs-CZ" sz="2000" dirty="0">
                <a:latin typeface="+mn-lt"/>
              </a:rPr>
              <a:t>„Rámování je výběr některých aspektů vnímané skutečnosti a jejich zvýraznění v komunikačním textu takovým způsobem, že je navržena konkrétní definice problému, kauzální interpretace, morální zhodnocení a/nebo doporučené řešení popisované skutečnosti.“</a:t>
            </a:r>
            <a:r>
              <a:rPr lang="cs-CZ" sz="1800" dirty="0">
                <a:latin typeface="+mn-lt"/>
              </a:rPr>
              <a:t> </a:t>
            </a:r>
            <a:endParaRPr lang="en-US" sz="1800" dirty="0">
              <a:latin typeface="+mn-lt"/>
            </a:endParaRPr>
          </a:p>
        </p:txBody>
      </p:sp>
      <p:sp>
        <p:nvSpPr>
          <p:cNvPr id="11" name="Nadpis 3">
            <a:extLst>
              <a:ext uri="{FF2B5EF4-FFF2-40B4-BE49-F238E27FC236}">
                <a16:creationId xmlns:a16="http://schemas.microsoft.com/office/drawing/2014/main" id="{092EFFD5-246C-4AC9-89CF-D8DBC6953921}"/>
              </a:ext>
            </a:extLst>
          </p:cNvPr>
          <p:cNvSpPr txBox="1">
            <a:spLocks/>
          </p:cNvSpPr>
          <p:nvPr/>
        </p:nvSpPr>
        <p:spPr>
          <a:xfrm>
            <a:off x="389800" y="366865"/>
            <a:ext cx="11408500" cy="395135"/>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r>
              <a:rPr lang="cs-CZ" kern="0" dirty="0" err="1">
                <a:solidFill>
                  <a:srgbClr val="0000DC"/>
                </a:solidFill>
                <a:latin typeface="Arial" panose="020B0604020202020204" pitchFamily="34" charset="0"/>
                <a:cs typeface="Arial" panose="020B0604020202020204" pitchFamily="34" charset="0"/>
              </a:rPr>
              <a:t>Framing</a:t>
            </a:r>
            <a:r>
              <a:rPr lang="cs-CZ" kern="0" dirty="0">
                <a:solidFill>
                  <a:srgbClr val="0000DC"/>
                </a:solidFill>
                <a:latin typeface="Arial" panose="020B0604020202020204" pitchFamily="34" charset="0"/>
                <a:cs typeface="Arial" panose="020B0604020202020204" pitchFamily="34" charset="0"/>
              </a:rPr>
              <a:t> – </a:t>
            </a:r>
            <a:r>
              <a:rPr lang="cs-CZ" kern="0" dirty="0" err="1">
                <a:solidFill>
                  <a:srgbClr val="0000DC"/>
                </a:solidFill>
                <a:latin typeface="Arial" panose="020B0604020202020204" pitchFamily="34" charset="0"/>
                <a:cs typeface="Arial" panose="020B0604020202020204" pitchFamily="34" charset="0"/>
              </a:rPr>
              <a:t>labelling</a:t>
            </a:r>
            <a:endParaRPr lang="cs-CZ" kern="0" dirty="0">
              <a:solidFill>
                <a:srgbClr val="0000DC"/>
              </a:solidFill>
              <a:latin typeface="Arial" panose="020B0604020202020204" pitchFamily="34" charset="0"/>
              <a:cs typeface="Arial" panose="020B0604020202020204" pitchFamily="34" charset="0"/>
            </a:endParaRPr>
          </a:p>
          <a:p>
            <a:endParaRPr lang="cs-CZ" kern="0" dirty="0">
              <a:solidFill>
                <a:srgbClr val="0000DC"/>
              </a:solidFill>
              <a:latin typeface="Arial" panose="020B0604020202020204" pitchFamily="34" charset="0"/>
              <a:cs typeface="Arial" panose="020B0604020202020204" pitchFamily="34" charset="0"/>
            </a:endParaRPr>
          </a:p>
        </p:txBody>
      </p:sp>
      <p:sp>
        <p:nvSpPr>
          <p:cNvPr id="12" name="TextovéPole 11">
            <a:extLst>
              <a:ext uri="{FF2B5EF4-FFF2-40B4-BE49-F238E27FC236}">
                <a16:creationId xmlns:a16="http://schemas.microsoft.com/office/drawing/2014/main" id="{22CFFFB1-1D90-4685-8158-51F9F4AE8B7D}"/>
              </a:ext>
            </a:extLst>
          </p:cNvPr>
          <p:cNvSpPr txBox="1"/>
          <p:nvPr/>
        </p:nvSpPr>
        <p:spPr>
          <a:xfrm>
            <a:off x="690200" y="3808936"/>
            <a:ext cx="10807200" cy="1384995"/>
          </a:xfrm>
          <a:prstGeom prst="rect">
            <a:avLst/>
          </a:prstGeom>
          <a:solidFill>
            <a:schemeClr val="tx2">
              <a:lumMod val="20000"/>
              <a:lumOff val="80000"/>
            </a:schemeClr>
          </a:solidFill>
          <a:ln>
            <a:solidFill>
              <a:schemeClr val="accent1"/>
            </a:solidFill>
          </a:ln>
        </p:spPr>
        <p:txBody>
          <a:bodyPr wrap="square" rtlCol="0">
            <a:spAutoFit/>
          </a:bodyPr>
          <a:lstStyle/>
          <a:p>
            <a:r>
              <a:rPr lang="cs-CZ" b="1" dirty="0">
                <a:solidFill>
                  <a:schemeClr val="tx2"/>
                </a:solidFill>
                <a:latin typeface="+mn-lt"/>
              </a:rPr>
              <a:t>Nálepkování</a:t>
            </a:r>
            <a:endParaRPr lang="en-US" b="1" dirty="0">
              <a:solidFill>
                <a:schemeClr val="tx2"/>
              </a:solidFill>
              <a:latin typeface="+mn-lt"/>
            </a:endParaRPr>
          </a:p>
          <a:p>
            <a:r>
              <a:rPr lang="cs-CZ" sz="2000" dirty="0">
                <a:latin typeface="+mn-lt"/>
              </a:rPr>
              <a:t>Forma zkrácené informace k rychlé klasifikaci popisované skutečnosti a zaujetí vztahu k ní (v deformované podobě negativní rámování démonizované entity). Původně sociologický pojem tzv. etiketizační teorie, postupně rozšířen na politický diskurz. </a:t>
            </a:r>
          </a:p>
        </p:txBody>
      </p:sp>
      <p:sp>
        <p:nvSpPr>
          <p:cNvPr id="2" name="TextovéPole 1"/>
          <p:cNvSpPr txBox="1"/>
          <p:nvPr/>
        </p:nvSpPr>
        <p:spPr>
          <a:xfrm>
            <a:off x="3656778" y="3540114"/>
            <a:ext cx="7370422" cy="1015663"/>
          </a:xfrm>
          <a:prstGeom prst="rect">
            <a:avLst/>
          </a:prstGeom>
          <a:solidFill>
            <a:schemeClr val="accent6">
              <a:lumMod val="20000"/>
              <a:lumOff val="80000"/>
            </a:schemeClr>
          </a:solidFill>
          <a:ln>
            <a:solidFill>
              <a:srgbClr val="0000DC"/>
            </a:solidFill>
          </a:ln>
        </p:spPr>
        <p:txBody>
          <a:bodyPr wrap="square" rtlCol="0">
            <a:spAutoFit/>
          </a:bodyPr>
          <a:lstStyle/>
          <a:p>
            <a:r>
              <a:rPr lang="cs-CZ" dirty="0">
                <a:latin typeface="MS Gothic" panose="020B0609070205080204" pitchFamily="49" charset="-128"/>
                <a:ea typeface="MS Gothic" panose="020B0609070205080204" pitchFamily="49" charset="-128"/>
              </a:rPr>
              <a:t>→ </a:t>
            </a:r>
            <a:r>
              <a:rPr lang="cs-CZ" sz="2800" b="1" dirty="0">
                <a:solidFill>
                  <a:schemeClr val="tx2"/>
                </a:solidFill>
                <a:latin typeface="+mn-lt"/>
              </a:rPr>
              <a:t>směřuje k označení veřejného nepřítele</a:t>
            </a:r>
            <a:endParaRPr lang="cs-CZ" b="1" dirty="0">
              <a:solidFill>
                <a:schemeClr val="tx2"/>
              </a:solidFill>
              <a:latin typeface="+mn-lt"/>
            </a:endParaRPr>
          </a:p>
          <a:p>
            <a:r>
              <a:rPr lang="en-US" sz="1600" dirty="0">
                <a:latin typeface="+mn-lt"/>
              </a:rPr>
              <a:t>Cohen, S. (2002). </a:t>
            </a:r>
            <a:r>
              <a:rPr lang="en-US" sz="1600" i="1" dirty="0">
                <a:latin typeface="+mn-lt"/>
              </a:rPr>
              <a:t>Folk Devils and Moral Panics: The Creation of the Mods and Rockers. </a:t>
            </a:r>
            <a:r>
              <a:rPr lang="en-US" sz="1600" dirty="0">
                <a:latin typeface="+mn-lt"/>
              </a:rPr>
              <a:t>3rd ed. London and New York: Routledge.</a:t>
            </a:r>
          </a:p>
        </p:txBody>
      </p:sp>
    </p:spTree>
    <p:extLst>
      <p:ext uri="{BB962C8B-B14F-4D97-AF65-F5344CB8AC3E}">
        <p14:creationId xmlns:p14="http://schemas.microsoft.com/office/powerpoint/2010/main" val="6367313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nl-NL"/>
              <a:t>1/12/2022 Den latiny. ÚŘLS, UK, Praha.</a:t>
            </a:r>
            <a:endParaRPr lang="en-GB" noProof="0"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5" name="Zástupný symbol pro obsah 4"/>
          <p:cNvSpPr>
            <a:spLocks noGrp="1"/>
          </p:cNvSpPr>
          <p:nvPr>
            <p:ph idx="1"/>
          </p:nvPr>
        </p:nvSpPr>
        <p:spPr>
          <a:xfrm>
            <a:off x="540000" y="1114261"/>
            <a:ext cx="10753200" cy="4139998"/>
          </a:xfrm>
        </p:spPr>
        <p:txBody>
          <a:bodyPr/>
          <a:lstStyle/>
          <a:p>
            <a:pPr marL="72000" indent="0">
              <a:lnSpc>
                <a:spcPct val="100000"/>
              </a:lnSpc>
              <a:buNone/>
            </a:pPr>
            <a:r>
              <a:rPr lang="cs-CZ" sz="2000" dirty="0"/>
              <a:t>„… </a:t>
            </a:r>
            <a:r>
              <a:rPr lang="en-US" sz="2000" dirty="0"/>
              <a:t>metaphors can have a powerful influence over how people attempt</a:t>
            </a:r>
            <a:r>
              <a:rPr lang="cs-CZ" sz="2000" dirty="0"/>
              <a:t> </a:t>
            </a:r>
            <a:r>
              <a:rPr lang="en-US" sz="2000" dirty="0"/>
              <a:t>to solve complex problems and how they gather more information</a:t>
            </a:r>
            <a:r>
              <a:rPr lang="cs-CZ" sz="2000" dirty="0"/>
              <a:t> </a:t>
            </a:r>
            <a:r>
              <a:rPr lang="en-US" sz="2000" dirty="0"/>
              <a:t>to make ‘‘well-informed’’ decisions. </a:t>
            </a:r>
            <a:r>
              <a:rPr lang="cs-CZ" sz="2000" dirty="0"/>
              <a:t>… </a:t>
            </a:r>
            <a:r>
              <a:rPr lang="en-US" sz="2000" dirty="0"/>
              <a:t>Interestingly, the</a:t>
            </a:r>
            <a:r>
              <a:rPr lang="cs-CZ" sz="2000" dirty="0"/>
              <a:t> </a:t>
            </a:r>
            <a:r>
              <a:rPr lang="en-US" sz="2000" dirty="0"/>
              <a:t>influence of the metaphorical framing is covert: people do not</a:t>
            </a:r>
            <a:r>
              <a:rPr lang="cs-CZ" sz="2000" dirty="0"/>
              <a:t> </a:t>
            </a:r>
            <a:r>
              <a:rPr lang="en-US" sz="2000" dirty="0"/>
              <a:t>recognize metaphors as an influential aspect in their decisions.</a:t>
            </a:r>
            <a:r>
              <a:rPr lang="cs-CZ" sz="2000" dirty="0"/>
              <a:t> </a:t>
            </a:r>
            <a:r>
              <a:rPr lang="en-US" sz="2000" dirty="0"/>
              <a:t>Finally, the influence of metaphor we find is strong: different</a:t>
            </a:r>
            <a:r>
              <a:rPr lang="cs-CZ" sz="2000" dirty="0"/>
              <a:t> </a:t>
            </a:r>
            <a:r>
              <a:rPr lang="en-US" sz="2000" dirty="0"/>
              <a:t>metaphorical frames created differences in opinion as big or bigger</a:t>
            </a:r>
            <a:r>
              <a:rPr lang="cs-CZ" sz="2000" dirty="0"/>
              <a:t> </a:t>
            </a:r>
            <a:r>
              <a:rPr lang="en-US" sz="2000" dirty="0"/>
              <a:t>than those between Democrats and Republicans.</a:t>
            </a:r>
            <a:r>
              <a:rPr lang="cs-CZ" sz="2000" dirty="0"/>
              <a:t>“ (p.10)</a:t>
            </a:r>
            <a:endParaRPr lang="cs-CZ" sz="1800" dirty="0"/>
          </a:p>
          <a:p>
            <a:endParaRPr lang="cs-CZ" sz="2400" dirty="0"/>
          </a:p>
          <a:p>
            <a:endParaRPr lang="cs-CZ" sz="2400" dirty="0"/>
          </a:p>
          <a:p>
            <a:endParaRPr lang="cs-CZ" sz="2400" dirty="0"/>
          </a:p>
          <a:p>
            <a:pPr marL="72000" indent="0">
              <a:buNone/>
            </a:pPr>
            <a:r>
              <a:rPr lang="cs-CZ" sz="1600" dirty="0"/>
              <a:t>(T</a:t>
            </a:r>
            <a:r>
              <a:rPr lang="en-US" sz="1600" dirty="0" err="1"/>
              <a:t>hibodeau</a:t>
            </a:r>
            <a:r>
              <a:rPr lang="en-US" sz="1600" dirty="0"/>
              <a:t> P</a:t>
            </a:r>
            <a:r>
              <a:rPr lang="cs-CZ" sz="1600" dirty="0"/>
              <a:t>. </a:t>
            </a:r>
            <a:r>
              <a:rPr lang="en-US" sz="1600" dirty="0"/>
              <a:t>H</a:t>
            </a:r>
            <a:r>
              <a:rPr lang="cs-CZ" sz="1600" dirty="0"/>
              <a:t>.</a:t>
            </a:r>
            <a:r>
              <a:rPr lang="en-US" sz="1600" dirty="0"/>
              <a:t>, </a:t>
            </a:r>
            <a:r>
              <a:rPr lang="en-US" sz="1600" dirty="0" err="1"/>
              <a:t>Boroditsky</a:t>
            </a:r>
            <a:r>
              <a:rPr lang="en-US" sz="1600" dirty="0"/>
              <a:t> L</a:t>
            </a:r>
            <a:r>
              <a:rPr lang="cs-CZ" sz="1600" dirty="0"/>
              <a:t>.</a:t>
            </a:r>
            <a:r>
              <a:rPr lang="en-US" sz="1600" dirty="0"/>
              <a:t> (2011)</a:t>
            </a:r>
            <a:r>
              <a:rPr lang="cs-CZ" sz="1600" dirty="0"/>
              <a:t>.</a:t>
            </a:r>
            <a:r>
              <a:rPr lang="en-US" sz="1600" dirty="0"/>
              <a:t> Metaphors We Think With: The Role of Metaphor in Reasoning. </a:t>
            </a:r>
            <a:r>
              <a:rPr lang="en-US" sz="1600" i="1" dirty="0" err="1"/>
              <a:t>PLoS</a:t>
            </a:r>
            <a:r>
              <a:rPr lang="en-US" sz="1600" i="1" dirty="0"/>
              <a:t> ONE </a:t>
            </a:r>
            <a:r>
              <a:rPr lang="en-US" sz="1600" dirty="0"/>
              <a:t>6(2): e16782. doi:10.1371/journal.pone.0016782</a:t>
            </a:r>
            <a:r>
              <a:rPr lang="cs-CZ" sz="1600" dirty="0"/>
              <a:t>)</a:t>
            </a:r>
            <a:endParaRPr lang="en-US" sz="1600" dirty="0"/>
          </a:p>
        </p:txBody>
      </p:sp>
      <p:sp>
        <p:nvSpPr>
          <p:cNvPr id="6" name="TextovéPole 5">
            <a:extLst>
              <a:ext uri="{FF2B5EF4-FFF2-40B4-BE49-F238E27FC236}">
                <a16:creationId xmlns:a16="http://schemas.microsoft.com/office/drawing/2014/main" id="{90A91D40-9C38-40A6-9FDE-E4E6EE3D81B4}"/>
              </a:ext>
            </a:extLst>
          </p:cNvPr>
          <p:cNvSpPr txBox="1"/>
          <p:nvPr/>
        </p:nvSpPr>
        <p:spPr>
          <a:xfrm>
            <a:off x="898800" y="2525504"/>
            <a:ext cx="10807200" cy="1938992"/>
          </a:xfrm>
          <a:prstGeom prst="rect">
            <a:avLst/>
          </a:prstGeom>
          <a:solidFill>
            <a:schemeClr val="tx2">
              <a:lumMod val="20000"/>
              <a:lumOff val="80000"/>
            </a:schemeClr>
          </a:solidFill>
          <a:ln>
            <a:solidFill>
              <a:schemeClr val="accent1"/>
            </a:solidFill>
          </a:ln>
        </p:spPr>
        <p:txBody>
          <a:bodyPr wrap="square" rtlCol="0">
            <a:spAutoFit/>
          </a:bodyPr>
          <a:lstStyle/>
          <a:p>
            <a:r>
              <a:rPr lang="cs-CZ" sz="2000" dirty="0">
                <a:latin typeface="+mn-lt"/>
              </a:rPr>
              <a:t>„… Metafory mohou zásadně ovlivnit to, jak se lidé pokoušejí řešit komplexní problémy a jak si opatřují další informace, aby mohli udělat kvalifikované a podložené rozhodnutí… … Je zajímavé, že vliv metaforického rámování je skrytý: lidé metafory nevnímají jako podstatnou součást svých rozhodnutí. Ovšem, naše zjištění ukazuje, že vliv metafor je velmi silný: různé metaforické rámy způsobily rozdíly v názorech přinejmenším tak velké, ne-li ještě větší, než je rozdíl mezi demokraty a republikány.“</a:t>
            </a:r>
            <a:endParaRPr lang="en-US" sz="2000" dirty="0">
              <a:latin typeface="+mn-lt"/>
            </a:endParaRPr>
          </a:p>
        </p:txBody>
      </p:sp>
      <p:sp>
        <p:nvSpPr>
          <p:cNvPr id="7" name="Nadpis 3">
            <a:extLst>
              <a:ext uri="{FF2B5EF4-FFF2-40B4-BE49-F238E27FC236}">
                <a16:creationId xmlns:a16="http://schemas.microsoft.com/office/drawing/2014/main" id="{59596FEA-0DAD-4796-A9C1-BFED7DE4E0BC}"/>
              </a:ext>
            </a:extLst>
          </p:cNvPr>
          <p:cNvSpPr txBox="1">
            <a:spLocks/>
          </p:cNvSpPr>
          <p:nvPr/>
        </p:nvSpPr>
        <p:spPr>
          <a:xfrm>
            <a:off x="389800" y="366865"/>
            <a:ext cx="11408500" cy="395135"/>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r>
              <a:rPr lang="cs-CZ" dirty="0"/>
              <a:t>Metaforické rámy a jejich role v argumentaci</a:t>
            </a:r>
            <a:endParaRPr lang="cs-CZ" kern="0" dirty="0">
              <a:solidFill>
                <a:srgbClr val="0000DC"/>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01267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14000" y="1464004"/>
            <a:ext cx="11299247" cy="5071753"/>
          </a:xfrm>
        </p:spPr>
        <p:txBody>
          <a:bodyPr>
            <a:noAutofit/>
          </a:bodyPr>
          <a:lstStyle/>
          <a:p>
            <a:pPr marL="0" indent="0" algn="just">
              <a:buNone/>
            </a:pPr>
            <a:r>
              <a:rPr lang="cs-CZ" sz="1700" dirty="0"/>
              <a:t>Quo </a:t>
            </a:r>
            <a:r>
              <a:rPr lang="cs-CZ" sz="1700" dirty="0" err="1"/>
              <a:t>usque</a:t>
            </a:r>
            <a:r>
              <a:rPr lang="cs-CZ" sz="1700" dirty="0"/>
              <a:t> tandem </a:t>
            </a:r>
            <a:r>
              <a:rPr lang="cs-CZ" sz="1700" dirty="0" err="1"/>
              <a:t>abutere</a:t>
            </a:r>
            <a:r>
              <a:rPr lang="cs-CZ" sz="1700" dirty="0"/>
              <a:t>, </a:t>
            </a:r>
            <a:r>
              <a:rPr lang="cs-CZ" sz="1700" u="sng" dirty="0" err="1"/>
              <a:t>Catilina</a:t>
            </a:r>
            <a:r>
              <a:rPr lang="cs-CZ" sz="1700" dirty="0"/>
              <a:t>, </a:t>
            </a:r>
            <a:r>
              <a:rPr lang="cs-CZ" sz="1700" dirty="0" err="1"/>
              <a:t>patientia</a:t>
            </a:r>
            <a:r>
              <a:rPr lang="cs-CZ" sz="1700" dirty="0"/>
              <a:t> nostra? </a:t>
            </a:r>
            <a:r>
              <a:rPr lang="cs-CZ" sz="1700" dirty="0" err="1"/>
              <a:t>quam</a:t>
            </a:r>
            <a:r>
              <a:rPr lang="cs-CZ" sz="1700" dirty="0"/>
              <a:t> </a:t>
            </a:r>
            <a:r>
              <a:rPr lang="cs-CZ" sz="1700" dirty="0" err="1"/>
              <a:t>diu</a:t>
            </a:r>
            <a:r>
              <a:rPr lang="cs-CZ" sz="1700" dirty="0"/>
              <a:t> </a:t>
            </a:r>
            <a:r>
              <a:rPr lang="cs-CZ" sz="1700" dirty="0" err="1"/>
              <a:t>etiam</a:t>
            </a:r>
            <a:r>
              <a:rPr lang="cs-CZ" sz="1700" dirty="0"/>
              <a:t> </a:t>
            </a:r>
            <a:r>
              <a:rPr lang="cs-CZ" sz="1700" dirty="0" err="1"/>
              <a:t>furor</a:t>
            </a:r>
            <a:r>
              <a:rPr lang="cs-CZ" sz="1700" dirty="0"/>
              <a:t> </a:t>
            </a:r>
            <a:r>
              <a:rPr lang="cs-CZ" sz="1700" dirty="0" err="1"/>
              <a:t>iste</a:t>
            </a:r>
            <a:r>
              <a:rPr lang="cs-CZ" sz="1700" dirty="0"/>
              <a:t> </a:t>
            </a:r>
            <a:r>
              <a:rPr lang="cs-CZ" sz="1700" dirty="0" err="1"/>
              <a:t>tuus</a:t>
            </a:r>
            <a:r>
              <a:rPr lang="cs-CZ" sz="1700" dirty="0"/>
              <a:t> nos </a:t>
            </a:r>
            <a:r>
              <a:rPr lang="cs-CZ" sz="1700" dirty="0" err="1"/>
              <a:t>eludet</a:t>
            </a:r>
            <a:r>
              <a:rPr lang="cs-CZ" sz="1700" dirty="0"/>
              <a:t>? </a:t>
            </a:r>
            <a:r>
              <a:rPr lang="cs-CZ" sz="1700" dirty="0" err="1"/>
              <a:t>quem</a:t>
            </a:r>
            <a:r>
              <a:rPr lang="cs-CZ" sz="1700" dirty="0"/>
              <a:t> ad </a:t>
            </a:r>
            <a:r>
              <a:rPr lang="cs-CZ" sz="1700" dirty="0" err="1"/>
              <a:t>finem</a:t>
            </a:r>
            <a:r>
              <a:rPr lang="cs-CZ" sz="1700" dirty="0"/>
              <a:t> </a:t>
            </a:r>
            <a:r>
              <a:rPr lang="cs-CZ" sz="1700" dirty="0" err="1"/>
              <a:t>sese</a:t>
            </a:r>
            <a:r>
              <a:rPr lang="cs-CZ" sz="1700" dirty="0"/>
              <a:t> </a:t>
            </a:r>
            <a:r>
              <a:rPr lang="cs-CZ" sz="1700" dirty="0" err="1"/>
              <a:t>effrenata</a:t>
            </a:r>
            <a:r>
              <a:rPr lang="cs-CZ" sz="1700" dirty="0"/>
              <a:t> </a:t>
            </a:r>
            <a:r>
              <a:rPr lang="cs-CZ" sz="1700" dirty="0" err="1"/>
              <a:t>iactabit</a:t>
            </a:r>
            <a:r>
              <a:rPr lang="cs-CZ" sz="1700" dirty="0"/>
              <a:t> </a:t>
            </a:r>
            <a:r>
              <a:rPr lang="cs-CZ" sz="1700" dirty="0" err="1"/>
              <a:t>audacia</a:t>
            </a:r>
            <a:r>
              <a:rPr lang="cs-CZ" sz="1700" dirty="0"/>
              <a:t>? </a:t>
            </a:r>
            <a:r>
              <a:rPr lang="cs-CZ" sz="1700" dirty="0" err="1">
                <a:solidFill>
                  <a:schemeClr val="tx2"/>
                </a:solidFill>
              </a:rPr>
              <a:t>Nihil</a:t>
            </a:r>
            <a:r>
              <a:rPr lang="cs-CZ" sz="1700" dirty="0" err="1"/>
              <a:t>ne</a:t>
            </a:r>
            <a:r>
              <a:rPr lang="cs-CZ" sz="1700" dirty="0"/>
              <a:t> </a:t>
            </a:r>
            <a:r>
              <a:rPr lang="cs-CZ" sz="1700" dirty="0" err="1"/>
              <a:t>te</a:t>
            </a:r>
            <a:r>
              <a:rPr lang="cs-CZ" sz="1700" dirty="0"/>
              <a:t> </a:t>
            </a:r>
            <a:r>
              <a:rPr lang="cs-CZ" sz="1700" dirty="0" err="1"/>
              <a:t>nocturnum</a:t>
            </a:r>
            <a:r>
              <a:rPr lang="cs-CZ" sz="1700" dirty="0"/>
              <a:t> </a:t>
            </a:r>
            <a:r>
              <a:rPr lang="cs-CZ" sz="1700" dirty="0" err="1"/>
              <a:t>praesidium</a:t>
            </a:r>
            <a:r>
              <a:rPr lang="cs-CZ" sz="1700" dirty="0"/>
              <a:t> </a:t>
            </a:r>
            <a:r>
              <a:rPr lang="cs-CZ" sz="1700" dirty="0" err="1"/>
              <a:t>Palati</a:t>
            </a:r>
            <a:r>
              <a:rPr lang="cs-CZ" sz="1700" dirty="0"/>
              <a:t>, </a:t>
            </a:r>
            <a:r>
              <a:rPr lang="cs-CZ" sz="1700" dirty="0" err="1">
                <a:solidFill>
                  <a:schemeClr val="tx2"/>
                </a:solidFill>
              </a:rPr>
              <a:t>nihil</a:t>
            </a:r>
            <a:r>
              <a:rPr lang="cs-CZ" sz="1700" dirty="0"/>
              <a:t> </a:t>
            </a:r>
            <a:r>
              <a:rPr lang="cs-CZ" sz="1700" dirty="0" err="1"/>
              <a:t>urbis</a:t>
            </a:r>
            <a:r>
              <a:rPr lang="cs-CZ" sz="1700" dirty="0"/>
              <a:t> </a:t>
            </a:r>
            <a:r>
              <a:rPr lang="cs-CZ" sz="1700" dirty="0" err="1"/>
              <a:t>vigiliae</a:t>
            </a:r>
            <a:r>
              <a:rPr lang="cs-CZ" sz="1700" dirty="0"/>
              <a:t>, </a:t>
            </a:r>
            <a:r>
              <a:rPr lang="cs-CZ" sz="1700" dirty="0" err="1">
                <a:solidFill>
                  <a:schemeClr val="tx2"/>
                </a:solidFill>
              </a:rPr>
              <a:t>nihil</a:t>
            </a:r>
            <a:r>
              <a:rPr lang="cs-CZ" sz="1700" dirty="0"/>
              <a:t> </a:t>
            </a:r>
            <a:r>
              <a:rPr lang="cs-CZ" sz="1700" dirty="0" err="1"/>
              <a:t>timor</a:t>
            </a:r>
            <a:r>
              <a:rPr lang="cs-CZ" sz="1700" dirty="0"/>
              <a:t> </a:t>
            </a:r>
            <a:r>
              <a:rPr lang="cs-CZ" sz="1700" dirty="0" err="1"/>
              <a:t>populi</a:t>
            </a:r>
            <a:r>
              <a:rPr lang="cs-CZ" sz="1700" dirty="0"/>
              <a:t>, </a:t>
            </a:r>
            <a:r>
              <a:rPr lang="cs-CZ" sz="1700" dirty="0" err="1">
                <a:solidFill>
                  <a:schemeClr val="tx2"/>
                </a:solidFill>
              </a:rPr>
              <a:t>nihil</a:t>
            </a:r>
            <a:r>
              <a:rPr lang="cs-CZ" sz="1700" dirty="0">
                <a:solidFill>
                  <a:schemeClr val="tx2"/>
                </a:solidFill>
              </a:rPr>
              <a:t> </a:t>
            </a:r>
            <a:r>
              <a:rPr lang="cs-CZ" sz="1700" dirty="0" err="1"/>
              <a:t>concursus</a:t>
            </a:r>
            <a:r>
              <a:rPr lang="cs-CZ" sz="1700" dirty="0"/>
              <a:t> </a:t>
            </a:r>
            <a:r>
              <a:rPr lang="cs-CZ" sz="1700" dirty="0" err="1"/>
              <a:t>bonorum</a:t>
            </a:r>
            <a:r>
              <a:rPr lang="cs-CZ" sz="1700" dirty="0"/>
              <a:t> omnium, </a:t>
            </a:r>
            <a:r>
              <a:rPr lang="cs-CZ" sz="1700" dirty="0" err="1">
                <a:solidFill>
                  <a:schemeClr val="tx2"/>
                </a:solidFill>
              </a:rPr>
              <a:t>nihi</a:t>
            </a:r>
            <a:r>
              <a:rPr lang="cs-CZ" sz="1700" dirty="0" err="1"/>
              <a:t>l</a:t>
            </a:r>
            <a:r>
              <a:rPr lang="cs-CZ" sz="1700" dirty="0"/>
              <a:t> hic </a:t>
            </a:r>
            <a:r>
              <a:rPr lang="cs-CZ" sz="1700" dirty="0" err="1"/>
              <a:t>munitissimus</a:t>
            </a:r>
            <a:r>
              <a:rPr lang="cs-CZ" sz="1700" dirty="0"/>
              <a:t> </a:t>
            </a:r>
            <a:r>
              <a:rPr lang="cs-CZ" sz="1700" dirty="0" err="1"/>
              <a:t>habendi</a:t>
            </a:r>
            <a:r>
              <a:rPr lang="cs-CZ" sz="1700" dirty="0"/>
              <a:t> </a:t>
            </a:r>
            <a:r>
              <a:rPr lang="cs-CZ" sz="1700" dirty="0" err="1"/>
              <a:t>senatus</a:t>
            </a:r>
            <a:r>
              <a:rPr lang="cs-CZ" sz="1700" dirty="0"/>
              <a:t> </a:t>
            </a:r>
            <a:r>
              <a:rPr lang="cs-CZ" sz="1700" dirty="0" err="1"/>
              <a:t>locus</a:t>
            </a:r>
            <a:r>
              <a:rPr lang="cs-CZ" sz="1700" dirty="0"/>
              <a:t>, </a:t>
            </a:r>
            <a:r>
              <a:rPr lang="cs-CZ" sz="1700" dirty="0" err="1">
                <a:solidFill>
                  <a:schemeClr val="tx2"/>
                </a:solidFill>
              </a:rPr>
              <a:t>nihil</a:t>
            </a:r>
            <a:r>
              <a:rPr lang="cs-CZ" sz="1700" dirty="0"/>
              <a:t> </a:t>
            </a:r>
            <a:r>
              <a:rPr lang="cs-CZ" sz="1700" dirty="0" err="1"/>
              <a:t>horum</a:t>
            </a:r>
            <a:r>
              <a:rPr lang="cs-CZ" sz="1700" dirty="0"/>
              <a:t> </a:t>
            </a:r>
            <a:r>
              <a:rPr lang="cs-CZ" sz="1700" dirty="0" err="1"/>
              <a:t>ora</a:t>
            </a:r>
            <a:r>
              <a:rPr lang="cs-CZ" sz="1700" dirty="0"/>
              <a:t> </a:t>
            </a:r>
            <a:r>
              <a:rPr lang="cs-CZ" sz="1700" dirty="0" err="1"/>
              <a:t>voltusque</a:t>
            </a:r>
            <a:r>
              <a:rPr lang="cs-CZ" sz="1700" dirty="0"/>
              <a:t> </a:t>
            </a:r>
            <a:r>
              <a:rPr lang="cs-CZ" sz="1700" dirty="0" err="1"/>
              <a:t>moverunt</a:t>
            </a:r>
            <a:r>
              <a:rPr lang="cs-CZ" sz="1700" dirty="0"/>
              <a:t>? Patere </a:t>
            </a:r>
            <a:r>
              <a:rPr lang="cs-CZ" sz="1700" dirty="0" err="1"/>
              <a:t>tua</a:t>
            </a:r>
            <a:r>
              <a:rPr lang="cs-CZ" sz="1700" dirty="0"/>
              <a:t> </a:t>
            </a:r>
            <a:r>
              <a:rPr lang="cs-CZ" sz="1700" dirty="0" err="1">
                <a:solidFill>
                  <a:schemeClr val="tx2"/>
                </a:solidFill>
              </a:rPr>
              <a:t>con</a:t>
            </a:r>
            <a:r>
              <a:rPr lang="cs-CZ" sz="1700" dirty="0" err="1"/>
              <a:t>silia</a:t>
            </a:r>
            <a:r>
              <a:rPr lang="cs-CZ" sz="1700" dirty="0"/>
              <a:t> non </a:t>
            </a:r>
            <a:r>
              <a:rPr lang="cs-CZ" sz="1700" dirty="0" err="1"/>
              <a:t>sentis</a:t>
            </a:r>
            <a:r>
              <a:rPr lang="cs-CZ" sz="1700" dirty="0"/>
              <a:t>, </a:t>
            </a:r>
            <a:r>
              <a:rPr lang="cs-CZ" sz="1700" dirty="0" err="1">
                <a:solidFill>
                  <a:schemeClr val="tx2"/>
                </a:solidFill>
              </a:rPr>
              <a:t>con</a:t>
            </a:r>
            <a:r>
              <a:rPr lang="cs-CZ" sz="1700" dirty="0" err="1"/>
              <a:t>strictam</a:t>
            </a:r>
            <a:r>
              <a:rPr lang="cs-CZ" sz="1700" dirty="0"/>
              <a:t> </a:t>
            </a:r>
            <a:r>
              <a:rPr lang="cs-CZ" sz="1700" dirty="0" err="1"/>
              <a:t>iam</a:t>
            </a:r>
            <a:r>
              <a:rPr lang="cs-CZ" sz="1700" dirty="0"/>
              <a:t> </a:t>
            </a:r>
            <a:r>
              <a:rPr lang="cs-CZ" sz="1700" dirty="0" err="1"/>
              <a:t>horum</a:t>
            </a:r>
            <a:r>
              <a:rPr lang="cs-CZ" sz="1700" dirty="0"/>
              <a:t> omnium </a:t>
            </a:r>
            <a:r>
              <a:rPr lang="cs-CZ" sz="1700" dirty="0" err="1"/>
              <a:t>scientia</a:t>
            </a:r>
            <a:r>
              <a:rPr lang="cs-CZ" sz="1700" dirty="0"/>
              <a:t> </a:t>
            </a:r>
            <a:r>
              <a:rPr lang="cs-CZ" sz="1700" dirty="0" err="1"/>
              <a:t>teneri</a:t>
            </a:r>
            <a:r>
              <a:rPr lang="cs-CZ" sz="1700" dirty="0"/>
              <a:t> </a:t>
            </a:r>
            <a:r>
              <a:rPr lang="cs-CZ" sz="1700" dirty="0" err="1">
                <a:solidFill>
                  <a:schemeClr val="tx2"/>
                </a:solidFill>
              </a:rPr>
              <a:t>con</a:t>
            </a:r>
            <a:r>
              <a:rPr lang="cs-CZ" sz="1700" dirty="0" err="1"/>
              <a:t>iurationem</a:t>
            </a:r>
            <a:r>
              <a:rPr lang="cs-CZ" sz="1700" dirty="0"/>
              <a:t> </a:t>
            </a:r>
            <a:r>
              <a:rPr lang="cs-CZ" sz="1700" dirty="0" err="1"/>
              <a:t>tuam</a:t>
            </a:r>
            <a:r>
              <a:rPr lang="cs-CZ" sz="1700" dirty="0"/>
              <a:t> non </a:t>
            </a:r>
            <a:r>
              <a:rPr lang="cs-CZ" sz="1700" dirty="0" err="1"/>
              <a:t>vides</a:t>
            </a:r>
            <a:r>
              <a:rPr lang="cs-CZ" sz="1700" dirty="0"/>
              <a:t>? </a:t>
            </a:r>
            <a:r>
              <a:rPr lang="cs-CZ" sz="1700" dirty="0" err="1"/>
              <a:t>Quid</a:t>
            </a:r>
            <a:r>
              <a:rPr lang="cs-CZ" sz="1700" dirty="0"/>
              <a:t> proxima, </a:t>
            </a:r>
            <a:r>
              <a:rPr lang="cs-CZ" sz="1700" dirty="0" err="1"/>
              <a:t>quid</a:t>
            </a:r>
            <a:r>
              <a:rPr lang="cs-CZ" sz="1700" dirty="0"/>
              <a:t> superiore </a:t>
            </a:r>
            <a:r>
              <a:rPr lang="cs-CZ" sz="1700" dirty="0" err="1"/>
              <a:t>nocte</a:t>
            </a:r>
            <a:r>
              <a:rPr lang="cs-CZ" sz="1700" dirty="0"/>
              <a:t> </a:t>
            </a:r>
            <a:r>
              <a:rPr lang="cs-CZ" sz="1700" dirty="0" err="1"/>
              <a:t>egeris</a:t>
            </a:r>
            <a:r>
              <a:rPr lang="cs-CZ" sz="1700" dirty="0"/>
              <a:t>, </a:t>
            </a:r>
            <a:r>
              <a:rPr lang="cs-CZ" sz="1700" dirty="0" err="1"/>
              <a:t>ubi</a:t>
            </a:r>
            <a:r>
              <a:rPr lang="cs-CZ" sz="1700" dirty="0"/>
              <a:t> </a:t>
            </a:r>
            <a:r>
              <a:rPr lang="cs-CZ" sz="1700" dirty="0" err="1"/>
              <a:t>fueris</a:t>
            </a:r>
            <a:r>
              <a:rPr lang="cs-CZ" sz="1700" dirty="0"/>
              <a:t>, </a:t>
            </a:r>
            <a:r>
              <a:rPr lang="cs-CZ" sz="1700" dirty="0" err="1"/>
              <a:t>quos</a:t>
            </a:r>
            <a:r>
              <a:rPr lang="cs-CZ" sz="1700" dirty="0"/>
              <a:t> </a:t>
            </a:r>
            <a:r>
              <a:rPr lang="cs-CZ" sz="1700" dirty="0" err="1">
                <a:solidFill>
                  <a:schemeClr val="tx2"/>
                </a:solidFill>
              </a:rPr>
              <a:t>co</a:t>
            </a:r>
            <a:r>
              <a:rPr lang="cs-CZ" sz="1700" dirty="0" err="1"/>
              <a:t>nvocaveris</a:t>
            </a:r>
            <a:r>
              <a:rPr lang="cs-CZ" sz="1700" dirty="0"/>
              <a:t>, </a:t>
            </a:r>
            <a:r>
              <a:rPr lang="cs-CZ" sz="1700" dirty="0" err="1"/>
              <a:t>quid</a:t>
            </a:r>
            <a:r>
              <a:rPr lang="cs-CZ" sz="1700" dirty="0"/>
              <a:t> </a:t>
            </a:r>
            <a:r>
              <a:rPr lang="cs-CZ" sz="1700" dirty="0" err="1">
                <a:solidFill>
                  <a:schemeClr val="tx2"/>
                </a:solidFill>
              </a:rPr>
              <a:t>co</a:t>
            </a:r>
            <a:r>
              <a:rPr lang="cs-CZ" sz="1700" dirty="0" err="1"/>
              <a:t>nsilii</a:t>
            </a:r>
            <a:r>
              <a:rPr lang="cs-CZ" sz="1700" dirty="0"/>
              <a:t> </a:t>
            </a:r>
            <a:r>
              <a:rPr lang="cs-CZ" sz="1700" dirty="0" err="1">
                <a:solidFill>
                  <a:schemeClr val="tx2"/>
                </a:solidFill>
              </a:rPr>
              <a:t>ce</a:t>
            </a:r>
            <a:r>
              <a:rPr lang="cs-CZ" sz="1700" dirty="0" err="1"/>
              <a:t>peris</a:t>
            </a:r>
            <a:r>
              <a:rPr lang="cs-CZ" sz="1700" dirty="0"/>
              <a:t>, </a:t>
            </a:r>
            <a:r>
              <a:rPr lang="cs-CZ" sz="1700" dirty="0" err="1"/>
              <a:t>quem</a:t>
            </a:r>
            <a:r>
              <a:rPr lang="cs-CZ" sz="1700" dirty="0"/>
              <a:t> </a:t>
            </a:r>
            <a:r>
              <a:rPr lang="cs-CZ" sz="1700" dirty="0" err="1"/>
              <a:t>nostrum</a:t>
            </a:r>
            <a:r>
              <a:rPr lang="cs-CZ" sz="1700" dirty="0"/>
              <a:t> </a:t>
            </a:r>
            <a:r>
              <a:rPr lang="cs-CZ" sz="1700" dirty="0" err="1"/>
              <a:t>ignorare</a:t>
            </a:r>
            <a:r>
              <a:rPr lang="cs-CZ" sz="1700" dirty="0"/>
              <a:t> </a:t>
            </a:r>
            <a:r>
              <a:rPr lang="cs-CZ" sz="1700" dirty="0" err="1"/>
              <a:t>arbitraris</a:t>
            </a:r>
            <a:r>
              <a:rPr lang="cs-CZ" sz="1700" dirty="0"/>
              <a:t>? </a:t>
            </a:r>
            <a:r>
              <a:rPr lang="cs-CZ" sz="1700" b="1" dirty="0">
                <a:solidFill>
                  <a:srgbClr val="FF0000"/>
                </a:solidFill>
                <a:effectLst>
                  <a:outerShdw blurRad="38100" dist="38100" dir="2700000" algn="tl">
                    <a:srgbClr val="000000">
                      <a:alpha val="43137"/>
                    </a:srgbClr>
                  </a:outerShdw>
                </a:effectLst>
              </a:rPr>
              <a:t>O </a:t>
            </a:r>
            <a:r>
              <a:rPr lang="cs-CZ" sz="1700" b="1" dirty="0" err="1">
                <a:solidFill>
                  <a:srgbClr val="FF0000"/>
                </a:solidFill>
                <a:effectLst>
                  <a:outerShdw blurRad="38100" dist="38100" dir="2700000" algn="tl">
                    <a:srgbClr val="000000">
                      <a:alpha val="43137"/>
                    </a:srgbClr>
                  </a:outerShdw>
                </a:effectLst>
              </a:rPr>
              <a:t>tempora</a:t>
            </a:r>
            <a:r>
              <a:rPr lang="cs-CZ" sz="1700" b="1" dirty="0">
                <a:solidFill>
                  <a:srgbClr val="FF0000"/>
                </a:solidFill>
                <a:effectLst>
                  <a:outerShdw blurRad="38100" dist="38100" dir="2700000" algn="tl">
                    <a:srgbClr val="000000">
                      <a:alpha val="43137"/>
                    </a:srgbClr>
                  </a:outerShdw>
                </a:effectLst>
              </a:rPr>
              <a:t>, o mores! </a:t>
            </a:r>
            <a:r>
              <a:rPr lang="cs-CZ" sz="1700" dirty="0" err="1"/>
              <a:t>Senatus</a:t>
            </a:r>
            <a:r>
              <a:rPr lang="cs-CZ" sz="1700" dirty="0"/>
              <a:t> </a:t>
            </a:r>
            <a:r>
              <a:rPr lang="cs-CZ" sz="1700" dirty="0" err="1"/>
              <a:t>haec</a:t>
            </a:r>
            <a:r>
              <a:rPr lang="cs-CZ" sz="1700" dirty="0"/>
              <a:t> </a:t>
            </a:r>
            <a:r>
              <a:rPr lang="cs-CZ" sz="1700" dirty="0" err="1"/>
              <a:t>intellegit</a:t>
            </a:r>
            <a:r>
              <a:rPr lang="cs-CZ" sz="1700" dirty="0"/>
              <a:t>. </a:t>
            </a:r>
            <a:r>
              <a:rPr lang="cs-CZ" sz="1700" dirty="0" err="1"/>
              <a:t>Consul</a:t>
            </a:r>
            <a:r>
              <a:rPr lang="cs-CZ" sz="1700" dirty="0"/>
              <a:t> </a:t>
            </a:r>
            <a:r>
              <a:rPr lang="cs-CZ" sz="1700" dirty="0" err="1"/>
              <a:t>videt</a:t>
            </a:r>
            <a:r>
              <a:rPr lang="cs-CZ" sz="1700" dirty="0"/>
              <a:t>; hic </a:t>
            </a:r>
            <a:r>
              <a:rPr lang="cs-CZ" sz="1700" dirty="0" err="1"/>
              <a:t>tamen</a:t>
            </a:r>
            <a:r>
              <a:rPr lang="cs-CZ" sz="1700" dirty="0"/>
              <a:t> </a:t>
            </a:r>
            <a:r>
              <a:rPr lang="cs-CZ" sz="1700" dirty="0" err="1">
                <a:solidFill>
                  <a:schemeClr val="tx2"/>
                </a:solidFill>
              </a:rPr>
              <a:t>vivit</a:t>
            </a:r>
            <a:r>
              <a:rPr lang="cs-CZ" sz="1700" dirty="0"/>
              <a:t>. </a:t>
            </a:r>
            <a:r>
              <a:rPr lang="cs-CZ" sz="1700" dirty="0" err="1">
                <a:solidFill>
                  <a:schemeClr val="tx2"/>
                </a:solidFill>
              </a:rPr>
              <a:t>Vivit</a:t>
            </a:r>
            <a:r>
              <a:rPr lang="cs-CZ" sz="1700" dirty="0"/>
              <a:t>? </a:t>
            </a:r>
            <a:r>
              <a:rPr lang="cs-CZ" sz="1700" dirty="0" err="1"/>
              <a:t>immo</a:t>
            </a:r>
            <a:r>
              <a:rPr lang="cs-CZ" sz="1700" dirty="0"/>
              <a:t> vero </a:t>
            </a:r>
            <a:r>
              <a:rPr lang="cs-CZ" sz="1700" dirty="0" err="1"/>
              <a:t>etiam</a:t>
            </a:r>
            <a:r>
              <a:rPr lang="cs-CZ" sz="1700" dirty="0"/>
              <a:t> in </a:t>
            </a:r>
            <a:r>
              <a:rPr lang="cs-CZ" sz="1700" dirty="0" err="1"/>
              <a:t>senatum</a:t>
            </a:r>
            <a:r>
              <a:rPr lang="cs-CZ" sz="1700" dirty="0"/>
              <a:t> </a:t>
            </a:r>
            <a:r>
              <a:rPr lang="cs-CZ" sz="1700" dirty="0" err="1"/>
              <a:t>venit</a:t>
            </a:r>
            <a:r>
              <a:rPr lang="cs-CZ" sz="1700" dirty="0"/>
              <a:t>, fit </a:t>
            </a:r>
            <a:r>
              <a:rPr lang="cs-CZ" sz="1700" dirty="0" err="1"/>
              <a:t>publici</a:t>
            </a:r>
            <a:r>
              <a:rPr lang="cs-CZ" sz="1700" dirty="0"/>
              <a:t> </a:t>
            </a:r>
            <a:r>
              <a:rPr lang="cs-CZ" sz="1700" dirty="0" err="1"/>
              <a:t>consilii</a:t>
            </a:r>
            <a:r>
              <a:rPr lang="cs-CZ" sz="1700" dirty="0"/>
              <a:t> </a:t>
            </a:r>
            <a:r>
              <a:rPr lang="cs-CZ" sz="1700" dirty="0" err="1"/>
              <a:t>particeps</a:t>
            </a:r>
            <a:r>
              <a:rPr lang="cs-CZ" sz="1700" dirty="0"/>
              <a:t>, </a:t>
            </a:r>
            <a:r>
              <a:rPr lang="cs-CZ" sz="1700" dirty="0" err="1"/>
              <a:t>notat</a:t>
            </a:r>
            <a:r>
              <a:rPr lang="cs-CZ" sz="1700" dirty="0"/>
              <a:t> et </a:t>
            </a:r>
            <a:r>
              <a:rPr lang="cs-CZ" sz="1700" dirty="0" err="1"/>
              <a:t>designat</a:t>
            </a:r>
            <a:r>
              <a:rPr lang="cs-CZ" sz="1700" dirty="0"/>
              <a:t> </a:t>
            </a:r>
            <a:r>
              <a:rPr lang="cs-CZ" sz="1700" dirty="0" err="1"/>
              <a:t>oculis</a:t>
            </a:r>
            <a:r>
              <a:rPr lang="cs-CZ" sz="1700" dirty="0"/>
              <a:t> ad </a:t>
            </a:r>
            <a:r>
              <a:rPr lang="cs-CZ" sz="1700" dirty="0" err="1"/>
              <a:t>caedem</a:t>
            </a:r>
            <a:r>
              <a:rPr lang="cs-CZ" sz="1700" dirty="0"/>
              <a:t> </a:t>
            </a:r>
            <a:r>
              <a:rPr lang="cs-CZ" sz="1700" dirty="0" err="1"/>
              <a:t>unum</a:t>
            </a:r>
            <a:r>
              <a:rPr lang="cs-CZ" sz="1700" dirty="0"/>
              <a:t> </a:t>
            </a:r>
            <a:r>
              <a:rPr lang="cs-CZ" sz="1700" dirty="0" err="1"/>
              <a:t>quemque</a:t>
            </a:r>
            <a:r>
              <a:rPr lang="cs-CZ" sz="1700" dirty="0"/>
              <a:t> </a:t>
            </a:r>
            <a:r>
              <a:rPr lang="cs-CZ" sz="1700" dirty="0" err="1"/>
              <a:t>nostrum</a:t>
            </a:r>
            <a:r>
              <a:rPr lang="cs-CZ" sz="1700" dirty="0"/>
              <a:t>. Nos autem </a:t>
            </a:r>
            <a:r>
              <a:rPr lang="cs-CZ" sz="1700" dirty="0" err="1"/>
              <a:t>fortes</a:t>
            </a:r>
            <a:r>
              <a:rPr lang="cs-CZ" sz="1700" dirty="0"/>
              <a:t> </a:t>
            </a:r>
            <a:r>
              <a:rPr lang="cs-CZ" sz="1700" dirty="0" err="1"/>
              <a:t>viri</a:t>
            </a:r>
            <a:r>
              <a:rPr lang="cs-CZ" sz="1700" dirty="0"/>
              <a:t> </a:t>
            </a:r>
            <a:r>
              <a:rPr lang="cs-CZ" sz="1700" dirty="0" err="1"/>
              <a:t>satis</a:t>
            </a:r>
            <a:r>
              <a:rPr lang="cs-CZ" sz="1700" dirty="0"/>
              <a:t> </a:t>
            </a:r>
            <a:r>
              <a:rPr lang="cs-CZ" sz="1700" dirty="0" err="1"/>
              <a:t>facere</a:t>
            </a:r>
            <a:r>
              <a:rPr lang="cs-CZ" sz="1700" dirty="0"/>
              <a:t> </a:t>
            </a:r>
            <a:r>
              <a:rPr lang="cs-CZ" sz="1700" dirty="0" err="1"/>
              <a:t>rei</a:t>
            </a:r>
            <a:r>
              <a:rPr lang="cs-CZ" sz="1700" dirty="0"/>
              <a:t> </a:t>
            </a:r>
            <a:r>
              <a:rPr lang="cs-CZ" sz="1700" dirty="0" err="1"/>
              <a:t>publicae</a:t>
            </a:r>
            <a:r>
              <a:rPr lang="cs-CZ" sz="1700" dirty="0"/>
              <a:t> </a:t>
            </a:r>
            <a:r>
              <a:rPr lang="cs-CZ" sz="1700" dirty="0" err="1"/>
              <a:t>videmur</a:t>
            </a:r>
            <a:r>
              <a:rPr lang="cs-CZ" sz="1700" dirty="0"/>
              <a:t>, si </a:t>
            </a:r>
            <a:r>
              <a:rPr lang="cs-CZ" sz="1700" dirty="0" err="1"/>
              <a:t>istius</a:t>
            </a:r>
            <a:r>
              <a:rPr lang="cs-CZ" sz="1700" dirty="0"/>
              <a:t> </a:t>
            </a:r>
            <a:r>
              <a:rPr lang="cs-CZ" sz="1700" dirty="0" err="1">
                <a:solidFill>
                  <a:schemeClr val="tx2"/>
                </a:solidFill>
              </a:rPr>
              <a:t>furorem</a:t>
            </a:r>
            <a:r>
              <a:rPr lang="cs-CZ" sz="1700" dirty="0">
                <a:solidFill>
                  <a:schemeClr val="tx2"/>
                </a:solidFill>
              </a:rPr>
              <a:t> </a:t>
            </a:r>
            <a:r>
              <a:rPr lang="cs-CZ" sz="1700" dirty="0" err="1">
                <a:solidFill>
                  <a:schemeClr val="tx2"/>
                </a:solidFill>
              </a:rPr>
              <a:t>ac</a:t>
            </a:r>
            <a:r>
              <a:rPr lang="cs-CZ" sz="1700" dirty="0">
                <a:solidFill>
                  <a:schemeClr val="tx2"/>
                </a:solidFill>
              </a:rPr>
              <a:t> </a:t>
            </a:r>
            <a:r>
              <a:rPr lang="cs-CZ" sz="1700" dirty="0" err="1">
                <a:solidFill>
                  <a:schemeClr val="tx2"/>
                </a:solidFill>
              </a:rPr>
              <a:t>tela</a:t>
            </a:r>
            <a:r>
              <a:rPr lang="cs-CZ" sz="1700" dirty="0"/>
              <a:t> </a:t>
            </a:r>
            <a:r>
              <a:rPr lang="cs-CZ" sz="1700" dirty="0" err="1"/>
              <a:t>vitemus</a:t>
            </a:r>
            <a:r>
              <a:rPr lang="cs-CZ" sz="1700" dirty="0"/>
              <a:t>. Ad </a:t>
            </a:r>
            <a:r>
              <a:rPr lang="cs-CZ" sz="1700" dirty="0" err="1"/>
              <a:t>mortem</a:t>
            </a:r>
            <a:r>
              <a:rPr lang="cs-CZ" sz="1700" dirty="0"/>
              <a:t> </a:t>
            </a:r>
            <a:r>
              <a:rPr lang="cs-CZ" sz="1700" dirty="0" err="1"/>
              <a:t>te</a:t>
            </a:r>
            <a:r>
              <a:rPr lang="cs-CZ" sz="1700" dirty="0"/>
              <a:t>, </a:t>
            </a:r>
            <a:r>
              <a:rPr lang="cs-CZ" sz="1700" dirty="0" err="1"/>
              <a:t>Catilina</a:t>
            </a:r>
            <a:r>
              <a:rPr lang="cs-CZ" sz="1700" dirty="0"/>
              <a:t>, </a:t>
            </a:r>
            <a:r>
              <a:rPr lang="cs-CZ" sz="1700" dirty="0" err="1"/>
              <a:t>duci</a:t>
            </a:r>
            <a:r>
              <a:rPr lang="cs-CZ" sz="1700" dirty="0"/>
              <a:t> </a:t>
            </a:r>
            <a:r>
              <a:rPr lang="cs-CZ" sz="1700" dirty="0" err="1"/>
              <a:t>iussu</a:t>
            </a:r>
            <a:r>
              <a:rPr lang="cs-CZ" sz="1700" dirty="0"/>
              <a:t> </a:t>
            </a:r>
            <a:r>
              <a:rPr lang="cs-CZ" sz="1700" dirty="0" err="1"/>
              <a:t>consulis</a:t>
            </a:r>
            <a:r>
              <a:rPr lang="cs-CZ" sz="1700" dirty="0"/>
              <a:t> </a:t>
            </a:r>
            <a:r>
              <a:rPr lang="cs-CZ" sz="1700" dirty="0" err="1"/>
              <a:t>iam</a:t>
            </a:r>
            <a:r>
              <a:rPr lang="cs-CZ" sz="1700" dirty="0"/>
              <a:t> </a:t>
            </a:r>
            <a:r>
              <a:rPr lang="cs-CZ" sz="1700" dirty="0" err="1"/>
              <a:t>pridem</a:t>
            </a:r>
            <a:r>
              <a:rPr lang="cs-CZ" sz="1700" dirty="0"/>
              <a:t> </a:t>
            </a:r>
            <a:r>
              <a:rPr lang="cs-CZ" sz="1700" dirty="0" err="1"/>
              <a:t>oportebat</a:t>
            </a:r>
            <a:r>
              <a:rPr lang="cs-CZ" sz="1700" dirty="0"/>
              <a:t>, in </a:t>
            </a:r>
            <a:r>
              <a:rPr lang="cs-CZ" sz="1700" dirty="0" err="1"/>
              <a:t>te</a:t>
            </a:r>
            <a:r>
              <a:rPr lang="cs-CZ" sz="1700" dirty="0"/>
              <a:t> </a:t>
            </a:r>
            <a:r>
              <a:rPr lang="cs-CZ" sz="1700" dirty="0" err="1"/>
              <a:t>conferri</a:t>
            </a:r>
            <a:r>
              <a:rPr lang="cs-CZ" sz="1700" dirty="0"/>
              <a:t> </a:t>
            </a:r>
            <a:r>
              <a:rPr lang="cs-CZ" sz="1700" b="1" dirty="0">
                <a:solidFill>
                  <a:schemeClr val="tx2"/>
                </a:solidFill>
              </a:rPr>
              <a:t>pestem</a:t>
            </a:r>
            <a:r>
              <a:rPr lang="cs-CZ" sz="1700" dirty="0"/>
              <a:t>, </a:t>
            </a:r>
            <a:r>
              <a:rPr lang="cs-CZ" sz="1700" dirty="0" err="1"/>
              <a:t>quam</a:t>
            </a:r>
            <a:r>
              <a:rPr lang="cs-CZ" sz="1700" dirty="0"/>
              <a:t> tu in nos [</a:t>
            </a:r>
            <a:r>
              <a:rPr lang="cs-CZ" sz="1700" dirty="0" err="1"/>
              <a:t>omnes</a:t>
            </a:r>
            <a:r>
              <a:rPr lang="cs-CZ" sz="1700" dirty="0"/>
              <a:t> </a:t>
            </a:r>
            <a:r>
              <a:rPr lang="cs-CZ" sz="1700" dirty="0" err="1"/>
              <a:t>iam</a:t>
            </a:r>
            <a:r>
              <a:rPr lang="cs-CZ" sz="1700" dirty="0"/>
              <a:t> </a:t>
            </a:r>
            <a:r>
              <a:rPr lang="cs-CZ" sz="1700" dirty="0" err="1"/>
              <a:t>diu</a:t>
            </a:r>
            <a:r>
              <a:rPr lang="cs-CZ" sz="1700" dirty="0"/>
              <a:t>] </a:t>
            </a:r>
            <a:r>
              <a:rPr lang="cs-CZ" sz="1700" b="1" dirty="0" err="1">
                <a:solidFill>
                  <a:schemeClr val="tx2"/>
                </a:solidFill>
              </a:rPr>
              <a:t>machinaris</a:t>
            </a:r>
            <a:r>
              <a:rPr lang="cs-CZ" sz="1700" dirty="0"/>
              <a:t>. </a:t>
            </a:r>
          </a:p>
          <a:p>
            <a:pPr marL="457200" lvl="1" indent="0">
              <a:spcBef>
                <a:spcPts val="600"/>
              </a:spcBef>
              <a:buNone/>
            </a:pPr>
            <a:r>
              <a:rPr lang="cs-CZ" sz="1400" dirty="0">
                <a:solidFill>
                  <a:schemeClr val="accent1"/>
                </a:solidFill>
              </a:rPr>
              <a:t>q</a:t>
            </a:r>
            <a:r>
              <a:rPr lang="cs-CZ" sz="1400" dirty="0"/>
              <a:t>uo </a:t>
            </a:r>
            <a:r>
              <a:rPr lang="cs-CZ" sz="1400" dirty="0" err="1"/>
              <a:t>usque</a:t>
            </a:r>
            <a:r>
              <a:rPr lang="cs-CZ" sz="1400" dirty="0"/>
              <a:t> tandem </a:t>
            </a:r>
            <a:r>
              <a:rPr lang="cs-CZ" sz="1400" b="1" u="sng" dirty="0" err="1">
                <a:solidFill>
                  <a:schemeClr val="accent2"/>
                </a:solidFill>
              </a:rPr>
              <a:t>abutere</a:t>
            </a:r>
            <a:r>
              <a:rPr lang="cs-CZ" sz="1400" dirty="0"/>
              <a:t>, </a:t>
            </a:r>
            <a:r>
              <a:rPr lang="cs-CZ" sz="1400" dirty="0" err="1"/>
              <a:t>Catilina</a:t>
            </a:r>
            <a:r>
              <a:rPr lang="cs-CZ" sz="1400" dirty="0"/>
              <a:t>, </a:t>
            </a:r>
            <a:r>
              <a:rPr lang="cs-CZ" sz="1400" b="1" dirty="0" err="1">
                <a:solidFill>
                  <a:srgbClr val="00B050"/>
                </a:solidFill>
              </a:rPr>
              <a:t>patientia</a:t>
            </a:r>
            <a:r>
              <a:rPr lang="cs-CZ" sz="1400" b="1" dirty="0">
                <a:solidFill>
                  <a:srgbClr val="00B050"/>
                </a:solidFill>
              </a:rPr>
              <a:t> nostra</a:t>
            </a:r>
            <a:r>
              <a:rPr lang="cs-CZ" sz="1400" dirty="0"/>
              <a:t>? </a:t>
            </a:r>
          </a:p>
          <a:p>
            <a:pPr marL="457200" lvl="1" indent="0">
              <a:spcBef>
                <a:spcPts val="0"/>
              </a:spcBef>
              <a:buNone/>
            </a:pPr>
            <a:r>
              <a:rPr lang="cs-CZ" sz="1400" dirty="0" err="1">
                <a:solidFill>
                  <a:schemeClr val="accent1"/>
                </a:solidFill>
              </a:rPr>
              <a:t>q</a:t>
            </a:r>
            <a:r>
              <a:rPr lang="cs-CZ" sz="1400" dirty="0" err="1"/>
              <a:t>uam</a:t>
            </a:r>
            <a:r>
              <a:rPr lang="cs-CZ" sz="1400" dirty="0"/>
              <a:t> </a:t>
            </a:r>
            <a:r>
              <a:rPr lang="cs-CZ" sz="1400" dirty="0" err="1"/>
              <a:t>diu</a:t>
            </a:r>
            <a:r>
              <a:rPr lang="cs-CZ" sz="1400" dirty="0"/>
              <a:t> </a:t>
            </a:r>
            <a:r>
              <a:rPr lang="cs-CZ" sz="1400" dirty="0" err="1"/>
              <a:t>etiam</a:t>
            </a:r>
            <a:r>
              <a:rPr lang="cs-CZ" sz="1400" dirty="0"/>
              <a:t> </a:t>
            </a:r>
            <a:r>
              <a:rPr lang="cs-CZ" sz="1400" b="1" u="sng" dirty="0" err="1">
                <a:solidFill>
                  <a:schemeClr val="accent2"/>
                </a:solidFill>
              </a:rPr>
              <a:t>furor</a:t>
            </a:r>
            <a:r>
              <a:rPr lang="cs-CZ" sz="1400" b="1" u="sng" dirty="0">
                <a:solidFill>
                  <a:schemeClr val="accent2"/>
                </a:solidFill>
              </a:rPr>
              <a:t> </a:t>
            </a:r>
            <a:r>
              <a:rPr lang="cs-CZ" sz="1400" b="1" u="sng" dirty="0" err="1">
                <a:solidFill>
                  <a:schemeClr val="accent2"/>
                </a:solidFill>
              </a:rPr>
              <a:t>iste</a:t>
            </a:r>
            <a:r>
              <a:rPr lang="cs-CZ" sz="1400" b="1" u="sng" dirty="0">
                <a:solidFill>
                  <a:schemeClr val="accent2"/>
                </a:solidFill>
              </a:rPr>
              <a:t> </a:t>
            </a:r>
            <a:r>
              <a:rPr lang="cs-CZ" sz="1400" b="1" u="sng" dirty="0" err="1">
                <a:solidFill>
                  <a:schemeClr val="accent2"/>
                </a:solidFill>
              </a:rPr>
              <a:t>tuus</a:t>
            </a:r>
            <a:r>
              <a:rPr lang="cs-CZ" sz="1400" b="1" u="sng" dirty="0">
                <a:solidFill>
                  <a:schemeClr val="accent2"/>
                </a:solidFill>
              </a:rPr>
              <a:t> </a:t>
            </a:r>
            <a:r>
              <a:rPr lang="cs-CZ" sz="1400" b="1" dirty="0">
                <a:solidFill>
                  <a:srgbClr val="00B050"/>
                </a:solidFill>
              </a:rPr>
              <a:t>nos</a:t>
            </a:r>
            <a:r>
              <a:rPr lang="cs-CZ" sz="1400" dirty="0"/>
              <a:t> </a:t>
            </a:r>
            <a:r>
              <a:rPr lang="cs-CZ" sz="1400" dirty="0" err="1"/>
              <a:t>eludet</a:t>
            </a:r>
            <a:r>
              <a:rPr lang="cs-CZ" sz="1400" dirty="0"/>
              <a:t>? </a:t>
            </a:r>
          </a:p>
          <a:p>
            <a:pPr marL="457200" lvl="1" indent="0">
              <a:spcBef>
                <a:spcPts val="0"/>
              </a:spcBef>
              <a:buNone/>
            </a:pPr>
            <a:r>
              <a:rPr lang="cs-CZ" sz="1400" dirty="0" err="1">
                <a:solidFill>
                  <a:schemeClr val="accent1"/>
                </a:solidFill>
              </a:rPr>
              <a:t>q</a:t>
            </a:r>
            <a:r>
              <a:rPr lang="cs-CZ" sz="1400" dirty="0" err="1"/>
              <a:t>uem</a:t>
            </a:r>
            <a:r>
              <a:rPr lang="cs-CZ" sz="1400" dirty="0"/>
              <a:t> ad </a:t>
            </a:r>
            <a:r>
              <a:rPr lang="cs-CZ" sz="1400" dirty="0" err="1"/>
              <a:t>finem</a:t>
            </a:r>
            <a:r>
              <a:rPr lang="cs-CZ" sz="1400" dirty="0"/>
              <a:t> </a:t>
            </a:r>
            <a:r>
              <a:rPr lang="cs-CZ" sz="1400" dirty="0" err="1"/>
              <a:t>sese</a:t>
            </a:r>
            <a:r>
              <a:rPr lang="cs-CZ" sz="1400" dirty="0"/>
              <a:t> </a:t>
            </a:r>
            <a:r>
              <a:rPr lang="cs-CZ" sz="1400" b="1" u="sng" dirty="0" err="1">
                <a:solidFill>
                  <a:schemeClr val="accent2"/>
                </a:solidFill>
              </a:rPr>
              <a:t>effrenata</a:t>
            </a:r>
            <a:r>
              <a:rPr lang="cs-CZ" sz="1400" dirty="0"/>
              <a:t> </a:t>
            </a:r>
            <a:r>
              <a:rPr lang="cs-CZ" sz="1400" dirty="0" err="1"/>
              <a:t>iactabit</a:t>
            </a:r>
            <a:r>
              <a:rPr lang="cs-CZ" sz="1400" dirty="0"/>
              <a:t> </a:t>
            </a:r>
            <a:r>
              <a:rPr lang="cs-CZ" sz="1400" b="1" u="sng" dirty="0" err="1">
                <a:solidFill>
                  <a:schemeClr val="accent2"/>
                </a:solidFill>
              </a:rPr>
              <a:t>audacia</a:t>
            </a:r>
            <a:r>
              <a:rPr lang="cs-CZ" sz="1400" dirty="0"/>
              <a:t>? </a:t>
            </a:r>
          </a:p>
          <a:p>
            <a:pPr marL="914400" lvl="2" indent="0">
              <a:spcBef>
                <a:spcPts val="0"/>
              </a:spcBef>
              <a:buNone/>
            </a:pPr>
            <a:endParaRPr lang="cs-CZ" sz="1200" dirty="0">
              <a:solidFill>
                <a:srgbClr val="0070C0"/>
              </a:solidFill>
            </a:endParaRPr>
          </a:p>
          <a:p>
            <a:pPr marL="914400" lvl="2" indent="0">
              <a:spcBef>
                <a:spcPts val="0"/>
              </a:spcBef>
              <a:buNone/>
            </a:pPr>
            <a:r>
              <a:rPr lang="cs-CZ" sz="1400" dirty="0" err="1">
                <a:ln w="0"/>
                <a:solidFill>
                  <a:schemeClr val="accent1"/>
                </a:solidFill>
                <a:effectLst>
                  <a:outerShdw blurRad="38100" dist="25400" dir="5400000" algn="ctr" rotWithShape="0">
                    <a:srgbClr val="6E747A">
                      <a:alpha val="43000"/>
                    </a:srgbClr>
                  </a:outerShdw>
                </a:effectLst>
              </a:rPr>
              <a:t>nihil</a:t>
            </a:r>
            <a:r>
              <a:rPr lang="cs-CZ" sz="1400" dirty="0" err="1"/>
              <a:t>ne</a:t>
            </a:r>
            <a:r>
              <a:rPr lang="cs-CZ" sz="1400" dirty="0"/>
              <a:t> </a:t>
            </a:r>
            <a:r>
              <a:rPr lang="cs-CZ" sz="1400" dirty="0" err="1"/>
              <a:t>te</a:t>
            </a:r>
            <a:r>
              <a:rPr lang="cs-CZ" sz="1400" dirty="0"/>
              <a:t> </a:t>
            </a:r>
            <a:r>
              <a:rPr lang="cs-CZ" sz="1400" dirty="0" err="1"/>
              <a:t>nocturnum</a:t>
            </a:r>
            <a:r>
              <a:rPr lang="cs-CZ" sz="1400" dirty="0"/>
              <a:t> </a:t>
            </a:r>
            <a:r>
              <a:rPr lang="cs-CZ" sz="1400" dirty="0" err="1"/>
              <a:t>praesidium</a:t>
            </a:r>
            <a:r>
              <a:rPr lang="cs-CZ" sz="1400" dirty="0"/>
              <a:t> </a:t>
            </a:r>
            <a:r>
              <a:rPr lang="cs-CZ" sz="1400" dirty="0" err="1"/>
              <a:t>Palati</a:t>
            </a:r>
            <a:r>
              <a:rPr lang="cs-CZ" sz="1400" dirty="0"/>
              <a:t>, </a:t>
            </a:r>
          </a:p>
          <a:p>
            <a:pPr marL="914400" lvl="2" indent="0">
              <a:spcBef>
                <a:spcPts val="0"/>
              </a:spcBef>
              <a:buNone/>
            </a:pPr>
            <a:r>
              <a:rPr lang="cs-CZ" sz="1400" dirty="0" err="1">
                <a:ln w="0"/>
                <a:solidFill>
                  <a:schemeClr val="accent1"/>
                </a:solidFill>
                <a:effectLst>
                  <a:outerShdw blurRad="38100" dist="25400" dir="5400000" algn="ctr" rotWithShape="0">
                    <a:srgbClr val="6E747A">
                      <a:alpha val="43000"/>
                    </a:srgbClr>
                  </a:outerShdw>
                </a:effectLst>
              </a:rPr>
              <a:t>nihil</a:t>
            </a:r>
            <a:r>
              <a:rPr lang="cs-CZ" sz="1400" dirty="0">
                <a:ln w="0"/>
                <a:solidFill>
                  <a:schemeClr val="accent1"/>
                </a:solidFill>
                <a:effectLst>
                  <a:outerShdw blurRad="38100" dist="25400" dir="5400000" algn="ctr" rotWithShape="0">
                    <a:srgbClr val="6E747A">
                      <a:alpha val="43000"/>
                    </a:srgbClr>
                  </a:outerShdw>
                </a:effectLst>
              </a:rPr>
              <a:t> </a:t>
            </a:r>
            <a:r>
              <a:rPr lang="cs-CZ" sz="1400" dirty="0" err="1"/>
              <a:t>urbis</a:t>
            </a:r>
            <a:r>
              <a:rPr lang="cs-CZ" sz="1400" dirty="0"/>
              <a:t> </a:t>
            </a:r>
            <a:r>
              <a:rPr lang="cs-CZ" sz="1400" dirty="0" err="1"/>
              <a:t>vigiliae</a:t>
            </a:r>
            <a:r>
              <a:rPr lang="cs-CZ" sz="1400" dirty="0"/>
              <a:t>,</a:t>
            </a:r>
          </a:p>
          <a:p>
            <a:pPr marL="914400" lvl="2" indent="0">
              <a:spcBef>
                <a:spcPts val="0"/>
              </a:spcBef>
              <a:buNone/>
            </a:pPr>
            <a:r>
              <a:rPr lang="cs-CZ" sz="1400" dirty="0" err="1">
                <a:ln w="0"/>
                <a:solidFill>
                  <a:schemeClr val="accent1"/>
                </a:solidFill>
                <a:effectLst>
                  <a:outerShdw blurRad="38100" dist="25400" dir="5400000" algn="ctr" rotWithShape="0">
                    <a:srgbClr val="6E747A">
                      <a:alpha val="43000"/>
                    </a:srgbClr>
                  </a:outerShdw>
                </a:effectLst>
              </a:rPr>
              <a:t>nihil</a:t>
            </a:r>
            <a:r>
              <a:rPr lang="cs-CZ" sz="1400" dirty="0">
                <a:ln w="0"/>
                <a:solidFill>
                  <a:schemeClr val="accent1"/>
                </a:solidFill>
                <a:effectLst>
                  <a:outerShdw blurRad="38100" dist="25400" dir="5400000" algn="ctr" rotWithShape="0">
                    <a:srgbClr val="6E747A">
                      <a:alpha val="43000"/>
                    </a:srgbClr>
                  </a:outerShdw>
                </a:effectLst>
              </a:rPr>
              <a:t> </a:t>
            </a:r>
            <a:r>
              <a:rPr lang="cs-CZ" sz="1400" dirty="0" err="1"/>
              <a:t>timor</a:t>
            </a:r>
            <a:r>
              <a:rPr lang="cs-CZ" sz="1400" dirty="0"/>
              <a:t> </a:t>
            </a:r>
            <a:r>
              <a:rPr lang="cs-CZ" sz="1400" dirty="0" err="1"/>
              <a:t>populi</a:t>
            </a:r>
            <a:r>
              <a:rPr lang="cs-CZ" sz="1400" dirty="0"/>
              <a:t>, </a:t>
            </a:r>
          </a:p>
          <a:p>
            <a:pPr marL="914400" lvl="2" indent="0">
              <a:spcBef>
                <a:spcPts val="0"/>
              </a:spcBef>
              <a:buNone/>
            </a:pPr>
            <a:r>
              <a:rPr lang="cs-CZ" sz="1400" dirty="0" err="1">
                <a:ln w="0"/>
                <a:solidFill>
                  <a:schemeClr val="accent1"/>
                </a:solidFill>
                <a:effectLst>
                  <a:outerShdw blurRad="38100" dist="25400" dir="5400000" algn="ctr" rotWithShape="0">
                    <a:srgbClr val="6E747A">
                      <a:alpha val="43000"/>
                    </a:srgbClr>
                  </a:outerShdw>
                </a:effectLst>
              </a:rPr>
              <a:t>nihil</a:t>
            </a:r>
            <a:r>
              <a:rPr lang="cs-CZ" sz="1400" dirty="0">
                <a:ln w="0"/>
                <a:solidFill>
                  <a:schemeClr val="accent1"/>
                </a:solidFill>
                <a:effectLst>
                  <a:outerShdw blurRad="38100" dist="25400" dir="5400000" algn="ctr" rotWithShape="0">
                    <a:srgbClr val="6E747A">
                      <a:alpha val="43000"/>
                    </a:srgbClr>
                  </a:outerShdw>
                </a:effectLst>
              </a:rPr>
              <a:t> </a:t>
            </a:r>
            <a:r>
              <a:rPr lang="cs-CZ" sz="1400" dirty="0" err="1"/>
              <a:t>concursus</a:t>
            </a:r>
            <a:r>
              <a:rPr lang="cs-CZ" sz="1400" dirty="0"/>
              <a:t> </a:t>
            </a:r>
            <a:r>
              <a:rPr lang="cs-CZ" sz="1400" dirty="0" err="1"/>
              <a:t>bonorum</a:t>
            </a:r>
            <a:r>
              <a:rPr lang="cs-CZ" sz="1400" dirty="0"/>
              <a:t> omnium, </a:t>
            </a:r>
          </a:p>
          <a:p>
            <a:pPr marL="914400" lvl="2" indent="0">
              <a:spcBef>
                <a:spcPts val="0"/>
              </a:spcBef>
              <a:buNone/>
            </a:pPr>
            <a:r>
              <a:rPr lang="cs-CZ" sz="1400" dirty="0" err="1">
                <a:ln w="0"/>
                <a:solidFill>
                  <a:schemeClr val="accent1"/>
                </a:solidFill>
                <a:effectLst>
                  <a:outerShdw blurRad="38100" dist="25400" dir="5400000" algn="ctr" rotWithShape="0">
                    <a:srgbClr val="6E747A">
                      <a:alpha val="43000"/>
                    </a:srgbClr>
                  </a:outerShdw>
                </a:effectLst>
              </a:rPr>
              <a:t>nihil</a:t>
            </a:r>
            <a:r>
              <a:rPr lang="cs-CZ" sz="1400" dirty="0"/>
              <a:t> hic </a:t>
            </a:r>
            <a:r>
              <a:rPr lang="cs-CZ" sz="1400" dirty="0" err="1"/>
              <a:t>munitissimus</a:t>
            </a:r>
            <a:r>
              <a:rPr lang="cs-CZ" sz="1400" dirty="0"/>
              <a:t> </a:t>
            </a:r>
            <a:r>
              <a:rPr lang="cs-CZ" sz="1400" dirty="0" err="1"/>
              <a:t>habendi</a:t>
            </a:r>
            <a:r>
              <a:rPr lang="cs-CZ" sz="1400" dirty="0"/>
              <a:t> </a:t>
            </a:r>
            <a:r>
              <a:rPr lang="cs-CZ" sz="1400" dirty="0" err="1"/>
              <a:t>senatus</a:t>
            </a:r>
            <a:r>
              <a:rPr lang="cs-CZ" sz="1400" dirty="0"/>
              <a:t> </a:t>
            </a:r>
            <a:r>
              <a:rPr lang="cs-CZ" sz="1400" dirty="0" err="1"/>
              <a:t>locus</a:t>
            </a:r>
            <a:r>
              <a:rPr lang="cs-CZ" sz="1400" dirty="0"/>
              <a:t>,</a:t>
            </a:r>
          </a:p>
          <a:p>
            <a:pPr marL="914400" lvl="2" indent="0">
              <a:spcBef>
                <a:spcPts val="0"/>
              </a:spcBef>
              <a:buNone/>
            </a:pPr>
            <a:r>
              <a:rPr lang="cs-CZ" sz="1400" dirty="0" err="1">
                <a:ln w="0"/>
                <a:solidFill>
                  <a:schemeClr val="accent1"/>
                </a:solidFill>
                <a:effectLst>
                  <a:outerShdw blurRad="38100" dist="25400" dir="5400000" algn="ctr" rotWithShape="0">
                    <a:srgbClr val="6E747A">
                      <a:alpha val="43000"/>
                    </a:srgbClr>
                  </a:outerShdw>
                </a:effectLst>
              </a:rPr>
              <a:t>nihil</a:t>
            </a:r>
            <a:r>
              <a:rPr lang="cs-CZ" sz="1400" dirty="0">
                <a:ln w="0"/>
                <a:solidFill>
                  <a:schemeClr val="accent1"/>
                </a:solidFill>
                <a:effectLst>
                  <a:outerShdw blurRad="38100" dist="25400" dir="5400000" algn="ctr" rotWithShape="0">
                    <a:srgbClr val="6E747A">
                      <a:alpha val="43000"/>
                    </a:srgbClr>
                  </a:outerShdw>
                </a:effectLst>
              </a:rPr>
              <a:t> </a:t>
            </a:r>
            <a:r>
              <a:rPr lang="cs-CZ" sz="1400" dirty="0" err="1"/>
              <a:t>horum</a:t>
            </a:r>
            <a:r>
              <a:rPr lang="cs-CZ" sz="1400" dirty="0"/>
              <a:t> </a:t>
            </a:r>
            <a:r>
              <a:rPr lang="cs-CZ" sz="1400" dirty="0" err="1"/>
              <a:t>ora</a:t>
            </a:r>
            <a:r>
              <a:rPr lang="cs-CZ" sz="1400" dirty="0"/>
              <a:t> </a:t>
            </a:r>
            <a:r>
              <a:rPr lang="cs-CZ" sz="1400" dirty="0" err="1"/>
              <a:t>voltusque</a:t>
            </a:r>
            <a:r>
              <a:rPr lang="cs-CZ" sz="1400" dirty="0"/>
              <a:t> </a:t>
            </a:r>
            <a:r>
              <a:rPr lang="cs-CZ" sz="1400" dirty="0" err="1"/>
              <a:t>moverunt</a:t>
            </a:r>
            <a:r>
              <a:rPr lang="cs-CZ" sz="1400" dirty="0"/>
              <a:t>?</a:t>
            </a:r>
          </a:p>
          <a:p>
            <a:pPr marL="0" indent="0" algn="just">
              <a:spcBef>
                <a:spcPts val="0"/>
              </a:spcBef>
              <a:buNone/>
            </a:pPr>
            <a:endParaRPr lang="cs-CZ" sz="1000" dirty="0"/>
          </a:p>
        </p:txBody>
      </p:sp>
      <p:sp>
        <p:nvSpPr>
          <p:cNvPr id="4" name="TextovéPole 3"/>
          <p:cNvSpPr txBox="1"/>
          <p:nvPr/>
        </p:nvSpPr>
        <p:spPr>
          <a:xfrm>
            <a:off x="2103907" y="953070"/>
            <a:ext cx="4218655" cy="338554"/>
          </a:xfrm>
          <a:prstGeom prst="rect">
            <a:avLst/>
          </a:prstGeom>
          <a:solidFill>
            <a:schemeClr val="tx2">
              <a:lumMod val="20000"/>
              <a:lumOff val="80000"/>
            </a:schemeClr>
          </a:solidFill>
        </p:spPr>
        <p:txBody>
          <a:bodyPr wrap="none" rtlCol="0">
            <a:spAutoFit/>
          </a:bodyPr>
          <a:lstStyle/>
          <a:p>
            <a:r>
              <a:rPr lang="cs-CZ" sz="1600" i="1" dirty="0"/>
              <a:t>apostrofa</a:t>
            </a:r>
            <a:r>
              <a:rPr lang="cs-CZ" sz="1600" dirty="0"/>
              <a:t>: oslovován je </a:t>
            </a:r>
            <a:r>
              <a:rPr lang="cs-CZ" sz="1600" dirty="0" err="1"/>
              <a:t>Catilina</a:t>
            </a:r>
            <a:r>
              <a:rPr lang="cs-CZ" sz="1600" dirty="0"/>
              <a:t>, ne senátoři </a:t>
            </a:r>
          </a:p>
        </p:txBody>
      </p:sp>
      <p:sp>
        <p:nvSpPr>
          <p:cNvPr id="5" name="TextovéPole 4"/>
          <p:cNvSpPr txBox="1"/>
          <p:nvPr/>
        </p:nvSpPr>
        <p:spPr>
          <a:xfrm>
            <a:off x="405081" y="952166"/>
            <a:ext cx="1574470" cy="338554"/>
          </a:xfrm>
          <a:prstGeom prst="rect">
            <a:avLst/>
          </a:prstGeom>
          <a:solidFill>
            <a:schemeClr val="tx2">
              <a:lumMod val="20000"/>
              <a:lumOff val="80000"/>
            </a:schemeClr>
          </a:solidFill>
        </p:spPr>
        <p:txBody>
          <a:bodyPr wrap="none" rtlCol="0">
            <a:spAutoFit/>
          </a:bodyPr>
          <a:lstStyle/>
          <a:p>
            <a:r>
              <a:rPr lang="cs-CZ" sz="1600" i="1" dirty="0"/>
              <a:t>řečnické otázky</a:t>
            </a:r>
          </a:p>
        </p:txBody>
      </p:sp>
      <p:sp>
        <p:nvSpPr>
          <p:cNvPr id="6" name="TextovéPole 5"/>
          <p:cNvSpPr txBox="1"/>
          <p:nvPr/>
        </p:nvSpPr>
        <p:spPr>
          <a:xfrm>
            <a:off x="6446918" y="956299"/>
            <a:ext cx="1858073" cy="338554"/>
          </a:xfrm>
          <a:prstGeom prst="rect">
            <a:avLst/>
          </a:prstGeom>
          <a:solidFill>
            <a:schemeClr val="tx2">
              <a:lumMod val="20000"/>
              <a:lumOff val="80000"/>
            </a:schemeClr>
          </a:solidFill>
        </p:spPr>
        <p:txBody>
          <a:bodyPr wrap="none" rtlCol="0">
            <a:spAutoFit/>
          </a:bodyPr>
          <a:lstStyle/>
          <a:p>
            <a:r>
              <a:rPr lang="cs-CZ" sz="1600" i="1" dirty="0"/>
              <a:t>aliterace a anafory</a:t>
            </a:r>
          </a:p>
        </p:txBody>
      </p:sp>
      <p:cxnSp>
        <p:nvCxnSpPr>
          <p:cNvPr id="9" name="Přímá spojnice se šipkou 8"/>
          <p:cNvCxnSpPr>
            <a:stCxn id="4" idx="2"/>
          </p:cNvCxnSpPr>
          <p:nvPr/>
        </p:nvCxnSpPr>
        <p:spPr>
          <a:xfrm flipH="1">
            <a:off x="3895401" y="1291624"/>
            <a:ext cx="317834" cy="216884"/>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Přímá spojnice se šipkou 15"/>
          <p:cNvCxnSpPr/>
          <p:nvPr/>
        </p:nvCxnSpPr>
        <p:spPr>
          <a:xfrm>
            <a:off x="5507180" y="3959307"/>
            <a:ext cx="373720" cy="5024"/>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Přímá spojnice se šipkou 19"/>
          <p:cNvCxnSpPr/>
          <p:nvPr/>
        </p:nvCxnSpPr>
        <p:spPr>
          <a:xfrm flipV="1">
            <a:off x="5507180" y="4199319"/>
            <a:ext cx="747440" cy="1"/>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p:nvPr/>
        </p:nvCxnSpPr>
        <p:spPr>
          <a:xfrm>
            <a:off x="5510784" y="4434308"/>
            <a:ext cx="1145881" cy="10202"/>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69" name="TextovéPole 68"/>
          <p:cNvSpPr txBox="1"/>
          <p:nvPr/>
        </p:nvSpPr>
        <p:spPr>
          <a:xfrm>
            <a:off x="7007429" y="4279021"/>
            <a:ext cx="698739" cy="584775"/>
          </a:xfrm>
          <a:prstGeom prst="rect">
            <a:avLst/>
          </a:prstGeom>
          <a:solidFill>
            <a:srgbClr val="FF0000"/>
          </a:solidFill>
        </p:spPr>
        <p:txBody>
          <a:bodyPr wrap="square" rtlCol="0">
            <a:spAutoFit/>
          </a:bodyPr>
          <a:lstStyle/>
          <a:p>
            <a:r>
              <a:rPr lang="cs-CZ" sz="3200" b="1" dirty="0">
                <a:effectLst>
                  <a:outerShdw blurRad="38100" dist="38100" dir="2700000" algn="tl">
                    <a:srgbClr val="000000">
                      <a:alpha val="43137"/>
                    </a:srgbClr>
                  </a:outerShdw>
                </a:effectLst>
              </a:rPr>
              <a:t>tu</a:t>
            </a:r>
          </a:p>
        </p:txBody>
      </p:sp>
      <p:sp>
        <p:nvSpPr>
          <p:cNvPr id="70" name="TextovéPole 69"/>
          <p:cNvSpPr txBox="1"/>
          <p:nvPr/>
        </p:nvSpPr>
        <p:spPr>
          <a:xfrm>
            <a:off x="8215150" y="4432910"/>
            <a:ext cx="407484" cy="276999"/>
          </a:xfrm>
          <a:prstGeom prst="rect">
            <a:avLst/>
          </a:prstGeom>
          <a:solidFill>
            <a:schemeClr val="accent3"/>
          </a:solidFill>
        </p:spPr>
        <p:txBody>
          <a:bodyPr wrap="none" rtlCol="0">
            <a:spAutoFit/>
          </a:bodyPr>
          <a:lstStyle/>
          <a:p>
            <a:r>
              <a:rPr lang="cs-CZ" sz="1200" dirty="0">
                <a:effectLst>
                  <a:outerShdw blurRad="38100" dist="38100" dir="2700000" algn="tl">
                    <a:srgbClr val="000000">
                      <a:alpha val="43137"/>
                    </a:srgbClr>
                  </a:outerShdw>
                </a:effectLst>
              </a:rPr>
              <a:t>nos</a:t>
            </a:r>
          </a:p>
        </p:txBody>
      </p:sp>
      <p:sp>
        <p:nvSpPr>
          <p:cNvPr id="71" name="TextovéPole 70"/>
          <p:cNvSpPr txBox="1"/>
          <p:nvPr/>
        </p:nvSpPr>
        <p:spPr>
          <a:xfrm>
            <a:off x="5573926" y="5563852"/>
            <a:ext cx="1001049" cy="584775"/>
          </a:xfrm>
          <a:prstGeom prst="rect">
            <a:avLst/>
          </a:prstGeom>
          <a:solidFill>
            <a:schemeClr val="accent3"/>
          </a:solidFill>
        </p:spPr>
        <p:txBody>
          <a:bodyPr wrap="square" rtlCol="0">
            <a:spAutoFit/>
          </a:bodyPr>
          <a:lstStyle/>
          <a:p>
            <a:r>
              <a:rPr lang="cs-CZ" sz="3200" b="1" dirty="0">
                <a:effectLst>
                  <a:outerShdw blurRad="38100" dist="38100" dir="2700000" algn="tl">
                    <a:srgbClr val="000000">
                      <a:alpha val="43137"/>
                    </a:srgbClr>
                  </a:outerShdw>
                </a:effectLst>
              </a:rPr>
              <a:t>nos</a:t>
            </a:r>
          </a:p>
        </p:txBody>
      </p:sp>
      <p:sp>
        <p:nvSpPr>
          <p:cNvPr id="72" name="TextovéPole 71"/>
          <p:cNvSpPr txBox="1"/>
          <p:nvPr/>
        </p:nvSpPr>
        <p:spPr>
          <a:xfrm>
            <a:off x="7104868" y="5775606"/>
            <a:ext cx="363726" cy="276999"/>
          </a:xfrm>
          <a:prstGeom prst="rect">
            <a:avLst/>
          </a:prstGeom>
          <a:solidFill>
            <a:srgbClr val="FF0000"/>
          </a:solidFill>
        </p:spPr>
        <p:txBody>
          <a:bodyPr wrap="square" rtlCol="0">
            <a:spAutoFit/>
          </a:bodyPr>
          <a:lstStyle/>
          <a:p>
            <a:r>
              <a:rPr lang="cs-CZ" sz="1200" dirty="0">
                <a:effectLst>
                  <a:outerShdw blurRad="38100" dist="38100" dir="2700000" algn="tl">
                    <a:srgbClr val="000000">
                      <a:alpha val="43137"/>
                    </a:srgbClr>
                  </a:outerShdw>
                </a:effectLst>
              </a:rPr>
              <a:t>tu</a:t>
            </a:r>
          </a:p>
        </p:txBody>
      </p:sp>
      <p:cxnSp>
        <p:nvCxnSpPr>
          <p:cNvPr id="76" name="Přímá spojnice se šipkou 75"/>
          <p:cNvCxnSpPr/>
          <p:nvPr/>
        </p:nvCxnSpPr>
        <p:spPr>
          <a:xfrm flipH="1">
            <a:off x="796103" y="5214367"/>
            <a:ext cx="400647" cy="0"/>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79" name="Přímá spojnice se šipkou 78"/>
          <p:cNvCxnSpPr/>
          <p:nvPr/>
        </p:nvCxnSpPr>
        <p:spPr>
          <a:xfrm flipH="1" flipV="1">
            <a:off x="356760" y="5476110"/>
            <a:ext cx="844186" cy="2783"/>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89" name="Přímá spojnice se šipkou 88"/>
          <p:cNvCxnSpPr/>
          <p:nvPr/>
        </p:nvCxnSpPr>
        <p:spPr>
          <a:xfrm flipH="1">
            <a:off x="107817" y="5736556"/>
            <a:ext cx="1084499" cy="0"/>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91" name="Přímá spojnice se šipkou 90"/>
          <p:cNvCxnSpPr>
            <a:stCxn id="96" idx="1"/>
          </p:cNvCxnSpPr>
          <p:nvPr/>
        </p:nvCxnSpPr>
        <p:spPr>
          <a:xfrm flipH="1">
            <a:off x="5085068" y="1125171"/>
            <a:ext cx="4543581" cy="1478023"/>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92" name="TextovéPole 91"/>
          <p:cNvSpPr txBox="1"/>
          <p:nvPr/>
        </p:nvSpPr>
        <p:spPr>
          <a:xfrm>
            <a:off x="9319627" y="4330891"/>
            <a:ext cx="1681872" cy="584775"/>
          </a:xfrm>
          <a:prstGeom prst="rect">
            <a:avLst/>
          </a:prstGeom>
          <a:noFill/>
        </p:spPr>
        <p:txBody>
          <a:bodyPr wrap="none" rtlCol="0">
            <a:spAutoFit/>
          </a:bodyPr>
          <a:lstStyle/>
          <a:p>
            <a:pPr algn="ctr"/>
            <a:r>
              <a:rPr lang="cs-CZ" sz="1600" b="1" dirty="0" err="1">
                <a:effectLst>
                  <a:outerShdw blurRad="38100" dist="38100" dir="2700000" algn="tl">
                    <a:srgbClr val="000000">
                      <a:alpha val="43137"/>
                    </a:srgbClr>
                  </a:outerShdw>
                </a:effectLst>
              </a:rPr>
              <a:t>constrictam</a:t>
            </a:r>
            <a:endParaRPr lang="cs-CZ" sz="1600" b="1" dirty="0">
              <a:effectLst>
                <a:outerShdw blurRad="38100" dist="38100" dir="2700000" algn="tl">
                  <a:srgbClr val="000000">
                    <a:alpha val="43137"/>
                  </a:srgbClr>
                </a:outerShdw>
              </a:effectLst>
            </a:endParaRPr>
          </a:p>
          <a:p>
            <a:pPr algn="ctr"/>
            <a:r>
              <a:rPr lang="cs-CZ" sz="1600" b="1" dirty="0" err="1">
                <a:effectLst>
                  <a:outerShdw blurRad="38100" dist="38100" dir="2700000" algn="tl">
                    <a:srgbClr val="000000">
                      <a:alpha val="43137"/>
                    </a:srgbClr>
                  </a:outerShdw>
                </a:effectLst>
              </a:rPr>
              <a:t>coniurationem</a:t>
            </a:r>
            <a:endParaRPr lang="cs-CZ" sz="1600" b="1" dirty="0">
              <a:effectLst>
                <a:outerShdw blurRad="38100" dist="38100" dir="2700000" algn="tl">
                  <a:srgbClr val="000000">
                    <a:alpha val="43137"/>
                  </a:srgbClr>
                </a:outerShdw>
              </a:effectLst>
            </a:endParaRPr>
          </a:p>
        </p:txBody>
      </p:sp>
      <p:sp>
        <p:nvSpPr>
          <p:cNvPr id="93" name="Zahnutá šipka doleva 92"/>
          <p:cNvSpPr/>
          <p:nvPr/>
        </p:nvSpPr>
        <p:spPr>
          <a:xfrm>
            <a:off x="10173795" y="4100000"/>
            <a:ext cx="1258489" cy="1496261"/>
          </a:xfrm>
          <a:prstGeom prst="curvedLeftArrow">
            <a:avLst>
              <a:gd name="adj1" fmla="val 7130"/>
              <a:gd name="adj2" fmla="val 50000"/>
              <a:gd name="adj3" fmla="val 15773"/>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95" name="Zahnutá šipka doprava 94"/>
          <p:cNvSpPr/>
          <p:nvPr/>
        </p:nvSpPr>
        <p:spPr>
          <a:xfrm>
            <a:off x="8830776" y="4090753"/>
            <a:ext cx="1324983" cy="1504889"/>
          </a:xfrm>
          <a:prstGeom prst="curvedRightArrow">
            <a:avLst>
              <a:gd name="adj1" fmla="val 7178"/>
              <a:gd name="adj2" fmla="val 50000"/>
              <a:gd name="adj3" fmla="val 14583"/>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96" name="TextovéPole 95"/>
          <p:cNvSpPr txBox="1"/>
          <p:nvPr/>
        </p:nvSpPr>
        <p:spPr>
          <a:xfrm>
            <a:off x="9628649" y="955894"/>
            <a:ext cx="1803635" cy="338554"/>
          </a:xfrm>
          <a:prstGeom prst="rect">
            <a:avLst/>
          </a:prstGeom>
          <a:solidFill>
            <a:schemeClr val="tx2">
              <a:lumMod val="20000"/>
              <a:lumOff val="80000"/>
            </a:schemeClr>
          </a:solidFill>
        </p:spPr>
        <p:txBody>
          <a:bodyPr wrap="none" rtlCol="0">
            <a:spAutoFit/>
          </a:bodyPr>
          <a:lstStyle/>
          <a:p>
            <a:r>
              <a:rPr lang="cs-CZ" sz="1600" i="1" dirty="0" err="1"/>
              <a:t>hysteron</a:t>
            </a:r>
            <a:r>
              <a:rPr lang="cs-CZ" sz="1600" i="1" dirty="0"/>
              <a:t> </a:t>
            </a:r>
            <a:r>
              <a:rPr lang="cs-CZ" sz="1600" i="1" dirty="0" err="1"/>
              <a:t>proteron</a:t>
            </a:r>
            <a:endParaRPr lang="cs-CZ" sz="1600" i="1" dirty="0"/>
          </a:p>
        </p:txBody>
      </p:sp>
      <p:sp>
        <p:nvSpPr>
          <p:cNvPr id="97" name="TextovéPole 96"/>
          <p:cNvSpPr txBox="1"/>
          <p:nvPr/>
        </p:nvSpPr>
        <p:spPr>
          <a:xfrm>
            <a:off x="8973177" y="5609875"/>
            <a:ext cx="2401235" cy="307777"/>
          </a:xfrm>
          <a:prstGeom prst="rect">
            <a:avLst/>
          </a:prstGeom>
          <a:noFill/>
        </p:spPr>
        <p:txBody>
          <a:bodyPr wrap="none" rtlCol="0">
            <a:spAutoFit/>
          </a:bodyPr>
          <a:lstStyle/>
          <a:p>
            <a:r>
              <a:rPr lang="cs-CZ" sz="1400" dirty="0" err="1"/>
              <a:t>horum</a:t>
            </a:r>
            <a:r>
              <a:rPr lang="cs-CZ" sz="1400" dirty="0"/>
              <a:t> omnium </a:t>
            </a:r>
            <a:r>
              <a:rPr lang="cs-CZ" sz="1400" dirty="0" err="1"/>
              <a:t>scientia</a:t>
            </a:r>
            <a:r>
              <a:rPr lang="cs-CZ" sz="1400" dirty="0"/>
              <a:t> </a:t>
            </a:r>
            <a:r>
              <a:rPr lang="cs-CZ" sz="1400" dirty="0" err="1">
                <a:effectLst>
                  <a:outerShdw blurRad="38100" dist="38100" dir="2700000" algn="tl">
                    <a:srgbClr val="000000">
                      <a:alpha val="43137"/>
                    </a:srgbClr>
                  </a:outerShdw>
                </a:effectLst>
              </a:rPr>
              <a:t>teneri</a:t>
            </a:r>
            <a:endParaRPr lang="cs-CZ" sz="1400" dirty="0">
              <a:effectLst>
                <a:outerShdw blurRad="38100" dist="38100" dir="2700000" algn="tl">
                  <a:srgbClr val="000000">
                    <a:alpha val="43137"/>
                  </a:srgbClr>
                </a:outerShdw>
              </a:effectLst>
            </a:endParaRPr>
          </a:p>
        </p:txBody>
      </p:sp>
      <p:sp>
        <p:nvSpPr>
          <p:cNvPr id="98" name="Násobení 97"/>
          <p:cNvSpPr/>
          <p:nvPr/>
        </p:nvSpPr>
        <p:spPr>
          <a:xfrm>
            <a:off x="6672413" y="5752303"/>
            <a:ext cx="335016" cy="323604"/>
          </a:xfrm>
          <a:prstGeom prst="mathMultiply">
            <a:avLst>
              <a:gd name="adj1" fmla="val 6853"/>
            </a:avLst>
          </a:prstGeom>
          <a:solidFill>
            <a:srgbClr val="FF0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0" name="Násobení 99"/>
          <p:cNvSpPr/>
          <p:nvPr/>
        </p:nvSpPr>
        <p:spPr>
          <a:xfrm>
            <a:off x="7791909" y="4432910"/>
            <a:ext cx="335016" cy="323604"/>
          </a:xfrm>
          <a:prstGeom prst="mathMultiply">
            <a:avLst>
              <a:gd name="adj1" fmla="val 6853"/>
            </a:avLst>
          </a:prstGeom>
          <a:solidFill>
            <a:srgbClr val="FF0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104" name="Přímá spojnice se šipkou 103"/>
          <p:cNvCxnSpPr>
            <a:stCxn id="96" idx="1"/>
          </p:cNvCxnSpPr>
          <p:nvPr/>
        </p:nvCxnSpPr>
        <p:spPr>
          <a:xfrm flipH="1">
            <a:off x="6659538" y="1125171"/>
            <a:ext cx="2969111" cy="1488162"/>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7" name="Nadpis 1"/>
          <p:cNvSpPr txBox="1">
            <a:spLocks/>
          </p:cNvSpPr>
          <p:nvPr/>
        </p:nvSpPr>
        <p:spPr>
          <a:xfrm>
            <a:off x="190955" y="228197"/>
            <a:ext cx="11810090" cy="959180"/>
          </a:xfrm>
          <a:prstGeom prst="rect">
            <a:avLst/>
          </a:prstGeom>
        </p:spPr>
        <p:txBody>
          <a:bodyPr vert="horz" lIns="0" tIns="0" rIns="0" bIns="0" rtlCol="0" anchor="t" anchorCtr="0">
            <a:norm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pPr indent="-457200"/>
            <a:endParaRPr lang="cs-CZ" kern="0" dirty="0">
              <a:solidFill>
                <a:srgbClr val="0000DC"/>
              </a:solidFill>
              <a:latin typeface="Arial" panose="020B0604020202020204" pitchFamily="34" charset="0"/>
              <a:cs typeface="Arial" panose="020B0604020202020204" pitchFamily="34" charset="0"/>
            </a:endParaRPr>
          </a:p>
        </p:txBody>
      </p:sp>
      <p:sp>
        <p:nvSpPr>
          <p:cNvPr id="2" name="Zástupný symbol pro zápatí 1">
            <a:extLst>
              <a:ext uri="{FF2B5EF4-FFF2-40B4-BE49-F238E27FC236}">
                <a16:creationId xmlns:a16="http://schemas.microsoft.com/office/drawing/2014/main" id="{E3000B6F-3D88-41C3-B58F-30CDC8EAB29E}"/>
              </a:ext>
            </a:extLst>
          </p:cNvPr>
          <p:cNvSpPr>
            <a:spLocks noGrp="1"/>
          </p:cNvSpPr>
          <p:nvPr>
            <p:ph type="ftr" sz="quarter" idx="11"/>
          </p:nvPr>
        </p:nvSpPr>
        <p:spPr/>
        <p:txBody>
          <a:bodyPr/>
          <a:lstStyle/>
          <a:p>
            <a:r>
              <a:rPr lang="nl-NL"/>
              <a:t>1/12/2022 Den latiny. ÚŘLS, UK, Praha.</a:t>
            </a:r>
            <a:endParaRPr lang="cs-CZ"/>
          </a:p>
        </p:txBody>
      </p:sp>
      <p:sp>
        <p:nvSpPr>
          <p:cNvPr id="7" name="Zástupný symbol pro číslo snímku 6">
            <a:extLst>
              <a:ext uri="{FF2B5EF4-FFF2-40B4-BE49-F238E27FC236}">
                <a16:creationId xmlns:a16="http://schemas.microsoft.com/office/drawing/2014/main" id="{118CBB47-25E9-40C0-9DE5-3E8FE7097AF2}"/>
              </a:ext>
            </a:extLst>
          </p:cNvPr>
          <p:cNvSpPr>
            <a:spLocks noGrp="1"/>
          </p:cNvSpPr>
          <p:nvPr>
            <p:ph type="sldNum" sz="quarter" idx="12"/>
          </p:nvPr>
        </p:nvSpPr>
        <p:spPr/>
        <p:txBody>
          <a:bodyPr/>
          <a:lstStyle/>
          <a:p>
            <a:fld id="{C4ACB992-AB1E-44ED-A023-FDEEC97C9235}" type="slidenum">
              <a:rPr lang="cs-CZ" smtClean="0"/>
              <a:t>13</a:t>
            </a:fld>
            <a:endParaRPr lang="cs-CZ"/>
          </a:p>
        </p:txBody>
      </p:sp>
      <p:sp>
        <p:nvSpPr>
          <p:cNvPr id="29" name="Nadpis 3">
            <a:extLst>
              <a:ext uri="{FF2B5EF4-FFF2-40B4-BE49-F238E27FC236}">
                <a16:creationId xmlns:a16="http://schemas.microsoft.com/office/drawing/2014/main" id="{5513E47D-287D-47F3-AA52-A1ACF62DAA6D}"/>
              </a:ext>
            </a:extLst>
          </p:cNvPr>
          <p:cNvSpPr txBox="1">
            <a:spLocks/>
          </p:cNvSpPr>
          <p:nvPr/>
        </p:nvSpPr>
        <p:spPr>
          <a:xfrm>
            <a:off x="389800" y="376804"/>
            <a:ext cx="11408500" cy="395135"/>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r>
              <a:rPr lang="cs-CZ" dirty="0"/>
              <a:t>Římský konzul: řečnické prostředky (</a:t>
            </a:r>
            <a:r>
              <a:rPr lang="cs-CZ" dirty="0" err="1"/>
              <a:t>Cat</a:t>
            </a:r>
            <a:r>
              <a:rPr lang="cs-CZ" dirty="0"/>
              <a:t>. 1,1)</a:t>
            </a:r>
            <a:endParaRPr lang="cs-CZ" kern="0" dirty="0">
              <a:solidFill>
                <a:srgbClr val="0000DC"/>
              </a:solidFill>
              <a:latin typeface="Arial" panose="020B0604020202020204" pitchFamily="34" charset="0"/>
              <a:cs typeface="Arial" panose="020B0604020202020204" pitchFamily="34" charset="0"/>
            </a:endParaRPr>
          </a:p>
        </p:txBody>
      </p:sp>
      <p:sp>
        <p:nvSpPr>
          <p:cNvPr id="30" name="TextovéPole 29">
            <a:extLst>
              <a:ext uri="{FF2B5EF4-FFF2-40B4-BE49-F238E27FC236}">
                <a16:creationId xmlns:a16="http://schemas.microsoft.com/office/drawing/2014/main" id="{4304E76D-17C3-4424-996E-2A869FE4E1CD}"/>
              </a:ext>
            </a:extLst>
          </p:cNvPr>
          <p:cNvSpPr txBox="1"/>
          <p:nvPr/>
        </p:nvSpPr>
        <p:spPr>
          <a:xfrm>
            <a:off x="8468125" y="959079"/>
            <a:ext cx="997389" cy="338554"/>
          </a:xfrm>
          <a:prstGeom prst="rect">
            <a:avLst/>
          </a:prstGeom>
          <a:solidFill>
            <a:schemeClr val="tx2">
              <a:lumMod val="20000"/>
              <a:lumOff val="80000"/>
            </a:schemeClr>
          </a:solidFill>
        </p:spPr>
        <p:txBody>
          <a:bodyPr wrap="none" rtlCol="0">
            <a:spAutoFit/>
          </a:bodyPr>
          <a:lstStyle/>
          <a:p>
            <a:r>
              <a:rPr lang="cs-CZ" sz="1600" i="1" dirty="0"/>
              <a:t>asyndeta</a:t>
            </a:r>
          </a:p>
        </p:txBody>
      </p:sp>
    </p:spTree>
    <p:extLst>
      <p:ext uri="{BB962C8B-B14F-4D97-AF65-F5344CB8AC3E}">
        <p14:creationId xmlns:p14="http://schemas.microsoft.com/office/powerpoint/2010/main" val="33145152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14000" y="1464004"/>
            <a:ext cx="11299247" cy="5071753"/>
          </a:xfrm>
        </p:spPr>
        <p:txBody>
          <a:bodyPr>
            <a:noAutofit/>
          </a:bodyPr>
          <a:lstStyle/>
          <a:p>
            <a:pPr marL="0" indent="0" algn="just">
              <a:buNone/>
            </a:pPr>
            <a:r>
              <a:rPr lang="cs-CZ" sz="1700" dirty="0"/>
              <a:t>Quo </a:t>
            </a:r>
            <a:r>
              <a:rPr lang="cs-CZ" sz="1700" dirty="0" err="1"/>
              <a:t>usque</a:t>
            </a:r>
            <a:r>
              <a:rPr lang="cs-CZ" sz="1700" dirty="0"/>
              <a:t> tandem </a:t>
            </a:r>
            <a:r>
              <a:rPr lang="cs-CZ" sz="1700" dirty="0" err="1"/>
              <a:t>abutere</a:t>
            </a:r>
            <a:r>
              <a:rPr lang="cs-CZ" sz="1700" dirty="0"/>
              <a:t>, </a:t>
            </a:r>
            <a:r>
              <a:rPr lang="cs-CZ" sz="1700" u="sng" dirty="0" err="1"/>
              <a:t>Catilina</a:t>
            </a:r>
            <a:r>
              <a:rPr lang="cs-CZ" sz="1700" dirty="0"/>
              <a:t>, </a:t>
            </a:r>
            <a:r>
              <a:rPr lang="cs-CZ" sz="1700" dirty="0" err="1"/>
              <a:t>patientia</a:t>
            </a:r>
            <a:r>
              <a:rPr lang="cs-CZ" sz="1700" dirty="0"/>
              <a:t> nostra? </a:t>
            </a:r>
            <a:r>
              <a:rPr lang="cs-CZ" sz="1700" dirty="0" err="1"/>
              <a:t>quam</a:t>
            </a:r>
            <a:r>
              <a:rPr lang="cs-CZ" sz="1700" dirty="0"/>
              <a:t> </a:t>
            </a:r>
            <a:r>
              <a:rPr lang="cs-CZ" sz="1700" dirty="0" err="1"/>
              <a:t>diu</a:t>
            </a:r>
            <a:r>
              <a:rPr lang="cs-CZ" sz="1700" dirty="0"/>
              <a:t> </a:t>
            </a:r>
            <a:r>
              <a:rPr lang="cs-CZ" sz="1700" dirty="0" err="1"/>
              <a:t>etiam</a:t>
            </a:r>
            <a:r>
              <a:rPr lang="cs-CZ" sz="1700" dirty="0"/>
              <a:t> </a:t>
            </a:r>
            <a:r>
              <a:rPr lang="cs-CZ" sz="1700" dirty="0" err="1"/>
              <a:t>furor</a:t>
            </a:r>
            <a:r>
              <a:rPr lang="cs-CZ" sz="1700" dirty="0"/>
              <a:t> </a:t>
            </a:r>
            <a:r>
              <a:rPr lang="cs-CZ" sz="1700" dirty="0" err="1"/>
              <a:t>iste</a:t>
            </a:r>
            <a:r>
              <a:rPr lang="cs-CZ" sz="1700" dirty="0"/>
              <a:t> </a:t>
            </a:r>
            <a:r>
              <a:rPr lang="cs-CZ" sz="1700" dirty="0" err="1"/>
              <a:t>tuus</a:t>
            </a:r>
            <a:r>
              <a:rPr lang="cs-CZ" sz="1700" dirty="0"/>
              <a:t> nos </a:t>
            </a:r>
            <a:r>
              <a:rPr lang="cs-CZ" sz="1700" dirty="0" err="1"/>
              <a:t>eludet</a:t>
            </a:r>
            <a:r>
              <a:rPr lang="cs-CZ" sz="1700" dirty="0"/>
              <a:t>? </a:t>
            </a:r>
            <a:r>
              <a:rPr lang="cs-CZ" sz="1700" dirty="0" err="1"/>
              <a:t>quem</a:t>
            </a:r>
            <a:r>
              <a:rPr lang="cs-CZ" sz="1700" dirty="0"/>
              <a:t> ad </a:t>
            </a:r>
            <a:r>
              <a:rPr lang="cs-CZ" sz="1700" dirty="0" err="1"/>
              <a:t>finem</a:t>
            </a:r>
            <a:r>
              <a:rPr lang="cs-CZ" sz="1700" dirty="0"/>
              <a:t> </a:t>
            </a:r>
            <a:r>
              <a:rPr lang="cs-CZ" sz="1700" dirty="0" err="1"/>
              <a:t>sese</a:t>
            </a:r>
            <a:r>
              <a:rPr lang="cs-CZ" sz="1700" dirty="0"/>
              <a:t> </a:t>
            </a:r>
            <a:r>
              <a:rPr lang="cs-CZ" sz="1700" dirty="0" err="1"/>
              <a:t>effrenata</a:t>
            </a:r>
            <a:r>
              <a:rPr lang="cs-CZ" sz="1700" dirty="0"/>
              <a:t> </a:t>
            </a:r>
            <a:r>
              <a:rPr lang="cs-CZ" sz="1700" dirty="0" err="1"/>
              <a:t>iactabit</a:t>
            </a:r>
            <a:r>
              <a:rPr lang="cs-CZ" sz="1700" dirty="0"/>
              <a:t> </a:t>
            </a:r>
            <a:r>
              <a:rPr lang="cs-CZ" sz="1700" dirty="0" err="1"/>
              <a:t>audacia</a:t>
            </a:r>
            <a:r>
              <a:rPr lang="cs-CZ" sz="1700" dirty="0"/>
              <a:t>? </a:t>
            </a:r>
            <a:r>
              <a:rPr lang="cs-CZ" sz="1700" dirty="0" err="1">
                <a:solidFill>
                  <a:schemeClr val="tx2"/>
                </a:solidFill>
              </a:rPr>
              <a:t>Nihil</a:t>
            </a:r>
            <a:r>
              <a:rPr lang="cs-CZ" sz="1700" dirty="0" err="1"/>
              <a:t>ne</a:t>
            </a:r>
            <a:r>
              <a:rPr lang="cs-CZ" sz="1700" dirty="0"/>
              <a:t> </a:t>
            </a:r>
            <a:r>
              <a:rPr lang="cs-CZ" sz="1700" dirty="0" err="1"/>
              <a:t>te</a:t>
            </a:r>
            <a:r>
              <a:rPr lang="cs-CZ" sz="1700" dirty="0"/>
              <a:t> </a:t>
            </a:r>
            <a:r>
              <a:rPr lang="cs-CZ" sz="1700" dirty="0" err="1"/>
              <a:t>nocturnum</a:t>
            </a:r>
            <a:r>
              <a:rPr lang="cs-CZ" sz="1700" dirty="0"/>
              <a:t> </a:t>
            </a:r>
            <a:r>
              <a:rPr lang="cs-CZ" sz="1700" dirty="0" err="1"/>
              <a:t>praesidium</a:t>
            </a:r>
            <a:r>
              <a:rPr lang="cs-CZ" sz="1700" dirty="0"/>
              <a:t> </a:t>
            </a:r>
            <a:r>
              <a:rPr lang="cs-CZ" sz="1700" dirty="0" err="1"/>
              <a:t>Palati</a:t>
            </a:r>
            <a:r>
              <a:rPr lang="cs-CZ" sz="1700" dirty="0"/>
              <a:t>, </a:t>
            </a:r>
            <a:r>
              <a:rPr lang="cs-CZ" sz="1700" dirty="0" err="1">
                <a:solidFill>
                  <a:schemeClr val="tx2"/>
                </a:solidFill>
              </a:rPr>
              <a:t>nihil</a:t>
            </a:r>
            <a:r>
              <a:rPr lang="cs-CZ" sz="1700" dirty="0"/>
              <a:t> </a:t>
            </a:r>
            <a:r>
              <a:rPr lang="cs-CZ" sz="1700" dirty="0" err="1"/>
              <a:t>urbis</a:t>
            </a:r>
            <a:r>
              <a:rPr lang="cs-CZ" sz="1700" dirty="0"/>
              <a:t> </a:t>
            </a:r>
            <a:r>
              <a:rPr lang="cs-CZ" sz="1700" dirty="0" err="1"/>
              <a:t>vigiliae</a:t>
            </a:r>
            <a:r>
              <a:rPr lang="cs-CZ" sz="1700" dirty="0"/>
              <a:t>, </a:t>
            </a:r>
            <a:r>
              <a:rPr lang="cs-CZ" sz="1700" dirty="0" err="1">
                <a:solidFill>
                  <a:schemeClr val="tx2"/>
                </a:solidFill>
              </a:rPr>
              <a:t>nihil</a:t>
            </a:r>
            <a:r>
              <a:rPr lang="cs-CZ" sz="1700" dirty="0"/>
              <a:t> </a:t>
            </a:r>
            <a:r>
              <a:rPr lang="cs-CZ" sz="1700" dirty="0" err="1"/>
              <a:t>timor</a:t>
            </a:r>
            <a:r>
              <a:rPr lang="cs-CZ" sz="1700" dirty="0"/>
              <a:t> </a:t>
            </a:r>
            <a:r>
              <a:rPr lang="cs-CZ" sz="1700" dirty="0" err="1"/>
              <a:t>populi</a:t>
            </a:r>
            <a:r>
              <a:rPr lang="cs-CZ" sz="1700" dirty="0"/>
              <a:t>, </a:t>
            </a:r>
            <a:r>
              <a:rPr lang="cs-CZ" sz="1700" dirty="0" err="1">
                <a:solidFill>
                  <a:schemeClr val="tx2"/>
                </a:solidFill>
              </a:rPr>
              <a:t>nihil</a:t>
            </a:r>
            <a:r>
              <a:rPr lang="cs-CZ" sz="1700" dirty="0">
                <a:solidFill>
                  <a:schemeClr val="tx2"/>
                </a:solidFill>
              </a:rPr>
              <a:t> </a:t>
            </a:r>
            <a:r>
              <a:rPr lang="cs-CZ" sz="1700" dirty="0" err="1"/>
              <a:t>concursus</a:t>
            </a:r>
            <a:r>
              <a:rPr lang="cs-CZ" sz="1700" dirty="0"/>
              <a:t> </a:t>
            </a:r>
            <a:r>
              <a:rPr lang="cs-CZ" sz="1700" dirty="0" err="1"/>
              <a:t>bonorum</a:t>
            </a:r>
            <a:r>
              <a:rPr lang="cs-CZ" sz="1700" dirty="0"/>
              <a:t> omnium, </a:t>
            </a:r>
            <a:r>
              <a:rPr lang="cs-CZ" sz="1700" dirty="0" err="1">
                <a:solidFill>
                  <a:schemeClr val="tx2"/>
                </a:solidFill>
              </a:rPr>
              <a:t>nihi</a:t>
            </a:r>
            <a:r>
              <a:rPr lang="cs-CZ" sz="1700" dirty="0" err="1"/>
              <a:t>l</a:t>
            </a:r>
            <a:r>
              <a:rPr lang="cs-CZ" sz="1700" dirty="0"/>
              <a:t> hic </a:t>
            </a:r>
            <a:r>
              <a:rPr lang="cs-CZ" sz="1700" dirty="0" err="1"/>
              <a:t>munitissimus</a:t>
            </a:r>
            <a:r>
              <a:rPr lang="cs-CZ" sz="1700" dirty="0"/>
              <a:t> </a:t>
            </a:r>
            <a:r>
              <a:rPr lang="cs-CZ" sz="1700" dirty="0" err="1"/>
              <a:t>habendi</a:t>
            </a:r>
            <a:r>
              <a:rPr lang="cs-CZ" sz="1700" dirty="0"/>
              <a:t> </a:t>
            </a:r>
            <a:r>
              <a:rPr lang="cs-CZ" sz="1700" dirty="0" err="1"/>
              <a:t>senatus</a:t>
            </a:r>
            <a:r>
              <a:rPr lang="cs-CZ" sz="1700" dirty="0"/>
              <a:t> </a:t>
            </a:r>
            <a:r>
              <a:rPr lang="cs-CZ" sz="1700" dirty="0" err="1"/>
              <a:t>locus</a:t>
            </a:r>
            <a:r>
              <a:rPr lang="cs-CZ" sz="1700" dirty="0"/>
              <a:t>, </a:t>
            </a:r>
            <a:r>
              <a:rPr lang="cs-CZ" sz="1700" dirty="0" err="1">
                <a:solidFill>
                  <a:schemeClr val="tx2"/>
                </a:solidFill>
              </a:rPr>
              <a:t>nihil</a:t>
            </a:r>
            <a:r>
              <a:rPr lang="cs-CZ" sz="1700" dirty="0"/>
              <a:t> </a:t>
            </a:r>
            <a:r>
              <a:rPr lang="cs-CZ" sz="1700" dirty="0" err="1"/>
              <a:t>horum</a:t>
            </a:r>
            <a:r>
              <a:rPr lang="cs-CZ" sz="1700" dirty="0"/>
              <a:t> </a:t>
            </a:r>
            <a:r>
              <a:rPr lang="cs-CZ" sz="1700" dirty="0" err="1"/>
              <a:t>ora</a:t>
            </a:r>
            <a:r>
              <a:rPr lang="cs-CZ" sz="1700" dirty="0"/>
              <a:t> </a:t>
            </a:r>
            <a:r>
              <a:rPr lang="cs-CZ" sz="1700" dirty="0" err="1"/>
              <a:t>voltusque</a:t>
            </a:r>
            <a:r>
              <a:rPr lang="cs-CZ" sz="1700" dirty="0"/>
              <a:t> </a:t>
            </a:r>
            <a:r>
              <a:rPr lang="cs-CZ" sz="1700" dirty="0" err="1"/>
              <a:t>moverunt</a:t>
            </a:r>
            <a:r>
              <a:rPr lang="cs-CZ" sz="1700" dirty="0"/>
              <a:t>? Patere </a:t>
            </a:r>
            <a:r>
              <a:rPr lang="cs-CZ" sz="1700" dirty="0" err="1"/>
              <a:t>tua</a:t>
            </a:r>
            <a:r>
              <a:rPr lang="cs-CZ" sz="1700" dirty="0"/>
              <a:t> </a:t>
            </a:r>
            <a:r>
              <a:rPr lang="cs-CZ" sz="1700" dirty="0" err="1">
                <a:solidFill>
                  <a:schemeClr val="tx2"/>
                </a:solidFill>
              </a:rPr>
              <a:t>con</a:t>
            </a:r>
            <a:r>
              <a:rPr lang="cs-CZ" sz="1700" dirty="0" err="1"/>
              <a:t>silia</a:t>
            </a:r>
            <a:r>
              <a:rPr lang="cs-CZ" sz="1700" dirty="0"/>
              <a:t> non </a:t>
            </a:r>
            <a:r>
              <a:rPr lang="cs-CZ" sz="1700" dirty="0" err="1"/>
              <a:t>sentis</a:t>
            </a:r>
            <a:r>
              <a:rPr lang="cs-CZ" sz="1700" dirty="0"/>
              <a:t>, </a:t>
            </a:r>
            <a:r>
              <a:rPr lang="cs-CZ" sz="1700" dirty="0" err="1">
                <a:solidFill>
                  <a:schemeClr val="tx2"/>
                </a:solidFill>
              </a:rPr>
              <a:t>con</a:t>
            </a:r>
            <a:r>
              <a:rPr lang="cs-CZ" sz="1700" dirty="0" err="1"/>
              <a:t>strictam</a:t>
            </a:r>
            <a:r>
              <a:rPr lang="cs-CZ" sz="1700" dirty="0"/>
              <a:t> </a:t>
            </a:r>
            <a:r>
              <a:rPr lang="cs-CZ" sz="1700" dirty="0" err="1"/>
              <a:t>iam</a:t>
            </a:r>
            <a:r>
              <a:rPr lang="cs-CZ" sz="1700" dirty="0"/>
              <a:t> </a:t>
            </a:r>
            <a:r>
              <a:rPr lang="cs-CZ" sz="1700" dirty="0" err="1"/>
              <a:t>horum</a:t>
            </a:r>
            <a:r>
              <a:rPr lang="cs-CZ" sz="1700" dirty="0"/>
              <a:t> omnium </a:t>
            </a:r>
            <a:r>
              <a:rPr lang="cs-CZ" sz="1700" dirty="0" err="1"/>
              <a:t>scientia</a:t>
            </a:r>
            <a:r>
              <a:rPr lang="cs-CZ" sz="1700" dirty="0"/>
              <a:t> </a:t>
            </a:r>
            <a:r>
              <a:rPr lang="cs-CZ" sz="1700" dirty="0" err="1"/>
              <a:t>teneri</a:t>
            </a:r>
            <a:r>
              <a:rPr lang="cs-CZ" sz="1700" dirty="0"/>
              <a:t> </a:t>
            </a:r>
            <a:r>
              <a:rPr lang="cs-CZ" sz="1700" dirty="0" err="1">
                <a:solidFill>
                  <a:schemeClr val="tx2"/>
                </a:solidFill>
              </a:rPr>
              <a:t>con</a:t>
            </a:r>
            <a:r>
              <a:rPr lang="cs-CZ" sz="1700" dirty="0" err="1"/>
              <a:t>iurationem</a:t>
            </a:r>
            <a:r>
              <a:rPr lang="cs-CZ" sz="1700" dirty="0"/>
              <a:t> </a:t>
            </a:r>
            <a:r>
              <a:rPr lang="cs-CZ" sz="1700" dirty="0" err="1"/>
              <a:t>tuam</a:t>
            </a:r>
            <a:r>
              <a:rPr lang="cs-CZ" sz="1700" dirty="0"/>
              <a:t> non </a:t>
            </a:r>
            <a:r>
              <a:rPr lang="cs-CZ" sz="1700" dirty="0" err="1"/>
              <a:t>vides</a:t>
            </a:r>
            <a:r>
              <a:rPr lang="cs-CZ" sz="1700" dirty="0"/>
              <a:t>? </a:t>
            </a:r>
            <a:r>
              <a:rPr lang="cs-CZ" sz="1700" dirty="0" err="1"/>
              <a:t>Quid</a:t>
            </a:r>
            <a:r>
              <a:rPr lang="cs-CZ" sz="1700" dirty="0"/>
              <a:t> proxima, </a:t>
            </a:r>
            <a:r>
              <a:rPr lang="cs-CZ" sz="1700" dirty="0" err="1"/>
              <a:t>quid</a:t>
            </a:r>
            <a:r>
              <a:rPr lang="cs-CZ" sz="1700" dirty="0"/>
              <a:t> superiore </a:t>
            </a:r>
            <a:r>
              <a:rPr lang="cs-CZ" sz="1700" dirty="0" err="1"/>
              <a:t>nocte</a:t>
            </a:r>
            <a:r>
              <a:rPr lang="cs-CZ" sz="1700" dirty="0"/>
              <a:t> </a:t>
            </a:r>
            <a:r>
              <a:rPr lang="cs-CZ" sz="1700" dirty="0" err="1"/>
              <a:t>egeris</a:t>
            </a:r>
            <a:r>
              <a:rPr lang="cs-CZ" sz="1700" dirty="0"/>
              <a:t>, </a:t>
            </a:r>
            <a:r>
              <a:rPr lang="cs-CZ" sz="1700" dirty="0" err="1"/>
              <a:t>ubi</a:t>
            </a:r>
            <a:r>
              <a:rPr lang="cs-CZ" sz="1700" dirty="0"/>
              <a:t> </a:t>
            </a:r>
            <a:r>
              <a:rPr lang="cs-CZ" sz="1700" dirty="0" err="1"/>
              <a:t>fueris</a:t>
            </a:r>
            <a:r>
              <a:rPr lang="cs-CZ" sz="1700" dirty="0"/>
              <a:t>, </a:t>
            </a:r>
            <a:r>
              <a:rPr lang="cs-CZ" sz="1700" dirty="0" err="1"/>
              <a:t>quos</a:t>
            </a:r>
            <a:r>
              <a:rPr lang="cs-CZ" sz="1700" dirty="0"/>
              <a:t> </a:t>
            </a:r>
            <a:r>
              <a:rPr lang="cs-CZ" sz="1700" dirty="0" err="1">
                <a:solidFill>
                  <a:schemeClr val="tx2"/>
                </a:solidFill>
              </a:rPr>
              <a:t>co</a:t>
            </a:r>
            <a:r>
              <a:rPr lang="cs-CZ" sz="1700" dirty="0" err="1"/>
              <a:t>nvocaveris</a:t>
            </a:r>
            <a:r>
              <a:rPr lang="cs-CZ" sz="1700" dirty="0"/>
              <a:t>, </a:t>
            </a:r>
            <a:r>
              <a:rPr lang="cs-CZ" sz="1700" dirty="0" err="1"/>
              <a:t>quid</a:t>
            </a:r>
            <a:r>
              <a:rPr lang="cs-CZ" sz="1700" dirty="0"/>
              <a:t> </a:t>
            </a:r>
            <a:r>
              <a:rPr lang="cs-CZ" sz="1700" dirty="0" err="1">
                <a:solidFill>
                  <a:schemeClr val="tx2"/>
                </a:solidFill>
              </a:rPr>
              <a:t>co</a:t>
            </a:r>
            <a:r>
              <a:rPr lang="cs-CZ" sz="1700" dirty="0" err="1"/>
              <a:t>nsilii</a:t>
            </a:r>
            <a:r>
              <a:rPr lang="cs-CZ" sz="1700" dirty="0"/>
              <a:t> </a:t>
            </a:r>
            <a:r>
              <a:rPr lang="cs-CZ" sz="1700" dirty="0" err="1">
                <a:solidFill>
                  <a:schemeClr val="tx2"/>
                </a:solidFill>
              </a:rPr>
              <a:t>ce</a:t>
            </a:r>
            <a:r>
              <a:rPr lang="cs-CZ" sz="1700" dirty="0" err="1"/>
              <a:t>peris</a:t>
            </a:r>
            <a:r>
              <a:rPr lang="cs-CZ" sz="1700" dirty="0"/>
              <a:t>, </a:t>
            </a:r>
            <a:r>
              <a:rPr lang="cs-CZ" sz="1700" dirty="0" err="1"/>
              <a:t>quem</a:t>
            </a:r>
            <a:r>
              <a:rPr lang="cs-CZ" sz="1700" dirty="0"/>
              <a:t> </a:t>
            </a:r>
            <a:r>
              <a:rPr lang="cs-CZ" sz="1700" dirty="0" err="1"/>
              <a:t>nostrum</a:t>
            </a:r>
            <a:r>
              <a:rPr lang="cs-CZ" sz="1700" dirty="0"/>
              <a:t> </a:t>
            </a:r>
            <a:r>
              <a:rPr lang="cs-CZ" sz="1700" dirty="0" err="1"/>
              <a:t>ignorare</a:t>
            </a:r>
            <a:r>
              <a:rPr lang="cs-CZ" sz="1700" dirty="0"/>
              <a:t> </a:t>
            </a:r>
            <a:r>
              <a:rPr lang="cs-CZ" sz="1700" dirty="0" err="1"/>
              <a:t>arbitraris</a:t>
            </a:r>
            <a:r>
              <a:rPr lang="cs-CZ" sz="1700" dirty="0"/>
              <a:t>? </a:t>
            </a:r>
            <a:r>
              <a:rPr lang="cs-CZ" sz="1700" b="1" dirty="0">
                <a:solidFill>
                  <a:srgbClr val="FF0000"/>
                </a:solidFill>
                <a:effectLst>
                  <a:outerShdw blurRad="38100" dist="38100" dir="2700000" algn="tl">
                    <a:srgbClr val="000000">
                      <a:alpha val="43137"/>
                    </a:srgbClr>
                  </a:outerShdw>
                </a:effectLst>
              </a:rPr>
              <a:t>O </a:t>
            </a:r>
            <a:r>
              <a:rPr lang="cs-CZ" sz="1700" b="1" dirty="0" err="1">
                <a:solidFill>
                  <a:srgbClr val="FF0000"/>
                </a:solidFill>
                <a:effectLst>
                  <a:outerShdw blurRad="38100" dist="38100" dir="2700000" algn="tl">
                    <a:srgbClr val="000000">
                      <a:alpha val="43137"/>
                    </a:srgbClr>
                  </a:outerShdw>
                </a:effectLst>
              </a:rPr>
              <a:t>tempora</a:t>
            </a:r>
            <a:r>
              <a:rPr lang="cs-CZ" sz="1700" b="1" dirty="0">
                <a:solidFill>
                  <a:srgbClr val="FF0000"/>
                </a:solidFill>
                <a:effectLst>
                  <a:outerShdw blurRad="38100" dist="38100" dir="2700000" algn="tl">
                    <a:srgbClr val="000000">
                      <a:alpha val="43137"/>
                    </a:srgbClr>
                  </a:outerShdw>
                </a:effectLst>
              </a:rPr>
              <a:t>, o mores! </a:t>
            </a:r>
            <a:r>
              <a:rPr lang="cs-CZ" sz="1700" dirty="0" err="1"/>
              <a:t>Senatus</a:t>
            </a:r>
            <a:r>
              <a:rPr lang="cs-CZ" sz="1700" dirty="0"/>
              <a:t> </a:t>
            </a:r>
            <a:r>
              <a:rPr lang="cs-CZ" sz="1700" dirty="0" err="1"/>
              <a:t>haec</a:t>
            </a:r>
            <a:r>
              <a:rPr lang="cs-CZ" sz="1700" dirty="0"/>
              <a:t> </a:t>
            </a:r>
            <a:r>
              <a:rPr lang="cs-CZ" sz="1700" dirty="0" err="1"/>
              <a:t>intellegit</a:t>
            </a:r>
            <a:r>
              <a:rPr lang="cs-CZ" sz="1700" dirty="0"/>
              <a:t>. </a:t>
            </a:r>
            <a:r>
              <a:rPr lang="cs-CZ" sz="1700" dirty="0" err="1"/>
              <a:t>Consul</a:t>
            </a:r>
            <a:r>
              <a:rPr lang="cs-CZ" sz="1700" dirty="0"/>
              <a:t> </a:t>
            </a:r>
            <a:r>
              <a:rPr lang="cs-CZ" sz="1700" dirty="0" err="1"/>
              <a:t>videt</a:t>
            </a:r>
            <a:r>
              <a:rPr lang="cs-CZ" sz="1700" dirty="0"/>
              <a:t>; hic </a:t>
            </a:r>
            <a:r>
              <a:rPr lang="cs-CZ" sz="1700" dirty="0" err="1"/>
              <a:t>tamen</a:t>
            </a:r>
            <a:r>
              <a:rPr lang="cs-CZ" sz="1700" dirty="0"/>
              <a:t> </a:t>
            </a:r>
            <a:r>
              <a:rPr lang="cs-CZ" sz="1700" dirty="0" err="1">
                <a:solidFill>
                  <a:schemeClr val="tx2"/>
                </a:solidFill>
              </a:rPr>
              <a:t>vivit</a:t>
            </a:r>
            <a:r>
              <a:rPr lang="cs-CZ" sz="1700" dirty="0"/>
              <a:t>. </a:t>
            </a:r>
            <a:r>
              <a:rPr lang="cs-CZ" sz="1700" dirty="0" err="1">
                <a:solidFill>
                  <a:schemeClr val="tx2"/>
                </a:solidFill>
              </a:rPr>
              <a:t>Vivit</a:t>
            </a:r>
            <a:r>
              <a:rPr lang="cs-CZ" sz="1700" dirty="0"/>
              <a:t>? </a:t>
            </a:r>
            <a:r>
              <a:rPr lang="cs-CZ" sz="1700" dirty="0" err="1"/>
              <a:t>immo</a:t>
            </a:r>
            <a:r>
              <a:rPr lang="cs-CZ" sz="1700" dirty="0"/>
              <a:t> vero </a:t>
            </a:r>
            <a:r>
              <a:rPr lang="cs-CZ" sz="1700" dirty="0" err="1"/>
              <a:t>etiam</a:t>
            </a:r>
            <a:r>
              <a:rPr lang="cs-CZ" sz="1700" dirty="0"/>
              <a:t> in </a:t>
            </a:r>
            <a:r>
              <a:rPr lang="cs-CZ" sz="1700" dirty="0" err="1"/>
              <a:t>senatum</a:t>
            </a:r>
            <a:r>
              <a:rPr lang="cs-CZ" sz="1700" dirty="0"/>
              <a:t> </a:t>
            </a:r>
            <a:r>
              <a:rPr lang="cs-CZ" sz="1700" dirty="0" err="1"/>
              <a:t>venit</a:t>
            </a:r>
            <a:r>
              <a:rPr lang="cs-CZ" sz="1700" dirty="0"/>
              <a:t>, fit </a:t>
            </a:r>
            <a:r>
              <a:rPr lang="cs-CZ" sz="1700" dirty="0" err="1"/>
              <a:t>publici</a:t>
            </a:r>
            <a:r>
              <a:rPr lang="cs-CZ" sz="1700" dirty="0"/>
              <a:t> </a:t>
            </a:r>
            <a:r>
              <a:rPr lang="cs-CZ" sz="1700" dirty="0" err="1"/>
              <a:t>consilii</a:t>
            </a:r>
            <a:r>
              <a:rPr lang="cs-CZ" sz="1700" dirty="0"/>
              <a:t> </a:t>
            </a:r>
            <a:r>
              <a:rPr lang="cs-CZ" sz="1700" dirty="0" err="1"/>
              <a:t>particeps</a:t>
            </a:r>
            <a:r>
              <a:rPr lang="cs-CZ" sz="1700" dirty="0"/>
              <a:t>, </a:t>
            </a:r>
            <a:r>
              <a:rPr lang="cs-CZ" sz="1700" dirty="0" err="1"/>
              <a:t>notat</a:t>
            </a:r>
            <a:r>
              <a:rPr lang="cs-CZ" sz="1700" dirty="0"/>
              <a:t> et </a:t>
            </a:r>
            <a:r>
              <a:rPr lang="cs-CZ" sz="1700" dirty="0" err="1"/>
              <a:t>designat</a:t>
            </a:r>
            <a:r>
              <a:rPr lang="cs-CZ" sz="1700" dirty="0"/>
              <a:t> </a:t>
            </a:r>
            <a:r>
              <a:rPr lang="cs-CZ" sz="1700" dirty="0" err="1"/>
              <a:t>oculis</a:t>
            </a:r>
            <a:r>
              <a:rPr lang="cs-CZ" sz="1700" dirty="0"/>
              <a:t> ad </a:t>
            </a:r>
            <a:r>
              <a:rPr lang="cs-CZ" sz="1700" dirty="0" err="1"/>
              <a:t>caedem</a:t>
            </a:r>
            <a:r>
              <a:rPr lang="cs-CZ" sz="1700" dirty="0"/>
              <a:t> </a:t>
            </a:r>
            <a:r>
              <a:rPr lang="cs-CZ" sz="1700" dirty="0" err="1"/>
              <a:t>unum</a:t>
            </a:r>
            <a:r>
              <a:rPr lang="cs-CZ" sz="1700" dirty="0"/>
              <a:t> </a:t>
            </a:r>
            <a:r>
              <a:rPr lang="cs-CZ" sz="1700" dirty="0" err="1"/>
              <a:t>quemque</a:t>
            </a:r>
            <a:r>
              <a:rPr lang="cs-CZ" sz="1700" dirty="0"/>
              <a:t> </a:t>
            </a:r>
            <a:r>
              <a:rPr lang="cs-CZ" sz="1700" dirty="0" err="1"/>
              <a:t>nostrum</a:t>
            </a:r>
            <a:r>
              <a:rPr lang="cs-CZ" sz="1700" dirty="0"/>
              <a:t>. Nos autem </a:t>
            </a:r>
            <a:r>
              <a:rPr lang="cs-CZ" sz="1700" dirty="0" err="1"/>
              <a:t>fortes</a:t>
            </a:r>
            <a:r>
              <a:rPr lang="cs-CZ" sz="1700" dirty="0"/>
              <a:t> </a:t>
            </a:r>
            <a:r>
              <a:rPr lang="cs-CZ" sz="1700" dirty="0" err="1"/>
              <a:t>viri</a:t>
            </a:r>
            <a:r>
              <a:rPr lang="cs-CZ" sz="1700" dirty="0"/>
              <a:t> </a:t>
            </a:r>
            <a:r>
              <a:rPr lang="cs-CZ" sz="1700" dirty="0" err="1"/>
              <a:t>satis</a:t>
            </a:r>
            <a:r>
              <a:rPr lang="cs-CZ" sz="1700" dirty="0"/>
              <a:t> </a:t>
            </a:r>
            <a:r>
              <a:rPr lang="cs-CZ" sz="1700" dirty="0" err="1"/>
              <a:t>facere</a:t>
            </a:r>
            <a:r>
              <a:rPr lang="cs-CZ" sz="1700" dirty="0"/>
              <a:t> </a:t>
            </a:r>
            <a:r>
              <a:rPr lang="cs-CZ" sz="1700" dirty="0" err="1"/>
              <a:t>rei</a:t>
            </a:r>
            <a:r>
              <a:rPr lang="cs-CZ" sz="1700" dirty="0"/>
              <a:t> </a:t>
            </a:r>
            <a:r>
              <a:rPr lang="cs-CZ" sz="1700" dirty="0" err="1"/>
              <a:t>publicae</a:t>
            </a:r>
            <a:r>
              <a:rPr lang="cs-CZ" sz="1700" dirty="0"/>
              <a:t> </a:t>
            </a:r>
            <a:r>
              <a:rPr lang="cs-CZ" sz="1700" dirty="0" err="1"/>
              <a:t>videmur</a:t>
            </a:r>
            <a:r>
              <a:rPr lang="cs-CZ" sz="1700" dirty="0"/>
              <a:t>, si </a:t>
            </a:r>
            <a:r>
              <a:rPr lang="cs-CZ" sz="1700" dirty="0" err="1"/>
              <a:t>istius</a:t>
            </a:r>
            <a:r>
              <a:rPr lang="cs-CZ" sz="1700" dirty="0"/>
              <a:t> </a:t>
            </a:r>
            <a:r>
              <a:rPr lang="cs-CZ" sz="1700" dirty="0" err="1">
                <a:solidFill>
                  <a:schemeClr val="tx2"/>
                </a:solidFill>
              </a:rPr>
              <a:t>furorem</a:t>
            </a:r>
            <a:r>
              <a:rPr lang="cs-CZ" sz="1700" dirty="0">
                <a:solidFill>
                  <a:schemeClr val="tx2"/>
                </a:solidFill>
              </a:rPr>
              <a:t> </a:t>
            </a:r>
            <a:r>
              <a:rPr lang="cs-CZ" sz="1700" dirty="0" err="1">
                <a:solidFill>
                  <a:schemeClr val="tx2"/>
                </a:solidFill>
              </a:rPr>
              <a:t>ac</a:t>
            </a:r>
            <a:r>
              <a:rPr lang="cs-CZ" sz="1700" dirty="0">
                <a:solidFill>
                  <a:schemeClr val="tx2"/>
                </a:solidFill>
              </a:rPr>
              <a:t> </a:t>
            </a:r>
            <a:r>
              <a:rPr lang="cs-CZ" sz="1700" dirty="0" err="1">
                <a:solidFill>
                  <a:schemeClr val="tx2"/>
                </a:solidFill>
              </a:rPr>
              <a:t>tela</a:t>
            </a:r>
            <a:r>
              <a:rPr lang="cs-CZ" sz="1700" dirty="0"/>
              <a:t> </a:t>
            </a:r>
            <a:r>
              <a:rPr lang="cs-CZ" sz="1700" dirty="0" err="1"/>
              <a:t>vitemus</a:t>
            </a:r>
            <a:r>
              <a:rPr lang="cs-CZ" sz="1700" dirty="0"/>
              <a:t>. Ad </a:t>
            </a:r>
            <a:r>
              <a:rPr lang="cs-CZ" sz="1700" dirty="0" err="1"/>
              <a:t>mortem</a:t>
            </a:r>
            <a:r>
              <a:rPr lang="cs-CZ" sz="1700" dirty="0"/>
              <a:t> </a:t>
            </a:r>
            <a:r>
              <a:rPr lang="cs-CZ" sz="1700" dirty="0" err="1"/>
              <a:t>te</a:t>
            </a:r>
            <a:r>
              <a:rPr lang="cs-CZ" sz="1700" dirty="0"/>
              <a:t>, </a:t>
            </a:r>
            <a:r>
              <a:rPr lang="cs-CZ" sz="1700" dirty="0" err="1"/>
              <a:t>Catilina</a:t>
            </a:r>
            <a:r>
              <a:rPr lang="cs-CZ" sz="1700" dirty="0"/>
              <a:t>, </a:t>
            </a:r>
            <a:r>
              <a:rPr lang="cs-CZ" sz="1700" dirty="0" err="1"/>
              <a:t>duci</a:t>
            </a:r>
            <a:r>
              <a:rPr lang="cs-CZ" sz="1700" dirty="0"/>
              <a:t> </a:t>
            </a:r>
            <a:r>
              <a:rPr lang="cs-CZ" sz="1700" dirty="0" err="1"/>
              <a:t>iussu</a:t>
            </a:r>
            <a:r>
              <a:rPr lang="cs-CZ" sz="1700" dirty="0"/>
              <a:t> </a:t>
            </a:r>
            <a:r>
              <a:rPr lang="cs-CZ" sz="1700" dirty="0" err="1"/>
              <a:t>consulis</a:t>
            </a:r>
            <a:r>
              <a:rPr lang="cs-CZ" sz="1700" dirty="0"/>
              <a:t> </a:t>
            </a:r>
            <a:r>
              <a:rPr lang="cs-CZ" sz="1700" dirty="0" err="1"/>
              <a:t>iam</a:t>
            </a:r>
            <a:r>
              <a:rPr lang="cs-CZ" sz="1700" dirty="0"/>
              <a:t> </a:t>
            </a:r>
            <a:r>
              <a:rPr lang="cs-CZ" sz="1700" dirty="0" err="1"/>
              <a:t>pridem</a:t>
            </a:r>
            <a:r>
              <a:rPr lang="cs-CZ" sz="1700" dirty="0"/>
              <a:t> </a:t>
            </a:r>
            <a:r>
              <a:rPr lang="cs-CZ" sz="1700" dirty="0" err="1"/>
              <a:t>oportebat</a:t>
            </a:r>
            <a:r>
              <a:rPr lang="cs-CZ" sz="1700" dirty="0"/>
              <a:t>, in </a:t>
            </a:r>
            <a:r>
              <a:rPr lang="cs-CZ" sz="1700" dirty="0" err="1"/>
              <a:t>te</a:t>
            </a:r>
            <a:r>
              <a:rPr lang="cs-CZ" sz="1700" dirty="0"/>
              <a:t> </a:t>
            </a:r>
            <a:r>
              <a:rPr lang="cs-CZ" sz="1700" dirty="0" err="1"/>
              <a:t>conferri</a:t>
            </a:r>
            <a:r>
              <a:rPr lang="cs-CZ" sz="1700" dirty="0"/>
              <a:t> </a:t>
            </a:r>
            <a:r>
              <a:rPr lang="cs-CZ" sz="1700" b="1" dirty="0">
                <a:solidFill>
                  <a:schemeClr val="tx2"/>
                </a:solidFill>
              </a:rPr>
              <a:t>pestem</a:t>
            </a:r>
            <a:r>
              <a:rPr lang="cs-CZ" sz="1700" dirty="0"/>
              <a:t>, </a:t>
            </a:r>
            <a:r>
              <a:rPr lang="cs-CZ" sz="1700" dirty="0" err="1"/>
              <a:t>quam</a:t>
            </a:r>
            <a:r>
              <a:rPr lang="cs-CZ" sz="1700" dirty="0"/>
              <a:t> tu in nos [</a:t>
            </a:r>
            <a:r>
              <a:rPr lang="cs-CZ" sz="1700" dirty="0" err="1"/>
              <a:t>omnes</a:t>
            </a:r>
            <a:r>
              <a:rPr lang="cs-CZ" sz="1700" dirty="0"/>
              <a:t> </a:t>
            </a:r>
            <a:r>
              <a:rPr lang="cs-CZ" sz="1700" dirty="0" err="1"/>
              <a:t>iam</a:t>
            </a:r>
            <a:r>
              <a:rPr lang="cs-CZ" sz="1700" dirty="0"/>
              <a:t> </a:t>
            </a:r>
            <a:r>
              <a:rPr lang="cs-CZ" sz="1700" dirty="0" err="1"/>
              <a:t>diu</a:t>
            </a:r>
            <a:r>
              <a:rPr lang="cs-CZ" sz="1700" dirty="0"/>
              <a:t>] </a:t>
            </a:r>
            <a:r>
              <a:rPr lang="cs-CZ" sz="1700" b="1" dirty="0" err="1">
                <a:solidFill>
                  <a:schemeClr val="tx2"/>
                </a:solidFill>
              </a:rPr>
              <a:t>machinaris</a:t>
            </a:r>
            <a:r>
              <a:rPr lang="cs-CZ" sz="1700" dirty="0"/>
              <a:t>. </a:t>
            </a:r>
          </a:p>
          <a:p>
            <a:pPr marL="457200" lvl="1" indent="0">
              <a:spcBef>
                <a:spcPts val="600"/>
              </a:spcBef>
              <a:buNone/>
            </a:pPr>
            <a:r>
              <a:rPr lang="cs-CZ" sz="1400" dirty="0">
                <a:solidFill>
                  <a:schemeClr val="accent1"/>
                </a:solidFill>
              </a:rPr>
              <a:t>q</a:t>
            </a:r>
            <a:r>
              <a:rPr lang="cs-CZ" sz="1400" dirty="0"/>
              <a:t>uo </a:t>
            </a:r>
            <a:r>
              <a:rPr lang="cs-CZ" sz="1400" dirty="0" err="1"/>
              <a:t>usque</a:t>
            </a:r>
            <a:r>
              <a:rPr lang="cs-CZ" sz="1400" dirty="0"/>
              <a:t> tandem </a:t>
            </a:r>
            <a:r>
              <a:rPr lang="cs-CZ" sz="1400" b="1" u="sng" dirty="0" err="1">
                <a:solidFill>
                  <a:schemeClr val="accent2"/>
                </a:solidFill>
              </a:rPr>
              <a:t>abutere</a:t>
            </a:r>
            <a:r>
              <a:rPr lang="cs-CZ" sz="1400" dirty="0"/>
              <a:t>, </a:t>
            </a:r>
            <a:r>
              <a:rPr lang="cs-CZ" sz="1400" dirty="0" err="1"/>
              <a:t>Catilina</a:t>
            </a:r>
            <a:r>
              <a:rPr lang="cs-CZ" sz="1400" dirty="0"/>
              <a:t>, </a:t>
            </a:r>
            <a:r>
              <a:rPr lang="cs-CZ" sz="1400" b="1" dirty="0" err="1">
                <a:solidFill>
                  <a:srgbClr val="00B050"/>
                </a:solidFill>
              </a:rPr>
              <a:t>patientia</a:t>
            </a:r>
            <a:r>
              <a:rPr lang="cs-CZ" sz="1400" b="1" dirty="0">
                <a:solidFill>
                  <a:srgbClr val="00B050"/>
                </a:solidFill>
              </a:rPr>
              <a:t> nostra</a:t>
            </a:r>
            <a:r>
              <a:rPr lang="cs-CZ" sz="1400" dirty="0"/>
              <a:t>? </a:t>
            </a:r>
          </a:p>
          <a:p>
            <a:pPr marL="457200" lvl="1" indent="0">
              <a:spcBef>
                <a:spcPts val="0"/>
              </a:spcBef>
              <a:buNone/>
            </a:pPr>
            <a:r>
              <a:rPr lang="cs-CZ" sz="1400" dirty="0" err="1">
                <a:solidFill>
                  <a:schemeClr val="accent1"/>
                </a:solidFill>
              </a:rPr>
              <a:t>q</a:t>
            </a:r>
            <a:r>
              <a:rPr lang="cs-CZ" sz="1400" dirty="0" err="1"/>
              <a:t>uam</a:t>
            </a:r>
            <a:r>
              <a:rPr lang="cs-CZ" sz="1400" dirty="0"/>
              <a:t> </a:t>
            </a:r>
            <a:r>
              <a:rPr lang="cs-CZ" sz="1400" dirty="0" err="1"/>
              <a:t>diu</a:t>
            </a:r>
            <a:r>
              <a:rPr lang="cs-CZ" sz="1400" dirty="0"/>
              <a:t> </a:t>
            </a:r>
            <a:r>
              <a:rPr lang="cs-CZ" sz="1400" dirty="0" err="1"/>
              <a:t>etiam</a:t>
            </a:r>
            <a:r>
              <a:rPr lang="cs-CZ" sz="1400" dirty="0"/>
              <a:t> </a:t>
            </a:r>
            <a:r>
              <a:rPr lang="cs-CZ" sz="1400" b="1" u="sng" dirty="0" err="1">
                <a:solidFill>
                  <a:schemeClr val="accent2"/>
                </a:solidFill>
              </a:rPr>
              <a:t>furor</a:t>
            </a:r>
            <a:r>
              <a:rPr lang="cs-CZ" sz="1400" b="1" u="sng" dirty="0">
                <a:solidFill>
                  <a:schemeClr val="accent2"/>
                </a:solidFill>
              </a:rPr>
              <a:t> </a:t>
            </a:r>
            <a:r>
              <a:rPr lang="cs-CZ" sz="1400" b="1" u="sng" dirty="0" err="1">
                <a:solidFill>
                  <a:schemeClr val="accent2"/>
                </a:solidFill>
              </a:rPr>
              <a:t>iste</a:t>
            </a:r>
            <a:r>
              <a:rPr lang="cs-CZ" sz="1400" b="1" u="sng" dirty="0">
                <a:solidFill>
                  <a:schemeClr val="accent2"/>
                </a:solidFill>
              </a:rPr>
              <a:t> </a:t>
            </a:r>
            <a:r>
              <a:rPr lang="cs-CZ" sz="1400" b="1" u="sng" dirty="0" err="1">
                <a:solidFill>
                  <a:schemeClr val="accent2"/>
                </a:solidFill>
              </a:rPr>
              <a:t>tuus</a:t>
            </a:r>
            <a:r>
              <a:rPr lang="cs-CZ" sz="1400" b="1" u="sng" dirty="0">
                <a:solidFill>
                  <a:schemeClr val="accent2"/>
                </a:solidFill>
              </a:rPr>
              <a:t> </a:t>
            </a:r>
            <a:r>
              <a:rPr lang="cs-CZ" sz="1400" b="1" dirty="0">
                <a:solidFill>
                  <a:srgbClr val="00B050"/>
                </a:solidFill>
              </a:rPr>
              <a:t>nos</a:t>
            </a:r>
            <a:r>
              <a:rPr lang="cs-CZ" sz="1400" dirty="0"/>
              <a:t> </a:t>
            </a:r>
            <a:r>
              <a:rPr lang="cs-CZ" sz="1400" dirty="0" err="1"/>
              <a:t>eludet</a:t>
            </a:r>
            <a:r>
              <a:rPr lang="cs-CZ" sz="1400" dirty="0"/>
              <a:t>? </a:t>
            </a:r>
          </a:p>
          <a:p>
            <a:pPr marL="457200" lvl="1" indent="0">
              <a:spcBef>
                <a:spcPts val="0"/>
              </a:spcBef>
              <a:buNone/>
            </a:pPr>
            <a:r>
              <a:rPr lang="cs-CZ" sz="1400" dirty="0" err="1">
                <a:solidFill>
                  <a:schemeClr val="accent1"/>
                </a:solidFill>
              </a:rPr>
              <a:t>q</a:t>
            </a:r>
            <a:r>
              <a:rPr lang="cs-CZ" sz="1400" dirty="0" err="1"/>
              <a:t>uem</a:t>
            </a:r>
            <a:r>
              <a:rPr lang="cs-CZ" sz="1400" dirty="0"/>
              <a:t> ad </a:t>
            </a:r>
            <a:r>
              <a:rPr lang="cs-CZ" sz="1400" dirty="0" err="1"/>
              <a:t>finem</a:t>
            </a:r>
            <a:r>
              <a:rPr lang="cs-CZ" sz="1400" dirty="0"/>
              <a:t> </a:t>
            </a:r>
            <a:r>
              <a:rPr lang="cs-CZ" sz="1400" dirty="0" err="1"/>
              <a:t>sese</a:t>
            </a:r>
            <a:r>
              <a:rPr lang="cs-CZ" sz="1400" dirty="0"/>
              <a:t> </a:t>
            </a:r>
            <a:r>
              <a:rPr lang="cs-CZ" sz="1400" b="1" u="sng" dirty="0" err="1">
                <a:solidFill>
                  <a:schemeClr val="accent2"/>
                </a:solidFill>
              </a:rPr>
              <a:t>effrenata</a:t>
            </a:r>
            <a:r>
              <a:rPr lang="cs-CZ" sz="1400" dirty="0"/>
              <a:t> </a:t>
            </a:r>
            <a:r>
              <a:rPr lang="cs-CZ" sz="1400" dirty="0" err="1"/>
              <a:t>iactabit</a:t>
            </a:r>
            <a:r>
              <a:rPr lang="cs-CZ" sz="1400" dirty="0"/>
              <a:t> </a:t>
            </a:r>
            <a:r>
              <a:rPr lang="cs-CZ" sz="1400" b="1" u="sng" dirty="0" err="1">
                <a:solidFill>
                  <a:schemeClr val="accent2"/>
                </a:solidFill>
              </a:rPr>
              <a:t>audacia</a:t>
            </a:r>
            <a:r>
              <a:rPr lang="cs-CZ" sz="1400" dirty="0"/>
              <a:t>? </a:t>
            </a:r>
          </a:p>
          <a:p>
            <a:pPr marL="914400" lvl="2" indent="0">
              <a:spcBef>
                <a:spcPts val="0"/>
              </a:spcBef>
              <a:buNone/>
            </a:pPr>
            <a:endParaRPr lang="cs-CZ" sz="1200" dirty="0">
              <a:solidFill>
                <a:srgbClr val="0070C0"/>
              </a:solidFill>
            </a:endParaRPr>
          </a:p>
          <a:p>
            <a:pPr marL="914400" lvl="2" indent="0">
              <a:spcBef>
                <a:spcPts val="0"/>
              </a:spcBef>
              <a:buNone/>
            </a:pPr>
            <a:r>
              <a:rPr lang="cs-CZ" sz="1400" dirty="0" err="1">
                <a:ln w="0"/>
                <a:solidFill>
                  <a:schemeClr val="accent1"/>
                </a:solidFill>
                <a:effectLst>
                  <a:outerShdw blurRad="38100" dist="25400" dir="5400000" algn="ctr" rotWithShape="0">
                    <a:srgbClr val="6E747A">
                      <a:alpha val="43000"/>
                    </a:srgbClr>
                  </a:outerShdw>
                </a:effectLst>
              </a:rPr>
              <a:t>nihil</a:t>
            </a:r>
            <a:r>
              <a:rPr lang="cs-CZ" sz="1400" dirty="0" err="1"/>
              <a:t>ne</a:t>
            </a:r>
            <a:r>
              <a:rPr lang="cs-CZ" sz="1400" dirty="0"/>
              <a:t> </a:t>
            </a:r>
            <a:r>
              <a:rPr lang="cs-CZ" sz="1400" dirty="0" err="1"/>
              <a:t>te</a:t>
            </a:r>
            <a:r>
              <a:rPr lang="cs-CZ" sz="1400" dirty="0"/>
              <a:t> </a:t>
            </a:r>
            <a:r>
              <a:rPr lang="cs-CZ" sz="1400" dirty="0" err="1"/>
              <a:t>nocturnum</a:t>
            </a:r>
            <a:r>
              <a:rPr lang="cs-CZ" sz="1400" dirty="0"/>
              <a:t> </a:t>
            </a:r>
            <a:r>
              <a:rPr lang="cs-CZ" sz="1400" dirty="0" err="1"/>
              <a:t>praesidium</a:t>
            </a:r>
            <a:r>
              <a:rPr lang="cs-CZ" sz="1400" dirty="0"/>
              <a:t> </a:t>
            </a:r>
            <a:r>
              <a:rPr lang="cs-CZ" sz="1400" dirty="0" err="1"/>
              <a:t>Palati</a:t>
            </a:r>
            <a:r>
              <a:rPr lang="cs-CZ" sz="1400" dirty="0"/>
              <a:t>, </a:t>
            </a:r>
          </a:p>
          <a:p>
            <a:pPr marL="914400" lvl="2" indent="0">
              <a:spcBef>
                <a:spcPts val="0"/>
              </a:spcBef>
              <a:buNone/>
            </a:pPr>
            <a:r>
              <a:rPr lang="cs-CZ" sz="1400" dirty="0" err="1">
                <a:ln w="0"/>
                <a:solidFill>
                  <a:schemeClr val="accent1"/>
                </a:solidFill>
                <a:effectLst>
                  <a:outerShdw blurRad="38100" dist="25400" dir="5400000" algn="ctr" rotWithShape="0">
                    <a:srgbClr val="6E747A">
                      <a:alpha val="43000"/>
                    </a:srgbClr>
                  </a:outerShdw>
                </a:effectLst>
              </a:rPr>
              <a:t>nihil</a:t>
            </a:r>
            <a:r>
              <a:rPr lang="cs-CZ" sz="1400" dirty="0">
                <a:ln w="0"/>
                <a:solidFill>
                  <a:schemeClr val="accent1"/>
                </a:solidFill>
                <a:effectLst>
                  <a:outerShdw blurRad="38100" dist="25400" dir="5400000" algn="ctr" rotWithShape="0">
                    <a:srgbClr val="6E747A">
                      <a:alpha val="43000"/>
                    </a:srgbClr>
                  </a:outerShdw>
                </a:effectLst>
              </a:rPr>
              <a:t> </a:t>
            </a:r>
            <a:r>
              <a:rPr lang="cs-CZ" sz="1400" dirty="0" err="1"/>
              <a:t>urbis</a:t>
            </a:r>
            <a:r>
              <a:rPr lang="cs-CZ" sz="1400" dirty="0"/>
              <a:t> </a:t>
            </a:r>
            <a:r>
              <a:rPr lang="cs-CZ" sz="1400" dirty="0" err="1"/>
              <a:t>vigiliae</a:t>
            </a:r>
            <a:r>
              <a:rPr lang="cs-CZ" sz="1400" dirty="0"/>
              <a:t>,</a:t>
            </a:r>
          </a:p>
          <a:p>
            <a:pPr marL="914400" lvl="2" indent="0">
              <a:spcBef>
                <a:spcPts val="0"/>
              </a:spcBef>
              <a:buNone/>
            </a:pPr>
            <a:r>
              <a:rPr lang="cs-CZ" sz="1400" dirty="0" err="1">
                <a:ln w="0"/>
                <a:solidFill>
                  <a:schemeClr val="accent1"/>
                </a:solidFill>
                <a:effectLst>
                  <a:outerShdw blurRad="38100" dist="25400" dir="5400000" algn="ctr" rotWithShape="0">
                    <a:srgbClr val="6E747A">
                      <a:alpha val="43000"/>
                    </a:srgbClr>
                  </a:outerShdw>
                </a:effectLst>
              </a:rPr>
              <a:t>nihil</a:t>
            </a:r>
            <a:r>
              <a:rPr lang="cs-CZ" sz="1400" dirty="0">
                <a:ln w="0"/>
                <a:solidFill>
                  <a:schemeClr val="accent1"/>
                </a:solidFill>
                <a:effectLst>
                  <a:outerShdw blurRad="38100" dist="25400" dir="5400000" algn="ctr" rotWithShape="0">
                    <a:srgbClr val="6E747A">
                      <a:alpha val="43000"/>
                    </a:srgbClr>
                  </a:outerShdw>
                </a:effectLst>
              </a:rPr>
              <a:t> </a:t>
            </a:r>
            <a:r>
              <a:rPr lang="cs-CZ" sz="1400" dirty="0" err="1"/>
              <a:t>timor</a:t>
            </a:r>
            <a:r>
              <a:rPr lang="cs-CZ" sz="1400" dirty="0"/>
              <a:t> </a:t>
            </a:r>
            <a:r>
              <a:rPr lang="cs-CZ" sz="1400" dirty="0" err="1"/>
              <a:t>populi</a:t>
            </a:r>
            <a:r>
              <a:rPr lang="cs-CZ" sz="1400" dirty="0"/>
              <a:t>, </a:t>
            </a:r>
          </a:p>
          <a:p>
            <a:pPr marL="914400" lvl="2" indent="0">
              <a:spcBef>
                <a:spcPts val="0"/>
              </a:spcBef>
              <a:buNone/>
            </a:pPr>
            <a:r>
              <a:rPr lang="cs-CZ" sz="1400" dirty="0" err="1">
                <a:ln w="0"/>
                <a:solidFill>
                  <a:schemeClr val="accent1"/>
                </a:solidFill>
                <a:effectLst>
                  <a:outerShdw blurRad="38100" dist="25400" dir="5400000" algn="ctr" rotWithShape="0">
                    <a:srgbClr val="6E747A">
                      <a:alpha val="43000"/>
                    </a:srgbClr>
                  </a:outerShdw>
                </a:effectLst>
              </a:rPr>
              <a:t>nihil</a:t>
            </a:r>
            <a:r>
              <a:rPr lang="cs-CZ" sz="1400" dirty="0">
                <a:ln w="0"/>
                <a:solidFill>
                  <a:schemeClr val="accent1"/>
                </a:solidFill>
                <a:effectLst>
                  <a:outerShdw blurRad="38100" dist="25400" dir="5400000" algn="ctr" rotWithShape="0">
                    <a:srgbClr val="6E747A">
                      <a:alpha val="43000"/>
                    </a:srgbClr>
                  </a:outerShdw>
                </a:effectLst>
              </a:rPr>
              <a:t> </a:t>
            </a:r>
            <a:r>
              <a:rPr lang="cs-CZ" sz="1400" dirty="0" err="1"/>
              <a:t>concursus</a:t>
            </a:r>
            <a:r>
              <a:rPr lang="cs-CZ" sz="1400" dirty="0"/>
              <a:t> </a:t>
            </a:r>
            <a:r>
              <a:rPr lang="cs-CZ" sz="1400" dirty="0" err="1"/>
              <a:t>bonorum</a:t>
            </a:r>
            <a:r>
              <a:rPr lang="cs-CZ" sz="1400" dirty="0"/>
              <a:t> omnium, </a:t>
            </a:r>
          </a:p>
          <a:p>
            <a:pPr marL="914400" lvl="2" indent="0">
              <a:spcBef>
                <a:spcPts val="0"/>
              </a:spcBef>
              <a:buNone/>
            </a:pPr>
            <a:r>
              <a:rPr lang="cs-CZ" sz="1400" dirty="0" err="1">
                <a:ln w="0"/>
                <a:solidFill>
                  <a:schemeClr val="accent1"/>
                </a:solidFill>
                <a:effectLst>
                  <a:outerShdw blurRad="38100" dist="25400" dir="5400000" algn="ctr" rotWithShape="0">
                    <a:srgbClr val="6E747A">
                      <a:alpha val="43000"/>
                    </a:srgbClr>
                  </a:outerShdw>
                </a:effectLst>
              </a:rPr>
              <a:t>nihil</a:t>
            </a:r>
            <a:r>
              <a:rPr lang="cs-CZ" sz="1400" dirty="0"/>
              <a:t> hic </a:t>
            </a:r>
            <a:r>
              <a:rPr lang="cs-CZ" sz="1400" dirty="0" err="1"/>
              <a:t>munitissimus</a:t>
            </a:r>
            <a:r>
              <a:rPr lang="cs-CZ" sz="1400" dirty="0"/>
              <a:t> </a:t>
            </a:r>
            <a:r>
              <a:rPr lang="cs-CZ" sz="1400" dirty="0" err="1"/>
              <a:t>habendi</a:t>
            </a:r>
            <a:r>
              <a:rPr lang="cs-CZ" sz="1400" dirty="0"/>
              <a:t> </a:t>
            </a:r>
            <a:r>
              <a:rPr lang="cs-CZ" sz="1400" dirty="0" err="1"/>
              <a:t>senatus</a:t>
            </a:r>
            <a:r>
              <a:rPr lang="cs-CZ" sz="1400" dirty="0"/>
              <a:t> </a:t>
            </a:r>
            <a:r>
              <a:rPr lang="cs-CZ" sz="1400" dirty="0" err="1"/>
              <a:t>locus</a:t>
            </a:r>
            <a:r>
              <a:rPr lang="cs-CZ" sz="1400" dirty="0"/>
              <a:t>,</a:t>
            </a:r>
          </a:p>
          <a:p>
            <a:pPr marL="914400" lvl="2" indent="0">
              <a:spcBef>
                <a:spcPts val="0"/>
              </a:spcBef>
              <a:buNone/>
            </a:pPr>
            <a:r>
              <a:rPr lang="cs-CZ" sz="1400" dirty="0" err="1">
                <a:ln w="0"/>
                <a:solidFill>
                  <a:schemeClr val="accent1"/>
                </a:solidFill>
                <a:effectLst>
                  <a:outerShdw blurRad="38100" dist="25400" dir="5400000" algn="ctr" rotWithShape="0">
                    <a:srgbClr val="6E747A">
                      <a:alpha val="43000"/>
                    </a:srgbClr>
                  </a:outerShdw>
                </a:effectLst>
              </a:rPr>
              <a:t>nihil</a:t>
            </a:r>
            <a:r>
              <a:rPr lang="cs-CZ" sz="1400" dirty="0">
                <a:ln w="0"/>
                <a:solidFill>
                  <a:schemeClr val="accent1"/>
                </a:solidFill>
                <a:effectLst>
                  <a:outerShdw blurRad="38100" dist="25400" dir="5400000" algn="ctr" rotWithShape="0">
                    <a:srgbClr val="6E747A">
                      <a:alpha val="43000"/>
                    </a:srgbClr>
                  </a:outerShdw>
                </a:effectLst>
              </a:rPr>
              <a:t> </a:t>
            </a:r>
            <a:r>
              <a:rPr lang="cs-CZ" sz="1400" dirty="0" err="1"/>
              <a:t>horum</a:t>
            </a:r>
            <a:r>
              <a:rPr lang="cs-CZ" sz="1400" dirty="0"/>
              <a:t> </a:t>
            </a:r>
            <a:r>
              <a:rPr lang="cs-CZ" sz="1400" dirty="0" err="1"/>
              <a:t>ora</a:t>
            </a:r>
            <a:r>
              <a:rPr lang="cs-CZ" sz="1400" dirty="0"/>
              <a:t> </a:t>
            </a:r>
            <a:r>
              <a:rPr lang="cs-CZ" sz="1400" dirty="0" err="1"/>
              <a:t>voltusque</a:t>
            </a:r>
            <a:r>
              <a:rPr lang="cs-CZ" sz="1400" dirty="0"/>
              <a:t> </a:t>
            </a:r>
            <a:r>
              <a:rPr lang="cs-CZ" sz="1400" dirty="0" err="1"/>
              <a:t>moverunt</a:t>
            </a:r>
            <a:r>
              <a:rPr lang="cs-CZ" sz="1400" dirty="0"/>
              <a:t>?</a:t>
            </a:r>
          </a:p>
          <a:p>
            <a:pPr marL="0" indent="0" algn="just">
              <a:spcBef>
                <a:spcPts val="0"/>
              </a:spcBef>
              <a:buNone/>
            </a:pPr>
            <a:endParaRPr lang="cs-CZ" sz="1000" dirty="0"/>
          </a:p>
        </p:txBody>
      </p:sp>
      <p:sp>
        <p:nvSpPr>
          <p:cNvPr id="4" name="TextovéPole 3"/>
          <p:cNvSpPr txBox="1"/>
          <p:nvPr/>
        </p:nvSpPr>
        <p:spPr>
          <a:xfrm>
            <a:off x="2103907" y="953070"/>
            <a:ext cx="4218655" cy="338554"/>
          </a:xfrm>
          <a:prstGeom prst="rect">
            <a:avLst/>
          </a:prstGeom>
          <a:solidFill>
            <a:schemeClr val="tx2">
              <a:lumMod val="20000"/>
              <a:lumOff val="80000"/>
            </a:schemeClr>
          </a:solidFill>
        </p:spPr>
        <p:txBody>
          <a:bodyPr wrap="none" rtlCol="0">
            <a:spAutoFit/>
          </a:bodyPr>
          <a:lstStyle/>
          <a:p>
            <a:r>
              <a:rPr lang="cs-CZ" sz="1600" i="1" dirty="0"/>
              <a:t>apostrofa</a:t>
            </a:r>
            <a:r>
              <a:rPr lang="cs-CZ" sz="1600" dirty="0"/>
              <a:t>: oslovován je </a:t>
            </a:r>
            <a:r>
              <a:rPr lang="cs-CZ" sz="1600" dirty="0" err="1"/>
              <a:t>Catilina</a:t>
            </a:r>
            <a:r>
              <a:rPr lang="cs-CZ" sz="1600" dirty="0"/>
              <a:t>, ne senátoři </a:t>
            </a:r>
          </a:p>
        </p:txBody>
      </p:sp>
      <p:sp>
        <p:nvSpPr>
          <p:cNvPr id="5" name="TextovéPole 4"/>
          <p:cNvSpPr txBox="1"/>
          <p:nvPr/>
        </p:nvSpPr>
        <p:spPr>
          <a:xfrm>
            <a:off x="405081" y="952166"/>
            <a:ext cx="1574470" cy="338554"/>
          </a:xfrm>
          <a:prstGeom prst="rect">
            <a:avLst/>
          </a:prstGeom>
          <a:solidFill>
            <a:schemeClr val="tx2">
              <a:lumMod val="20000"/>
              <a:lumOff val="80000"/>
            </a:schemeClr>
          </a:solidFill>
        </p:spPr>
        <p:txBody>
          <a:bodyPr wrap="none" rtlCol="0">
            <a:spAutoFit/>
          </a:bodyPr>
          <a:lstStyle/>
          <a:p>
            <a:r>
              <a:rPr lang="cs-CZ" sz="1600" i="1" dirty="0"/>
              <a:t>řečnické otázky</a:t>
            </a:r>
          </a:p>
        </p:txBody>
      </p:sp>
      <p:sp>
        <p:nvSpPr>
          <p:cNvPr id="6" name="TextovéPole 5"/>
          <p:cNvSpPr txBox="1"/>
          <p:nvPr/>
        </p:nvSpPr>
        <p:spPr>
          <a:xfrm>
            <a:off x="6446918" y="956299"/>
            <a:ext cx="1858073" cy="338554"/>
          </a:xfrm>
          <a:prstGeom prst="rect">
            <a:avLst/>
          </a:prstGeom>
          <a:solidFill>
            <a:schemeClr val="tx2">
              <a:lumMod val="20000"/>
              <a:lumOff val="80000"/>
            </a:schemeClr>
          </a:solidFill>
        </p:spPr>
        <p:txBody>
          <a:bodyPr wrap="none" rtlCol="0">
            <a:spAutoFit/>
          </a:bodyPr>
          <a:lstStyle/>
          <a:p>
            <a:r>
              <a:rPr lang="cs-CZ" sz="1600" i="1" dirty="0"/>
              <a:t>aliterace a anafory</a:t>
            </a:r>
          </a:p>
        </p:txBody>
      </p:sp>
      <p:cxnSp>
        <p:nvCxnSpPr>
          <p:cNvPr id="9" name="Přímá spojnice se šipkou 8"/>
          <p:cNvCxnSpPr>
            <a:stCxn id="4" idx="2"/>
          </p:cNvCxnSpPr>
          <p:nvPr/>
        </p:nvCxnSpPr>
        <p:spPr>
          <a:xfrm flipH="1">
            <a:off x="3895401" y="1291624"/>
            <a:ext cx="317834" cy="216884"/>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Přímá spojnice se šipkou 15"/>
          <p:cNvCxnSpPr/>
          <p:nvPr/>
        </p:nvCxnSpPr>
        <p:spPr>
          <a:xfrm>
            <a:off x="5507180" y="3959307"/>
            <a:ext cx="373720" cy="5024"/>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Přímá spojnice se šipkou 19"/>
          <p:cNvCxnSpPr/>
          <p:nvPr/>
        </p:nvCxnSpPr>
        <p:spPr>
          <a:xfrm flipV="1">
            <a:off x="5507180" y="4199319"/>
            <a:ext cx="747440" cy="1"/>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p:nvPr/>
        </p:nvCxnSpPr>
        <p:spPr>
          <a:xfrm>
            <a:off x="5510784" y="4434308"/>
            <a:ext cx="1145881" cy="10202"/>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69" name="TextovéPole 68"/>
          <p:cNvSpPr txBox="1"/>
          <p:nvPr/>
        </p:nvSpPr>
        <p:spPr>
          <a:xfrm>
            <a:off x="7007429" y="4279021"/>
            <a:ext cx="698739" cy="584775"/>
          </a:xfrm>
          <a:prstGeom prst="rect">
            <a:avLst/>
          </a:prstGeom>
          <a:solidFill>
            <a:srgbClr val="FF0000"/>
          </a:solidFill>
        </p:spPr>
        <p:txBody>
          <a:bodyPr wrap="square" rtlCol="0">
            <a:spAutoFit/>
          </a:bodyPr>
          <a:lstStyle/>
          <a:p>
            <a:r>
              <a:rPr lang="cs-CZ" sz="3200" b="1" dirty="0">
                <a:effectLst>
                  <a:outerShdw blurRad="38100" dist="38100" dir="2700000" algn="tl">
                    <a:srgbClr val="000000">
                      <a:alpha val="43137"/>
                    </a:srgbClr>
                  </a:outerShdw>
                </a:effectLst>
              </a:rPr>
              <a:t>tu</a:t>
            </a:r>
          </a:p>
        </p:txBody>
      </p:sp>
      <p:sp>
        <p:nvSpPr>
          <p:cNvPr id="70" name="TextovéPole 69"/>
          <p:cNvSpPr txBox="1"/>
          <p:nvPr/>
        </p:nvSpPr>
        <p:spPr>
          <a:xfrm>
            <a:off x="8215150" y="4432910"/>
            <a:ext cx="407484" cy="276999"/>
          </a:xfrm>
          <a:prstGeom prst="rect">
            <a:avLst/>
          </a:prstGeom>
          <a:solidFill>
            <a:schemeClr val="accent3"/>
          </a:solidFill>
        </p:spPr>
        <p:txBody>
          <a:bodyPr wrap="none" rtlCol="0">
            <a:spAutoFit/>
          </a:bodyPr>
          <a:lstStyle/>
          <a:p>
            <a:r>
              <a:rPr lang="cs-CZ" sz="1200" dirty="0">
                <a:effectLst>
                  <a:outerShdw blurRad="38100" dist="38100" dir="2700000" algn="tl">
                    <a:srgbClr val="000000">
                      <a:alpha val="43137"/>
                    </a:srgbClr>
                  </a:outerShdw>
                </a:effectLst>
              </a:rPr>
              <a:t>nos</a:t>
            </a:r>
          </a:p>
        </p:txBody>
      </p:sp>
      <p:sp>
        <p:nvSpPr>
          <p:cNvPr id="71" name="TextovéPole 70"/>
          <p:cNvSpPr txBox="1"/>
          <p:nvPr/>
        </p:nvSpPr>
        <p:spPr>
          <a:xfrm>
            <a:off x="5573926" y="5563852"/>
            <a:ext cx="1001049" cy="584775"/>
          </a:xfrm>
          <a:prstGeom prst="rect">
            <a:avLst/>
          </a:prstGeom>
          <a:solidFill>
            <a:schemeClr val="accent3"/>
          </a:solidFill>
        </p:spPr>
        <p:txBody>
          <a:bodyPr wrap="square" rtlCol="0">
            <a:spAutoFit/>
          </a:bodyPr>
          <a:lstStyle/>
          <a:p>
            <a:r>
              <a:rPr lang="cs-CZ" sz="3200" b="1" dirty="0">
                <a:effectLst>
                  <a:outerShdw blurRad="38100" dist="38100" dir="2700000" algn="tl">
                    <a:srgbClr val="000000">
                      <a:alpha val="43137"/>
                    </a:srgbClr>
                  </a:outerShdw>
                </a:effectLst>
              </a:rPr>
              <a:t>nos</a:t>
            </a:r>
          </a:p>
        </p:txBody>
      </p:sp>
      <p:sp>
        <p:nvSpPr>
          <p:cNvPr id="72" name="TextovéPole 71"/>
          <p:cNvSpPr txBox="1"/>
          <p:nvPr/>
        </p:nvSpPr>
        <p:spPr>
          <a:xfrm>
            <a:off x="7104868" y="5775606"/>
            <a:ext cx="363726" cy="276999"/>
          </a:xfrm>
          <a:prstGeom prst="rect">
            <a:avLst/>
          </a:prstGeom>
          <a:solidFill>
            <a:srgbClr val="FF0000"/>
          </a:solidFill>
        </p:spPr>
        <p:txBody>
          <a:bodyPr wrap="square" rtlCol="0">
            <a:spAutoFit/>
          </a:bodyPr>
          <a:lstStyle/>
          <a:p>
            <a:r>
              <a:rPr lang="cs-CZ" sz="1200" dirty="0">
                <a:effectLst>
                  <a:outerShdw blurRad="38100" dist="38100" dir="2700000" algn="tl">
                    <a:srgbClr val="000000">
                      <a:alpha val="43137"/>
                    </a:srgbClr>
                  </a:outerShdw>
                </a:effectLst>
              </a:rPr>
              <a:t>tu</a:t>
            </a:r>
          </a:p>
        </p:txBody>
      </p:sp>
      <p:cxnSp>
        <p:nvCxnSpPr>
          <p:cNvPr id="76" name="Přímá spojnice se šipkou 75"/>
          <p:cNvCxnSpPr/>
          <p:nvPr/>
        </p:nvCxnSpPr>
        <p:spPr>
          <a:xfrm flipH="1">
            <a:off x="796103" y="5214367"/>
            <a:ext cx="400647" cy="0"/>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79" name="Přímá spojnice se šipkou 78"/>
          <p:cNvCxnSpPr/>
          <p:nvPr/>
        </p:nvCxnSpPr>
        <p:spPr>
          <a:xfrm flipH="1" flipV="1">
            <a:off x="356760" y="5476110"/>
            <a:ext cx="844186" cy="2783"/>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89" name="Přímá spojnice se šipkou 88"/>
          <p:cNvCxnSpPr/>
          <p:nvPr/>
        </p:nvCxnSpPr>
        <p:spPr>
          <a:xfrm flipH="1">
            <a:off x="107817" y="5736556"/>
            <a:ext cx="1084499" cy="0"/>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91" name="Přímá spojnice se šipkou 90"/>
          <p:cNvCxnSpPr>
            <a:stCxn id="96" idx="1"/>
          </p:cNvCxnSpPr>
          <p:nvPr/>
        </p:nvCxnSpPr>
        <p:spPr>
          <a:xfrm flipH="1">
            <a:off x="5085068" y="1125171"/>
            <a:ext cx="4543581" cy="1478023"/>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92" name="TextovéPole 91"/>
          <p:cNvSpPr txBox="1"/>
          <p:nvPr/>
        </p:nvSpPr>
        <p:spPr>
          <a:xfrm>
            <a:off x="9319627" y="4330891"/>
            <a:ext cx="1681872" cy="584775"/>
          </a:xfrm>
          <a:prstGeom prst="rect">
            <a:avLst/>
          </a:prstGeom>
          <a:noFill/>
        </p:spPr>
        <p:txBody>
          <a:bodyPr wrap="none" rtlCol="0">
            <a:spAutoFit/>
          </a:bodyPr>
          <a:lstStyle/>
          <a:p>
            <a:pPr algn="ctr"/>
            <a:r>
              <a:rPr lang="cs-CZ" sz="1600" b="1" dirty="0" err="1">
                <a:effectLst>
                  <a:outerShdw blurRad="38100" dist="38100" dir="2700000" algn="tl">
                    <a:srgbClr val="000000">
                      <a:alpha val="43137"/>
                    </a:srgbClr>
                  </a:outerShdw>
                </a:effectLst>
              </a:rPr>
              <a:t>constrictam</a:t>
            </a:r>
            <a:endParaRPr lang="cs-CZ" sz="1600" b="1" dirty="0">
              <a:effectLst>
                <a:outerShdw blurRad="38100" dist="38100" dir="2700000" algn="tl">
                  <a:srgbClr val="000000">
                    <a:alpha val="43137"/>
                  </a:srgbClr>
                </a:outerShdw>
              </a:effectLst>
            </a:endParaRPr>
          </a:p>
          <a:p>
            <a:pPr algn="ctr"/>
            <a:r>
              <a:rPr lang="cs-CZ" sz="1600" b="1" dirty="0" err="1">
                <a:effectLst>
                  <a:outerShdw blurRad="38100" dist="38100" dir="2700000" algn="tl">
                    <a:srgbClr val="000000">
                      <a:alpha val="43137"/>
                    </a:srgbClr>
                  </a:outerShdw>
                </a:effectLst>
              </a:rPr>
              <a:t>coniurationem</a:t>
            </a:r>
            <a:endParaRPr lang="cs-CZ" sz="1600" b="1" dirty="0">
              <a:effectLst>
                <a:outerShdw blurRad="38100" dist="38100" dir="2700000" algn="tl">
                  <a:srgbClr val="000000">
                    <a:alpha val="43137"/>
                  </a:srgbClr>
                </a:outerShdw>
              </a:effectLst>
            </a:endParaRPr>
          </a:p>
        </p:txBody>
      </p:sp>
      <p:sp>
        <p:nvSpPr>
          <p:cNvPr id="93" name="Zahnutá šipka doleva 92"/>
          <p:cNvSpPr/>
          <p:nvPr/>
        </p:nvSpPr>
        <p:spPr>
          <a:xfrm>
            <a:off x="10173795" y="4100000"/>
            <a:ext cx="1258489" cy="1496261"/>
          </a:xfrm>
          <a:prstGeom prst="curvedLeftArrow">
            <a:avLst>
              <a:gd name="adj1" fmla="val 7130"/>
              <a:gd name="adj2" fmla="val 50000"/>
              <a:gd name="adj3" fmla="val 15773"/>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95" name="Zahnutá šipka doprava 94"/>
          <p:cNvSpPr/>
          <p:nvPr/>
        </p:nvSpPr>
        <p:spPr>
          <a:xfrm>
            <a:off x="8830776" y="4090753"/>
            <a:ext cx="1324983" cy="1504889"/>
          </a:xfrm>
          <a:prstGeom prst="curvedRightArrow">
            <a:avLst>
              <a:gd name="adj1" fmla="val 7178"/>
              <a:gd name="adj2" fmla="val 50000"/>
              <a:gd name="adj3" fmla="val 14583"/>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96" name="TextovéPole 95"/>
          <p:cNvSpPr txBox="1"/>
          <p:nvPr/>
        </p:nvSpPr>
        <p:spPr>
          <a:xfrm>
            <a:off x="9628649" y="955894"/>
            <a:ext cx="1803635" cy="338554"/>
          </a:xfrm>
          <a:prstGeom prst="rect">
            <a:avLst/>
          </a:prstGeom>
          <a:solidFill>
            <a:schemeClr val="tx2">
              <a:lumMod val="20000"/>
              <a:lumOff val="80000"/>
            </a:schemeClr>
          </a:solidFill>
        </p:spPr>
        <p:txBody>
          <a:bodyPr wrap="none" rtlCol="0">
            <a:spAutoFit/>
          </a:bodyPr>
          <a:lstStyle/>
          <a:p>
            <a:r>
              <a:rPr lang="cs-CZ" sz="1600" i="1" dirty="0" err="1"/>
              <a:t>hysteron</a:t>
            </a:r>
            <a:r>
              <a:rPr lang="cs-CZ" sz="1600" i="1" dirty="0"/>
              <a:t> </a:t>
            </a:r>
            <a:r>
              <a:rPr lang="cs-CZ" sz="1600" i="1" dirty="0" err="1"/>
              <a:t>proteron</a:t>
            </a:r>
            <a:endParaRPr lang="cs-CZ" sz="1600" i="1" dirty="0"/>
          </a:p>
        </p:txBody>
      </p:sp>
      <p:sp>
        <p:nvSpPr>
          <p:cNvPr id="97" name="TextovéPole 96"/>
          <p:cNvSpPr txBox="1"/>
          <p:nvPr/>
        </p:nvSpPr>
        <p:spPr>
          <a:xfrm>
            <a:off x="8973177" y="5609875"/>
            <a:ext cx="2401235" cy="307777"/>
          </a:xfrm>
          <a:prstGeom prst="rect">
            <a:avLst/>
          </a:prstGeom>
          <a:noFill/>
        </p:spPr>
        <p:txBody>
          <a:bodyPr wrap="none" rtlCol="0">
            <a:spAutoFit/>
          </a:bodyPr>
          <a:lstStyle/>
          <a:p>
            <a:r>
              <a:rPr lang="cs-CZ" sz="1400" dirty="0" err="1"/>
              <a:t>horum</a:t>
            </a:r>
            <a:r>
              <a:rPr lang="cs-CZ" sz="1400" dirty="0"/>
              <a:t> omnium </a:t>
            </a:r>
            <a:r>
              <a:rPr lang="cs-CZ" sz="1400" dirty="0" err="1"/>
              <a:t>scientia</a:t>
            </a:r>
            <a:r>
              <a:rPr lang="cs-CZ" sz="1400" dirty="0"/>
              <a:t> </a:t>
            </a:r>
            <a:r>
              <a:rPr lang="cs-CZ" sz="1400" dirty="0" err="1">
                <a:effectLst>
                  <a:outerShdw blurRad="38100" dist="38100" dir="2700000" algn="tl">
                    <a:srgbClr val="000000">
                      <a:alpha val="43137"/>
                    </a:srgbClr>
                  </a:outerShdw>
                </a:effectLst>
              </a:rPr>
              <a:t>teneri</a:t>
            </a:r>
            <a:endParaRPr lang="cs-CZ" sz="1400" dirty="0">
              <a:effectLst>
                <a:outerShdw blurRad="38100" dist="38100" dir="2700000" algn="tl">
                  <a:srgbClr val="000000">
                    <a:alpha val="43137"/>
                  </a:srgbClr>
                </a:outerShdw>
              </a:effectLst>
            </a:endParaRPr>
          </a:p>
        </p:txBody>
      </p:sp>
      <p:sp>
        <p:nvSpPr>
          <p:cNvPr id="98" name="Násobení 97"/>
          <p:cNvSpPr/>
          <p:nvPr/>
        </p:nvSpPr>
        <p:spPr>
          <a:xfrm>
            <a:off x="6672413" y="5752303"/>
            <a:ext cx="335016" cy="323604"/>
          </a:xfrm>
          <a:prstGeom prst="mathMultiply">
            <a:avLst>
              <a:gd name="adj1" fmla="val 6853"/>
            </a:avLst>
          </a:prstGeom>
          <a:solidFill>
            <a:srgbClr val="FF0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0" name="Násobení 99"/>
          <p:cNvSpPr/>
          <p:nvPr/>
        </p:nvSpPr>
        <p:spPr>
          <a:xfrm>
            <a:off x="7791909" y="4432910"/>
            <a:ext cx="335016" cy="323604"/>
          </a:xfrm>
          <a:prstGeom prst="mathMultiply">
            <a:avLst>
              <a:gd name="adj1" fmla="val 6853"/>
            </a:avLst>
          </a:prstGeom>
          <a:solidFill>
            <a:srgbClr val="FF0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104" name="Přímá spojnice se šipkou 103"/>
          <p:cNvCxnSpPr>
            <a:stCxn id="96" idx="1"/>
          </p:cNvCxnSpPr>
          <p:nvPr/>
        </p:nvCxnSpPr>
        <p:spPr>
          <a:xfrm flipH="1">
            <a:off x="6659538" y="1125171"/>
            <a:ext cx="2969111" cy="1488162"/>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7" name="Nadpis 1"/>
          <p:cNvSpPr txBox="1">
            <a:spLocks/>
          </p:cNvSpPr>
          <p:nvPr/>
        </p:nvSpPr>
        <p:spPr>
          <a:xfrm>
            <a:off x="190955" y="228197"/>
            <a:ext cx="11810090" cy="959180"/>
          </a:xfrm>
          <a:prstGeom prst="rect">
            <a:avLst/>
          </a:prstGeom>
        </p:spPr>
        <p:txBody>
          <a:bodyPr vert="horz" lIns="0" tIns="0" rIns="0" bIns="0" rtlCol="0" anchor="t" anchorCtr="0">
            <a:norm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pPr indent="-457200"/>
            <a:endParaRPr lang="cs-CZ" kern="0" dirty="0">
              <a:solidFill>
                <a:srgbClr val="0000DC"/>
              </a:solidFill>
              <a:latin typeface="Arial" panose="020B0604020202020204" pitchFamily="34" charset="0"/>
              <a:cs typeface="Arial" panose="020B0604020202020204" pitchFamily="34" charset="0"/>
            </a:endParaRPr>
          </a:p>
        </p:txBody>
      </p:sp>
      <p:sp>
        <p:nvSpPr>
          <p:cNvPr id="2" name="Zástupný symbol pro zápatí 1">
            <a:extLst>
              <a:ext uri="{FF2B5EF4-FFF2-40B4-BE49-F238E27FC236}">
                <a16:creationId xmlns:a16="http://schemas.microsoft.com/office/drawing/2014/main" id="{E3000B6F-3D88-41C3-B58F-30CDC8EAB29E}"/>
              </a:ext>
            </a:extLst>
          </p:cNvPr>
          <p:cNvSpPr>
            <a:spLocks noGrp="1"/>
          </p:cNvSpPr>
          <p:nvPr>
            <p:ph type="ftr" sz="quarter" idx="11"/>
          </p:nvPr>
        </p:nvSpPr>
        <p:spPr/>
        <p:txBody>
          <a:bodyPr/>
          <a:lstStyle/>
          <a:p>
            <a:r>
              <a:rPr lang="nl-NL"/>
              <a:t>1/12/2022 Den latiny. ÚŘLS, UK, Praha.</a:t>
            </a:r>
            <a:endParaRPr lang="cs-CZ"/>
          </a:p>
        </p:txBody>
      </p:sp>
      <p:sp>
        <p:nvSpPr>
          <p:cNvPr id="7" name="Zástupný symbol pro číslo snímku 6">
            <a:extLst>
              <a:ext uri="{FF2B5EF4-FFF2-40B4-BE49-F238E27FC236}">
                <a16:creationId xmlns:a16="http://schemas.microsoft.com/office/drawing/2014/main" id="{118CBB47-25E9-40C0-9DE5-3E8FE7097AF2}"/>
              </a:ext>
            </a:extLst>
          </p:cNvPr>
          <p:cNvSpPr>
            <a:spLocks noGrp="1"/>
          </p:cNvSpPr>
          <p:nvPr>
            <p:ph type="sldNum" sz="quarter" idx="12"/>
          </p:nvPr>
        </p:nvSpPr>
        <p:spPr/>
        <p:txBody>
          <a:bodyPr/>
          <a:lstStyle/>
          <a:p>
            <a:fld id="{C4ACB992-AB1E-44ED-A023-FDEEC97C9235}" type="slidenum">
              <a:rPr lang="cs-CZ" smtClean="0"/>
              <a:t>14</a:t>
            </a:fld>
            <a:endParaRPr lang="cs-CZ"/>
          </a:p>
        </p:txBody>
      </p:sp>
      <p:sp>
        <p:nvSpPr>
          <p:cNvPr id="29" name="Nadpis 3">
            <a:extLst>
              <a:ext uri="{FF2B5EF4-FFF2-40B4-BE49-F238E27FC236}">
                <a16:creationId xmlns:a16="http://schemas.microsoft.com/office/drawing/2014/main" id="{5513E47D-287D-47F3-AA52-A1ACF62DAA6D}"/>
              </a:ext>
            </a:extLst>
          </p:cNvPr>
          <p:cNvSpPr txBox="1">
            <a:spLocks/>
          </p:cNvSpPr>
          <p:nvPr/>
        </p:nvSpPr>
        <p:spPr>
          <a:xfrm>
            <a:off x="389800" y="366865"/>
            <a:ext cx="11408500" cy="395135"/>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r>
              <a:rPr lang="cs-CZ" dirty="0"/>
              <a:t>Římský konzul: řečnické prostředky (</a:t>
            </a:r>
            <a:r>
              <a:rPr lang="cs-CZ" dirty="0" err="1"/>
              <a:t>Cat</a:t>
            </a:r>
            <a:r>
              <a:rPr lang="cs-CZ" dirty="0"/>
              <a:t>. 1,1)</a:t>
            </a:r>
            <a:endParaRPr lang="cs-CZ" kern="0" dirty="0">
              <a:solidFill>
                <a:srgbClr val="0000DC"/>
              </a:solidFill>
              <a:latin typeface="Arial" panose="020B0604020202020204" pitchFamily="34" charset="0"/>
              <a:cs typeface="Arial" panose="020B0604020202020204" pitchFamily="34" charset="0"/>
            </a:endParaRPr>
          </a:p>
        </p:txBody>
      </p:sp>
      <p:sp>
        <p:nvSpPr>
          <p:cNvPr id="30" name="TextovéPole 29">
            <a:extLst>
              <a:ext uri="{FF2B5EF4-FFF2-40B4-BE49-F238E27FC236}">
                <a16:creationId xmlns:a16="http://schemas.microsoft.com/office/drawing/2014/main" id="{4304E76D-17C3-4424-996E-2A869FE4E1CD}"/>
              </a:ext>
            </a:extLst>
          </p:cNvPr>
          <p:cNvSpPr txBox="1"/>
          <p:nvPr/>
        </p:nvSpPr>
        <p:spPr>
          <a:xfrm>
            <a:off x="8468125" y="959079"/>
            <a:ext cx="997389" cy="338554"/>
          </a:xfrm>
          <a:prstGeom prst="rect">
            <a:avLst/>
          </a:prstGeom>
          <a:solidFill>
            <a:schemeClr val="tx2">
              <a:lumMod val="20000"/>
              <a:lumOff val="80000"/>
            </a:schemeClr>
          </a:solidFill>
        </p:spPr>
        <p:txBody>
          <a:bodyPr wrap="none" rtlCol="0">
            <a:spAutoFit/>
          </a:bodyPr>
          <a:lstStyle/>
          <a:p>
            <a:r>
              <a:rPr lang="cs-CZ" sz="1600" i="1" dirty="0"/>
              <a:t>asyndeta</a:t>
            </a:r>
          </a:p>
        </p:txBody>
      </p:sp>
      <p:sp>
        <p:nvSpPr>
          <p:cNvPr id="8" name="Řečová bublina: oválný bublinový popisek 7">
            <a:extLst>
              <a:ext uri="{FF2B5EF4-FFF2-40B4-BE49-F238E27FC236}">
                <a16:creationId xmlns:a16="http://schemas.microsoft.com/office/drawing/2014/main" id="{4D4C9A43-F3DF-052B-251D-63B608B4C063}"/>
              </a:ext>
            </a:extLst>
          </p:cNvPr>
          <p:cNvSpPr/>
          <p:nvPr/>
        </p:nvSpPr>
        <p:spPr bwMode="auto">
          <a:xfrm>
            <a:off x="190955" y="421633"/>
            <a:ext cx="11810090" cy="5074589"/>
          </a:xfrm>
          <a:prstGeom prst="wedgeEllipseCallout">
            <a:avLst>
              <a:gd name="adj1" fmla="val -46062"/>
              <a:gd name="adj2" fmla="val 60438"/>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baseline="0" dirty="0">
                <a:ln>
                  <a:noFill/>
                </a:ln>
                <a:solidFill>
                  <a:schemeClr val="tx1"/>
                </a:solidFill>
                <a:effectLst/>
                <a:latin typeface="Tahoma" pitchFamily="34" charset="0"/>
              </a:rPr>
              <a:t> </a:t>
            </a:r>
            <a:r>
              <a:rPr lang="cs-CZ" baseline="0" dirty="0">
                <a:solidFill>
                  <a:schemeClr val="tx2">
                    <a:lumMod val="20000"/>
                    <a:lumOff val="80000"/>
                  </a:schemeClr>
                </a:solidFill>
              </a:rPr>
              <a:t>„</a:t>
            </a:r>
            <a:r>
              <a:rPr lang="cs-CZ" baseline="0" dirty="0">
                <a:solidFill>
                  <a:schemeClr val="tx2">
                    <a:lumMod val="20000"/>
                    <a:lumOff val="80000"/>
                  </a:schemeClr>
                </a:solidFill>
                <a:highlight>
                  <a:srgbClr val="FFFF00"/>
                </a:highlight>
              </a:rPr>
              <a:t>Jak dlouho</a:t>
            </a:r>
            <a:r>
              <a:rPr lang="cs-CZ" baseline="0" dirty="0">
                <a:solidFill>
                  <a:schemeClr val="tx2">
                    <a:lumMod val="20000"/>
                    <a:lumOff val="80000"/>
                  </a:schemeClr>
                </a:solidFill>
              </a:rPr>
              <a:t> j</a:t>
            </a:r>
            <a:r>
              <a:rPr kumimoji="0" lang="cs-CZ" sz="2400" b="0" i="0" u="none" strike="noStrike" cap="none" normalizeH="0" dirty="0">
                <a:ln>
                  <a:noFill/>
                </a:ln>
                <a:solidFill>
                  <a:schemeClr val="tx2">
                    <a:lumMod val="20000"/>
                    <a:lumOff val="80000"/>
                  </a:schemeClr>
                </a:solidFill>
                <a:effectLst/>
                <a:latin typeface="Tahoma" pitchFamily="34" charset="0"/>
              </a:rPr>
              <a:t>eště budeš, </a:t>
            </a:r>
            <a:r>
              <a:rPr kumimoji="0" lang="cs-CZ" sz="2400" b="0" i="0" u="none" strike="noStrike" cap="none" normalizeH="0" dirty="0" err="1">
                <a:ln>
                  <a:noFill/>
                </a:ln>
                <a:solidFill>
                  <a:schemeClr val="tx2">
                    <a:lumMod val="20000"/>
                    <a:lumOff val="80000"/>
                  </a:schemeClr>
                </a:solidFill>
                <a:effectLst/>
                <a:latin typeface="Tahoma" pitchFamily="34" charset="0"/>
              </a:rPr>
              <a:t>Katilino</a:t>
            </a:r>
            <a:r>
              <a:rPr kumimoji="0" lang="cs-CZ" sz="2400" b="0" i="0" u="none" strike="noStrike" cap="none" normalizeH="0" dirty="0">
                <a:ln>
                  <a:noFill/>
                </a:ln>
                <a:solidFill>
                  <a:schemeClr val="tx2">
                    <a:lumMod val="20000"/>
                    <a:lumOff val="80000"/>
                  </a:schemeClr>
                </a:solidFill>
                <a:effectLst/>
                <a:latin typeface="Tahoma" pitchFamily="34" charset="0"/>
              </a:rPr>
              <a:t>, zneužívat naši trpělivost! </a:t>
            </a:r>
            <a:endParaRPr lang="cs-CZ" dirty="0">
              <a:solidFill>
                <a:schemeClr val="tx2">
                  <a:lumMod val="20000"/>
                  <a:lumOff val="80000"/>
                </a:schemeClr>
              </a:solidFill>
            </a:endParaRPr>
          </a:p>
          <a:p>
            <a:pPr marL="0" marR="0" indent="0" algn="ctr" defTabSz="914400" rtl="0" eaLnBrk="1" fontAlgn="base" latinLnBrk="0" hangingPunct="1">
              <a:lnSpc>
                <a:spcPct val="100000"/>
              </a:lnSpc>
              <a:spcBef>
                <a:spcPct val="0"/>
              </a:spcBef>
              <a:spcAft>
                <a:spcPct val="0"/>
              </a:spcAft>
              <a:buClrTx/>
              <a:buSzTx/>
              <a:buFontTx/>
              <a:buNone/>
              <a:tabLst/>
            </a:pPr>
            <a:r>
              <a:rPr lang="cs-CZ" dirty="0">
                <a:solidFill>
                  <a:schemeClr val="tx2">
                    <a:lumMod val="20000"/>
                    <a:lumOff val="80000"/>
                  </a:schemeClr>
                </a:solidFill>
                <a:highlight>
                  <a:srgbClr val="FFFF00"/>
                </a:highlight>
              </a:rPr>
              <a:t>Jak dlouho </a:t>
            </a:r>
            <a:r>
              <a:rPr lang="cs-CZ" dirty="0">
                <a:solidFill>
                  <a:schemeClr val="tx2">
                    <a:lumMod val="20000"/>
                    <a:lumOff val="80000"/>
                  </a:schemeClr>
                </a:solidFill>
              </a:rPr>
              <a:t>nás bude tahle tvoje šílenost znevažovat výsměchem!</a:t>
            </a:r>
          </a:p>
          <a:p>
            <a:pPr marL="0" marR="0" indent="0" algn="ctr" defTabSz="914400" rtl="0" eaLnBrk="1" fontAlgn="base" latinLnBrk="0" hangingPunct="1">
              <a:lnSpc>
                <a:spcPct val="100000"/>
              </a:lnSpc>
              <a:spcBef>
                <a:spcPct val="0"/>
              </a:spcBef>
              <a:spcAft>
                <a:spcPct val="0"/>
              </a:spcAft>
              <a:buClrTx/>
              <a:buSzTx/>
              <a:buFontTx/>
              <a:buNone/>
              <a:tabLst/>
            </a:pPr>
            <a:r>
              <a:rPr lang="cs-CZ" dirty="0">
                <a:solidFill>
                  <a:schemeClr val="tx2">
                    <a:lumMod val="20000"/>
                    <a:lumOff val="80000"/>
                  </a:schemeClr>
                </a:solidFill>
                <a:highlight>
                  <a:srgbClr val="FFFF00"/>
                </a:highlight>
              </a:rPr>
              <a:t>Kde</a:t>
            </a:r>
            <a:r>
              <a:rPr lang="cs-CZ" dirty="0">
                <a:solidFill>
                  <a:schemeClr val="tx2">
                    <a:lumMod val="20000"/>
                    <a:lumOff val="80000"/>
                  </a:schemeClr>
                </a:solidFill>
              </a:rPr>
              <a:t> se zastaví tahle tvoje splašená opovážlivost, co bez otěží zmítá všemi </a:t>
            </a:r>
          </a:p>
          <a:p>
            <a:pPr marL="0" marR="0" indent="0" algn="ctr" defTabSz="914400" rtl="0" eaLnBrk="1" fontAlgn="base" latinLnBrk="0" hangingPunct="1">
              <a:lnSpc>
                <a:spcPct val="100000"/>
              </a:lnSpc>
              <a:spcBef>
                <a:spcPct val="0"/>
              </a:spcBef>
              <a:spcAft>
                <a:spcPct val="0"/>
              </a:spcAft>
              <a:buClrTx/>
              <a:buSzTx/>
              <a:buFontTx/>
              <a:buNone/>
              <a:tabLst/>
            </a:pPr>
            <a:r>
              <a:rPr lang="cs-CZ" dirty="0">
                <a:solidFill>
                  <a:schemeClr val="tx2">
                    <a:lumMod val="20000"/>
                    <a:lumOff val="80000"/>
                  </a:schemeClr>
                </a:solidFill>
              </a:rPr>
              <a:t>sem tam! To s tebou nepohnula </a:t>
            </a:r>
            <a:r>
              <a:rPr lang="cs-CZ" dirty="0">
                <a:solidFill>
                  <a:schemeClr val="tx2">
                    <a:lumMod val="20000"/>
                    <a:lumOff val="80000"/>
                  </a:schemeClr>
                </a:solidFill>
                <a:highlight>
                  <a:srgbClr val="FFFF00"/>
                </a:highlight>
              </a:rPr>
              <a:t>ani</a:t>
            </a:r>
            <a:r>
              <a:rPr lang="cs-CZ" dirty="0">
                <a:solidFill>
                  <a:schemeClr val="tx2">
                    <a:lumMod val="20000"/>
                    <a:lumOff val="80000"/>
                  </a:schemeClr>
                </a:solidFill>
              </a:rPr>
              <a:t> noční hlídka na Palatinu, </a:t>
            </a:r>
            <a:r>
              <a:rPr lang="cs-CZ" dirty="0">
                <a:solidFill>
                  <a:schemeClr val="tx2">
                    <a:lumMod val="20000"/>
                    <a:lumOff val="80000"/>
                  </a:schemeClr>
                </a:solidFill>
                <a:highlight>
                  <a:srgbClr val="FFFF00"/>
                </a:highlight>
              </a:rPr>
              <a:t>ani</a:t>
            </a:r>
            <a:r>
              <a:rPr lang="cs-CZ" dirty="0">
                <a:solidFill>
                  <a:schemeClr val="tx2">
                    <a:lumMod val="20000"/>
                    <a:lumOff val="80000"/>
                  </a:schemeClr>
                </a:solidFill>
              </a:rPr>
              <a:t> městské stráže, </a:t>
            </a:r>
            <a:r>
              <a:rPr lang="cs-CZ" dirty="0">
                <a:solidFill>
                  <a:schemeClr val="tx2">
                    <a:lumMod val="20000"/>
                    <a:lumOff val="80000"/>
                  </a:schemeClr>
                </a:solidFill>
                <a:highlight>
                  <a:srgbClr val="FFFF00"/>
                </a:highlight>
              </a:rPr>
              <a:t>ani</a:t>
            </a:r>
            <a:r>
              <a:rPr lang="cs-CZ" dirty="0">
                <a:solidFill>
                  <a:schemeClr val="tx2">
                    <a:lumMod val="20000"/>
                    <a:lumOff val="80000"/>
                  </a:schemeClr>
                </a:solidFill>
              </a:rPr>
              <a:t> </a:t>
            </a:r>
          </a:p>
          <a:p>
            <a:pPr marL="0" marR="0" indent="0" algn="ctr" defTabSz="914400" rtl="0" eaLnBrk="1" fontAlgn="base" latinLnBrk="0" hangingPunct="1">
              <a:lnSpc>
                <a:spcPct val="100000"/>
              </a:lnSpc>
              <a:spcBef>
                <a:spcPct val="0"/>
              </a:spcBef>
              <a:spcAft>
                <a:spcPct val="0"/>
              </a:spcAft>
              <a:buClrTx/>
              <a:buSzTx/>
              <a:buFontTx/>
              <a:buNone/>
              <a:tabLst/>
            </a:pPr>
            <a:r>
              <a:rPr lang="cs-CZ" dirty="0">
                <a:solidFill>
                  <a:schemeClr val="tx2">
                    <a:lumMod val="20000"/>
                    <a:lumOff val="80000"/>
                  </a:schemeClr>
                </a:solidFill>
              </a:rPr>
              <a:t> všeobecná úzkost, </a:t>
            </a:r>
            <a:r>
              <a:rPr lang="cs-CZ" dirty="0">
                <a:solidFill>
                  <a:schemeClr val="tx2">
                    <a:lumMod val="20000"/>
                    <a:lumOff val="80000"/>
                  </a:schemeClr>
                </a:solidFill>
                <a:highlight>
                  <a:srgbClr val="FFFF00"/>
                </a:highlight>
              </a:rPr>
              <a:t>ani</a:t>
            </a:r>
            <a:r>
              <a:rPr lang="cs-CZ" dirty="0">
                <a:solidFill>
                  <a:schemeClr val="tx2">
                    <a:lumMod val="20000"/>
                    <a:lumOff val="80000"/>
                  </a:schemeClr>
                </a:solidFill>
              </a:rPr>
              <a:t> shluk všech dobrých lidí, </a:t>
            </a:r>
            <a:r>
              <a:rPr lang="cs-CZ" dirty="0">
                <a:solidFill>
                  <a:schemeClr val="tx2">
                    <a:lumMod val="20000"/>
                    <a:lumOff val="80000"/>
                  </a:schemeClr>
                </a:solidFill>
                <a:highlight>
                  <a:srgbClr val="FFFF00"/>
                </a:highlight>
              </a:rPr>
              <a:t>ani</a:t>
            </a:r>
            <a:r>
              <a:rPr lang="cs-CZ" dirty="0">
                <a:solidFill>
                  <a:schemeClr val="tx2">
                    <a:lumMod val="20000"/>
                    <a:lumOff val="80000"/>
                  </a:schemeClr>
                </a:solidFill>
              </a:rPr>
              <a:t> tahle pevnost určená k zasedání, </a:t>
            </a:r>
          </a:p>
          <a:p>
            <a:pPr marL="0" marR="0" indent="0" algn="ctr" defTabSz="914400" rtl="0" eaLnBrk="1" fontAlgn="base" latinLnBrk="0" hangingPunct="1">
              <a:lnSpc>
                <a:spcPct val="100000"/>
              </a:lnSpc>
              <a:spcBef>
                <a:spcPct val="0"/>
              </a:spcBef>
              <a:spcAft>
                <a:spcPct val="0"/>
              </a:spcAft>
              <a:buClrTx/>
              <a:buSzTx/>
              <a:buFontTx/>
              <a:buNone/>
              <a:tabLst/>
            </a:pPr>
            <a:r>
              <a:rPr lang="cs-CZ" dirty="0">
                <a:solidFill>
                  <a:schemeClr val="tx2">
                    <a:lumMod val="20000"/>
                    <a:lumOff val="80000"/>
                  </a:schemeClr>
                </a:solidFill>
                <a:highlight>
                  <a:srgbClr val="FFFF00"/>
                </a:highlight>
              </a:rPr>
              <a:t>ani</a:t>
            </a:r>
            <a:r>
              <a:rPr lang="cs-CZ" dirty="0">
                <a:solidFill>
                  <a:schemeClr val="tx2">
                    <a:lumMod val="20000"/>
                    <a:lumOff val="80000"/>
                  </a:schemeClr>
                </a:solidFill>
              </a:rPr>
              <a:t> výmluvný pohled všech přítomných? </a:t>
            </a:r>
            <a:r>
              <a:rPr lang="cs-CZ" dirty="0">
                <a:solidFill>
                  <a:schemeClr val="tx2">
                    <a:lumMod val="20000"/>
                    <a:lumOff val="80000"/>
                  </a:schemeClr>
                </a:solidFill>
                <a:highlight>
                  <a:srgbClr val="FFFF00"/>
                </a:highlight>
              </a:rPr>
              <a:t>Nechápeš</a:t>
            </a:r>
            <a:r>
              <a:rPr lang="cs-CZ" dirty="0">
                <a:solidFill>
                  <a:schemeClr val="tx2">
                    <a:lumMod val="20000"/>
                    <a:lumOff val="80000"/>
                  </a:schemeClr>
                </a:solidFill>
              </a:rPr>
              <a:t>, že tvoje plány jsou odhaleny!</a:t>
            </a:r>
          </a:p>
          <a:p>
            <a:pPr marL="0" marR="0" indent="0" algn="ctr" defTabSz="914400" rtl="0" eaLnBrk="1" fontAlgn="base" latinLnBrk="0" hangingPunct="1">
              <a:lnSpc>
                <a:spcPct val="100000"/>
              </a:lnSpc>
              <a:spcBef>
                <a:spcPct val="0"/>
              </a:spcBef>
              <a:spcAft>
                <a:spcPct val="0"/>
              </a:spcAft>
              <a:buClrTx/>
              <a:buSzTx/>
              <a:buFontTx/>
              <a:buNone/>
              <a:tabLst/>
            </a:pPr>
            <a:r>
              <a:rPr lang="cs-CZ" dirty="0">
                <a:solidFill>
                  <a:schemeClr val="tx2">
                    <a:lumMod val="20000"/>
                    <a:lumOff val="80000"/>
                  </a:schemeClr>
                </a:solidFill>
                <a:highlight>
                  <a:srgbClr val="FFFF00"/>
                </a:highlight>
              </a:rPr>
              <a:t>Nevidíš</a:t>
            </a:r>
            <a:r>
              <a:rPr lang="cs-CZ" dirty="0">
                <a:solidFill>
                  <a:schemeClr val="tx2">
                    <a:lumMod val="20000"/>
                    <a:lumOff val="80000"/>
                  </a:schemeClr>
                </a:solidFill>
              </a:rPr>
              <a:t>, že tvoje spiknutí je pevně v rukou, spoutané vědomím nás všech?</a:t>
            </a:r>
          </a:p>
          <a:p>
            <a:pPr marL="0" marR="0" indent="0" algn="ctr" defTabSz="914400" rtl="0" eaLnBrk="1" fontAlgn="base" latinLnBrk="0" hangingPunct="1">
              <a:lnSpc>
                <a:spcPct val="100000"/>
              </a:lnSpc>
              <a:spcBef>
                <a:spcPct val="0"/>
              </a:spcBef>
              <a:spcAft>
                <a:spcPct val="0"/>
              </a:spcAft>
              <a:buClrTx/>
              <a:buSzTx/>
              <a:buFontTx/>
              <a:buNone/>
              <a:tabLst/>
            </a:pPr>
            <a:r>
              <a:rPr lang="cs-CZ" dirty="0">
                <a:solidFill>
                  <a:schemeClr val="tx2">
                    <a:lumMod val="20000"/>
                    <a:lumOff val="80000"/>
                  </a:schemeClr>
                </a:solidFill>
              </a:rPr>
              <a:t>O kom z nás si myslíš, že neví, co jsi dělal minulou noc, co noc předtím, </a:t>
            </a:r>
          </a:p>
          <a:p>
            <a:pPr marL="0" marR="0" indent="0" algn="ctr" defTabSz="914400" rtl="0" eaLnBrk="1" fontAlgn="base" latinLnBrk="0" hangingPunct="1">
              <a:lnSpc>
                <a:spcPct val="100000"/>
              </a:lnSpc>
              <a:spcBef>
                <a:spcPct val="0"/>
              </a:spcBef>
              <a:spcAft>
                <a:spcPct val="0"/>
              </a:spcAft>
              <a:buClrTx/>
              <a:buSzTx/>
              <a:buFontTx/>
              <a:buNone/>
              <a:tabLst/>
            </a:pPr>
            <a:r>
              <a:rPr lang="cs-CZ" dirty="0">
                <a:solidFill>
                  <a:schemeClr val="tx2">
                    <a:lumMod val="20000"/>
                    <a:lumOff val="80000"/>
                  </a:schemeClr>
                </a:solidFill>
              </a:rPr>
              <a:t>kde jsi byl, koho jsi svolal, jaký plán jsi zosnoval? Co je to za dobu?</a:t>
            </a:r>
          </a:p>
          <a:p>
            <a:pPr marL="0" marR="0" indent="0" algn="ctr" defTabSz="914400" rtl="0" eaLnBrk="1" fontAlgn="base" latinLnBrk="0" hangingPunct="1">
              <a:lnSpc>
                <a:spcPct val="100000"/>
              </a:lnSpc>
              <a:spcBef>
                <a:spcPct val="0"/>
              </a:spcBef>
              <a:spcAft>
                <a:spcPct val="0"/>
              </a:spcAft>
              <a:buClrTx/>
              <a:buSzTx/>
              <a:buFontTx/>
              <a:buNone/>
              <a:tabLst/>
            </a:pPr>
            <a:r>
              <a:rPr lang="cs-CZ" dirty="0">
                <a:solidFill>
                  <a:schemeClr val="tx2">
                    <a:lumMod val="20000"/>
                    <a:lumOff val="80000"/>
                  </a:schemeClr>
                </a:solidFill>
              </a:rPr>
              <a:t>Jaké chování? Senát to </a:t>
            </a:r>
            <a:r>
              <a:rPr lang="cs-CZ" dirty="0">
                <a:solidFill>
                  <a:schemeClr val="tx2">
                    <a:lumMod val="20000"/>
                    <a:lumOff val="80000"/>
                  </a:schemeClr>
                </a:solidFill>
                <a:highlight>
                  <a:srgbClr val="FFFF00"/>
                </a:highlight>
              </a:rPr>
              <a:t>ví</a:t>
            </a:r>
            <a:r>
              <a:rPr lang="cs-CZ" dirty="0">
                <a:solidFill>
                  <a:schemeClr val="tx2">
                    <a:lumMod val="20000"/>
                    <a:lumOff val="80000"/>
                  </a:schemeClr>
                </a:solidFill>
              </a:rPr>
              <a:t>, konzul </a:t>
            </a:r>
            <a:r>
              <a:rPr lang="cs-CZ" dirty="0">
                <a:solidFill>
                  <a:schemeClr val="tx2">
                    <a:lumMod val="20000"/>
                    <a:lumOff val="80000"/>
                  </a:schemeClr>
                </a:solidFill>
                <a:highlight>
                  <a:srgbClr val="FFFF00"/>
                </a:highlight>
              </a:rPr>
              <a:t>vidí</a:t>
            </a:r>
            <a:r>
              <a:rPr lang="cs-CZ" dirty="0">
                <a:solidFill>
                  <a:schemeClr val="tx2">
                    <a:lumMod val="20000"/>
                    <a:lumOff val="80000"/>
                  </a:schemeClr>
                </a:solidFill>
              </a:rPr>
              <a:t>, a tenhle přesto žije.</a:t>
            </a:r>
          </a:p>
          <a:p>
            <a:pPr marL="0" marR="0" indent="0" algn="ctr" defTabSz="914400" rtl="0" eaLnBrk="1" fontAlgn="base" latinLnBrk="0" hangingPunct="1">
              <a:lnSpc>
                <a:spcPct val="100000"/>
              </a:lnSpc>
              <a:spcBef>
                <a:spcPct val="0"/>
              </a:spcBef>
              <a:spcAft>
                <a:spcPct val="0"/>
              </a:spcAft>
              <a:buClrTx/>
              <a:buSzTx/>
              <a:buFontTx/>
              <a:buNone/>
              <a:tabLst/>
            </a:pPr>
            <a:r>
              <a:rPr lang="cs-CZ" dirty="0">
                <a:solidFill>
                  <a:schemeClr val="tx2">
                    <a:lumMod val="20000"/>
                    <a:lumOff val="80000"/>
                  </a:schemeClr>
                </a:solidFill>
              </a:rPr>
              <a:t>Žije? … …“</a:t>
            </a:r>
          </a:p>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dirty="0">
              <a:ln>
                <a:noFill/>
              </a:ln>
              <a:solidFill>
                <a:schemeClr val="tx2">
                  <a:lumMod val="20000"/>
                  <a:lumOff val="80000"/>
                </a:schemeClr>
              </a:solidFill>
              <a:effectLst/>
              <a:latin typeface="Tahoma" pitchFamily="34" charset="0"/>
            </a:endParaRPr>
          </a:p>
        </p:txBody>
      </p:sp>
    </p:spTree>
    <p:extLst>
      <p:ext uri="{BB962C8B-B14F-4D97-AF65-F5344CB8AC3E}">
        <p14:creationId xmlns:p14="http://schemas.microsoft.com/office/powerpoint/2010/main" val="3679491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D0B4D1-B3A3-CAED-45B9-171700CD8FA3}"/>
              </a:ext>
            </a:extLst>
          </p:cNvPr>
          <p:cNvSpPr>
            <a:spLocks noGrp="1"/>
          </p:cNvSpPr>
          <p:nvPr>
            <p:ph type="title"/>
          </p:nvPr>
        </p:nvSpPr>
        <p:spPr>
          <a:xfrm>
            <a:off x="708861" y="272741"/>
            <a:ext cx="10753200" cy="888144"/>
          </a:xfrm>
        </p:spPr>
        <p:txBody>
          <a:bodyPr/>
          <a:lstStyle/>
          <a:p>
            <a:pPr>
              <a:lnSpc>
                <a:spcPts val="3000"/>
              </a:lnSpc>
            </a:pPr>
            <a:r>
              <a:rPr lang="cs-CZ" dirty="0"/>
              <a:t>Český prezident: 22. 11. 2022</a:t>
            </a:r>
            <a:br>
              <a:rPr lang="cs-CZ" dirty="0"/>
            </a:br>
            <a:r>
              <a:rPr lang="cs-CZ" sz="2000" dirty="0">
                <a:hlinkClick r:id="rId2"/>
              </a:rPr>
              <a:t>Projev prezidenta republiky při velitelském shromáždění - Pražský hrad</a:t>
            </a:r>
            <a:endParaRPr lang="cs-CZ" dirty="0"/>
          </a:p>
        </p:txBody>
      </p:sp>
      <p:sp>
        <p:nvSpPr>
          <p:cNvPr id="3" name="Zástupný obsah 2">
            <a:extLst>
              <a:ext uri="{FF2B5EF4-FFF2-40B4-BE49-F238E27FC236}">
                <a16:creationId xmlns:a16="http://schemas.microsoft.com/office/drawing/2014/main" id="{B64ACD6E-5CBC-D18E-5FF0-F85346E23B1E}"/>
              </a:ext>
            </a:extLst>
          </p:cNvPr>
          <p:cNvSpPr>
            <a:spLocks noGrp="1"/>
          </p:cNvSpPr>
          <p:nvPr>
            <p:ph idx="1"/>
          </p:nvPr>
        </p:nvSpPr>
        <p:spPr>
          <a:xfrm>
            <a:off x="556591" y="1548937"/>
            <a:ext cx="10915409" cy="4838087"/>
          </a:xfrm>
        </p:spPr>
        <p:txBody>
          <a:bodyPr/>
          <a:lstStyle/>
          <a:p>
            <a:r>
              <a:rPr lang="cs-CZ" sz="1600" b="0" i="0" dirty="0">
                <a:solidFill>
                  <a:srgbClr val="3C3C3C"/>
                </a:solidFill>
                <a:effectLst/>
              </a:rPr>
              <a:t>„… A tady mně dovolte říci několik tvrdých slov. </a:t>
            </a:r>
            <a:r>
              <a:rPr lang="cs-CZ" sz="1600" b="0" i="0" dirty="0">
                <a:solidFill>
                  <a:srgbClr val="3C3C3C"/>
                </a:solidFill>
                <a:effectLst/>
                <a:highlight>
                  <a:srgbClr val="FFFF00"/>
                </a:highlight>
              </a:rPr>
              <a:t>Vždy jsem odsuzoval </a:t>
            </a:r>
            <a:r>
              <a:rPr lang="cs-CZ" sz="1600" b="0" i="0" dirty="0">
                <a:solidFill>
                  <a:srgbClr val="3C3C3C"/>
                </a:solidFill>
                <a:effectLst/>
              </a:rPr>
              <a:t>zbabělou kapitulaci Severoatlantické aliance v Afghánistánu. </a:t>
            </a:r>
            <a:r>
              <a:rPr lang="cs-CZ" sz="1600" b="0" i="0" dirty="0">
                <a:solidFill>
                  <a:srgbClr val="3C3C3C"/>
                </a:solidFill>
                <a:effectLst/>
                <a:highlight>
                  <a:srgbClr val="FFFF00"/>
                </a:highlight>
              </a:rPr>
              <a:t>Vždy jsem veřejně tvrdil</a:t>
            </a:r>
            <a:r>
              <a:rPr lang="cs-CZ" sz="1600" b="0" i="0" dirty="0">
                <a:solidFill>
                  <a:srgbClr val="3C3C3C"/>
                </a:solidFill>
                <a:effectLst/>
              </a:rPr>
              <a:t>, že tím otevíráme prostor pro vznik nového teroristického centra pod vládou Tálibánu. A čím dříve si uvědomíme, že tato porážka Severoatlantické aliance, největší v jejích moderních soudobých dějinách, je skutečnou porážkou, a nikoli pouze taktickým ústupem, tím lépe pro světovou bezpečnost. Nejsem v tom sám, před několika dny </a:t>
            </a:r>
            <a:r>
              <a:rPr lang="cs-CZ" sz="1600" b="1" i="0" dirty="0">
                <a:solidFill>
                  <a:srgbClr val="FF0000"/>
                </a:solidFill>
                <a:effectLst/>
              </a:rPr>
              <a:t>jsme se v tomto názoru shodli</a:t>
            </a:r>
            <a:r>
              <a:rPr lang="cs-CZ" sz="1600" b="0" i="0" dirty="0">
                <a:solidFill>
                  <a:srgbClr val="3C3C3C"/>
                </a:solidFill>
                <a:effectLst/>
              </a:rPr>
              <a:t> například s litevským prezidentem, ale i mnoha jinými.</a:t>
            </a:r>
            <a:br>
              <a:rPr lang="cs-CZ" sz="1600" dirty="0"/>
            </a:br>
            <a:br>
              <a:rPr lang="cs-CZ" sz="1600" dirty="0"/>
            </a:br>
            <a:r>
              <a:rPr lang="cs-CZ" sz="1600" b="0" i="0" dirty="0">
                <a:solidFill>
                  <a:srgbClr val="3C3C3C"/>
                </a:solidFill>
                <a:effectLst/>
              </a:rPr>
              <a:t>Závěrem mně dovolte, </a:t>
            </a:r>
            <a:r>
              <a:rPr lang="cs-CZ" sz="1600" b="0" i="0" dirty="0">
                <a:solidFill>
                  <a:srgbClr val="3C3C3C"/>
                </a:solidFill>
                <a:effectLst/>
                <a:highlight>
                  <a:srgbClr val="FFFF00"/>
                </a:highlight>
              </a:rPr>
              <a:t>abych vám připomněl</a:t>
            </a:r>
            <a:r>
              <a:rPr lang="cs-CZ" sz="1600" b="0" i="0" dirty="0">
                <a:solidFill>
                  <a:srgbClr val="3C3C3C"/>
                </a:solidFill>
                <a:effectLst/>
              </a:rPr>
              <a:t>, že </a:t>
            </a:r>
            <a:r>
              <a:rPr lang="cs-CZ" sz="1600" b="0" i="0" dirty="0">
                <a:solidFill>
                  <a:srgbClr val="3C3C3C"/>
                </a:solidFill>
                <a:effectLst/>
                <a:highlight>
                  <a:srgbClr val="FFFF00"/>
                </a:highlight>
              </a:rPr>
              <a:t>jsem</a:t>
            </a:r>
            <a:r>
              <a:rPr lang="cs-CZ" sz="1600" b="0" i="0" dirty="0">
                <a:solidFill>
                  <a:srgbClr val="3C3C3C"/>
                </a:solidFill>
                <a:effectLst/>
              </a:rPr>
              <a:t> jako prezident republiky </a:t>
            </a:r>
            <a:r>
              <a:rPr lang="cs-CZ" sz="1600" b="0" i="0" dirty="0">
                <a:solidFill>
                  <a:srgbClr val="3C3C3C"/>
                </a:solidFill>
                <a:effectLst/>
                <a:highlight>
                  <a:srgbClr val="FFFF00"/>
                </a:highlight>
              </a:rPr>
              <a:t>vždy,</a:t>
            </a:r>
            <a:r>
              <a:rPr lang="cs-CZ" sz="1600" b="0" i="0" dirty="0">
                <a:solidFill>
                  <a:srgbClr val="3C3C3C"/>
                </a:solidFill>
                <a:effectLst/>
              </a:rPr>
              <a:t> několik let za sebou, </a:t>
            </a:r>
            <a:r>
              <a:rPr lang="cs-CZ" sz="1600" b="0" i="0" dirty="0">
                <a:solidFill>
                  <a:srgbClr val="3C3C3C"/>
                </a:solidFill>
                <a:effectLst/>
                <a:highlight>
                  <a:srgbClr val="FFFF00"/>
                </a:highlight>
              </a:rPr>
              <a:t>doporučoval</a:t>
            </a:r>
            <a:r>
              <a:rPr lang="cs-CZ" sz="1600" b="0" i="0" dirty="0">
                <a:solidFill>
                  <a:srgbClr val="3C3C3C"/>
                </a:solidFill>
                <a:effectLst/>
              </a:rPr>
              <a:t> přezbrojení nebo dozbrojení naší armády bezpilotními prostředky, tedy drony. Někteří z vás se trochu usmívali, ale v současné situaci na ukrajinském bojišti a ovšem i jinde vidíme, že </a:t>
            </a:r>
            <a:r>
              <a:rPr lang="cs-CZ" sz="1600" b="1" i="0" dirty="0">
                <a:solidFill>
                  <a:srgbClr val="FF0000"/>
                </a:solidFill>
                <a:effectLst/>
              </a:rPr>
              <a:t>nová generace zbraní, tedy bezpilotní prostředky, je daleko účinnější</a:t>
            </a:r>
            <a:r>
              <a:rPr lang="cs-CZ" sz="1600" b="0" i="0" dirty="0">
                <a:solidFill>
                  <a:srgbClr val="3C3C3C"/>
                </a:solidFill>
                <a:effectLst/>
              </a:rPr>
              <a:t>, než se někteří v minulosti domnívali. Jsem rád, že se podařilo domluvit s paní ministryní obrany, že teď nakupujeme nikoli pouze pozorovací, ale i bojové drony </a:t>
            </a:r>
            <a:r>
              <a:rPr lang="cs-CZ" sz="1600" b="0" i="0" dirty="0" err="1">
                <a:solidFill>
                  <a:srgbClr val="3C3C3C"/>
                </a:solidFill>
                <a:effectLst/>
              </a:rPr>
              <a:t>Heron</a:t>
            </a:r>
            <a:r>
              <a:rPr lang="cs-CZ" sz="1600" b="0" i="0" dirty="0">
                <a:solidFill>
                  <a:srgbClr val="3C3C3C"/>
                </a:solidFill>
                <a:effectLst/>
              </a:rPr>
              <a:t> pro účely české armády, a věřím, že i nový prezident, ať už to bude kdokoli, bude v tomto </a:t>
            </a:r>
            <a:r>
              <a:rPr lang="cs-CZ" sz="1600" b="1" i="0" dirty="0">
                <a:solidFill>
                  <a:srgbClr val="FF0000"/>
                </a:solidFill>
                <a:effectLst/>
              </a:rPr>
              <a:t>tlaku na Ministerstvo obrany </a:t>
            </a:r>
            <a:r>
              <a:rPr lang="cs-CZ" sz="1600" b="0" i="0" dirty="0">
                <a:solidFill>
                  <a:srgbClr val="3C3C3C"/>
                </a:solidFill>
                <a:effectLst/>
              </a:rPr>
              <a:t>pokračovat.</a:t>
            </a:r>
            <a:br>
              <a:rPr lang="cs-CZ" sz="1600" dirty="0"/>
            </a:br>
            <a:br>
              <a:rPr lang="cs-CZ" sz="1600" dirty="0"/>
            </a:br>
            <a:r>
              <a:rPr lang="cs-CZ" sz="1600" b="0" i="0" dirty="0">
                <a:solidFill>
                  <a:srgbClr val="3C3C3C"/>
                </a:solidFill>
                <a:effectLst/>
              </a:rPr>
              <a:t>Víte, i když od prvního dne </a:t>
            </a:r>
            <a:r>
              <a:rPr lang="cs-CZ" sz="1600" b="0" i="0" dirty="0">
                <a:solidFill>
                  <a:srgbClr val="3C3C3C"/>
                </a:solidFill>
                <a:effectLst/>
                <a:highlight>
                  <a:srgbClr val="FFFF00"/>
                </a:highlight>
              </a:rPr>
              <a:t>jsem vystupoval</a:t>
            </a:r>
            <a:r>
              <a:rPr lang="cs-CZ" sz="1600" b="0" i="0" dirty="0">
                <a:solidFill>
                  <a:srgbClr val="3C3C3C"/>
                </a:solidFill>
                <a:effectLst/>
              </a:rPr>
              <a:t> proti </a:t>
            </a:r>
            <a:r>
              <a:rPr lang="cs-CZ" sz="1600" b="0" i="0" dirty="0">
                <a:solidFill>
                  <a:srgbClr val="3C3C3C"/>
                </a:solidFill>
                <a:effectLst/>
                <a:highlight>
                  <a:srgbClr val="46C8FF"/>
                </a:highlight>
              </a:rPr>
              <a:t>ruské agresi</a:t>
            </a:r>
            <a:r>
              <a:rPr lang="cs-CZ" sz="1600" b="0" i="0" dirty="0">
                <a:solidFill>
                  <a:srgbClr val="3C3C3C"/>
                </a:solidFill>
                <a:effectLst/>
              </a:rPr>
              <a:t> </a:t>
            </a:r>
            <a:r>
              <a:rPr lang="cs-CZ" sz="1600" b="0" i="0" dirty="0">
                <a:solidFill>
                  <a:srgbClr val="3C3C3C"/>
                </a:solidFill>
                <a:effectLst/>
                <a:highlight>
                  <a:srgbClr val="FF00FF"/>
                </a:highlight>
              </a:rPr>
              <a:t>na Ukrajině</a:t>
            </a:r>
            <a:r>
              <a:rPr lang="cs-CZ" sz="1600" b="0" i="0" dirty="0">
                <a:solidFill>
                  <a:srgbClr val="3C3C3C"/>
                </a:solidFill>
                <a:effectLst/>
              </a:rPr>
              <a:t> a </a:t>
            </a:r>
            <a:r>
              <a:rPr lang="cs-CZ" sz="1600" b="0" i="0" dirty="0">
                <a:solidFill>
                  <a:srgbClr val="3C3C3C"/>
                </a:solidFill>
                <a:effectLst/>
                <a:highlight>
                  <a:srgbClr val="FFFF00"/>
                </a:highlight>
              </a:rPr>
              <a:t>plně jsem vyjádřil podporu</a:t>
            </a:r>
            <a:r>
              <a:rPr lang="cs-CZ" sz="1600" b="0" i="0" dirty="0">
                <a:solidFill>
                  <a:srgbClr val="3C3C3C"/>
                </a:solidFill>
                <a:effectLst/>
              </a:rPr>
              <a:t> České republiky Ukrajině v jejím boji s touto agresí, nemůžeme zapomínat, že je zde i další nepřítel, a to je </a:t>
            </a:r>
            <a:r>
              <a:rPr lang="cs-CZ" sz="1600" b="0" i="0" dirty="0">
                <a:solidFill>
                  <a:srgbClr val="3C3C3C"/>
                </a:solidFill>
                <a:effectLst/>
                <a:highlight>
                  <a:srgbClr val="46C8FF"/>
                </a:highlight>
              </a:rPr>
              <a:t>mezinárodní terorismus</a:t>
            </a:r>
            <a:r>
              <a:rPr lang="cs-CZ" sz="1600" b="0" i="0" dirty="0">
                <a:solidFill>
                  <a:srgbClr val="3C3C3C"/>
                </a:solidFill>
                <a:effectLst/>
              </a:rPr>
              <a:t>. Mluvil jsem o tom v souvislosti s Tálibánem, ale on to zdaleka není jenom Tálibán. Je to Al-Káida, je to Muslimské bratrstvo, je to Al-</a:t>
            </a:r>
            <a:r>
              <a:rPr lang="cs-CZ" sz="1600" b="0" i="0" dirty="0" err="1">
                <a:solidFill>
                  <a:srgbClr val="3C3C3C"/>
                </a:solidFill>
                <a:effectLst/>
              </a:rPr>
              <a:t>Šabáb</a:t>
            </a:r>
            <a:r>
              <a:rPr lang="cs-CZ" sz="1600" b="0" i="0" dirty="0">
                <a:solidFill>
                  <a:srgbClr val="3C3C3C"/>
                </a:solidFill>
                <a:effectLst/>
              </a:rPr>
              <a:t> a řada dalších teroristických organizací prakticky </a:t>
            </a:r>
            <a:r>
              <a:rPr lang="cs-CZ" sz="1600" b="0" i="0" dirty="0">
                <a:solidFill>
                  <a:srgbClr val="3C3C3C"/>
                </a:solidFill>
                <a:effectLst/>
                <a:highlight>
                  <a:srgbClr val="FF00FF"/>
                </a:highlight>
              </a:rPr>
              <a:t>na celém světě</a:t>
            </a:r>
            <a:r>
              <a:rPr lang="cs-CZ" sz="1600" b="0" i="0" dirty="0">
                <a:solidFill>
                  <a:srgbClr val="3C3C3C"/>
                </a:solidFill>
                <a:effectLst/>
              </a:rPr>
              <a:t>. Byl bych rád, abychom na tento boj nezapomínali, protože i v jednadvacátém století může náboženská nenávist vést k výrazným teroristickým konfliktům, kterým zatím bohužel nedokážeme dostatečně čelit, a jejichž význam a riziko si dokonce ani příliš neuvědomujeme. …“</a:t>
            </a:r>
            <a:br>
              <a:rPr lang="cs-CZ" sz="1600" dirty="0"/>
            </a:br>
            <a:endParaRPr lang="cs-CZ" sz="1400" dirty="0"/>
          </a:p>
        </p:txBody>
      </p:sp>
      <p:sp>
        <p:nvSpPr>
          <p:cNvPr id="4" name="Zástupný symbol pro zápatí 3">
            <a:extLst>
              <a:ext uri="{FF2B5EF4-FFF2-40B4-BE49-F238E27FC236}">
                <a16:creationId xmlns:a16="http://schemas.microsoft.com/office/drawing/2014/main" id="{F1182002-0CC3-11B5-580E-257002D40A75}"/>
              </a:ext>
            </a:extLst>
          </p:cNvPr>
          <p:cNvSpPr>
            <a:spLocks noGrp="1"/>
          </p:cNvSpPr>
          <p:nvPr>
            <p:ph type="ftr" sz="quarter" idx="11"/>
          </p:nvPr>
        </p:nvSpPr>
        <p:spPr/>
        <p:txBody>
          <a:bodyPr/>
          <a:lstStyle/>
          <a:p>
            <a:r>
              <a:rPr lang="nl-NL" dirty="0"/>
              <a:t>1/12/2022 Den latiny. ÚŘLS, UK, Praha.</a:t>
            </a:r>
            <a:endParaRPr lang="cs-CZ" dirty="0"/>
          </a:p>
        </p:txBody>
      </p:sp>
      <p:sp>
        <p:nvSpPr>
          <p:cNvPr id="5" name="Zástupný symbol pro číslo snímku 4">
            <a:extLst>
              <a:ext uri="{FF2B5EF4-FFF2-40B4-BE49-F238E27FC236}">
                <a16:creationId xmlns:a16="http://schemas.microsoft.com/office/drawing/2014/main" id="{4A04FB16-F298-050E-8B8C-10D95C81B415}"/>
              </a:ext>
            </a:extLst>
          </p:cNvPr>
          <p:cNvSpPr>
            <a:spLocks noGrp="1"/>
          </p:cNvSpPr>
          <p:nvPr>
            <p:ph type="sldNum" sz="quarter" idx="12"/>
          </p:nvPr>
        </p:nvSpPr>
        <p:spPr/>
        <p:txBody>
          <a:bodyPr/>
          <a:lstStyle/>
          <a:p>
            <a:fld id="{C4ACB992-AB1E-44ED-A023-FDEEC97C9235}" type="slidenum">
              <a:rPr lang="cs-CZ" smtClean="0"/>
              <a:t>15</a:t>
            </a:fld>
            <a:endParaRPr lang="cs-CZ"/>
          </a:p>
        </p:txBody>
      </p:sp>
      <p:sp>
        <p:nvSpPr>
          <p:cNvPr id="6" name="TextovéPole 5">
            <a:extLst>
              <a:ext uri="{FF2B5EF4-FFF2-40B4-BE49-F238E27FC236}">
                <a16:creationId xmlns:a16="http://schemas.microsoft.com/office/drawing/2014/main" id="{F4633EF9-32D7-635E-F58C-09CAB031085E}"/>
              </a:ext>
            </a:extLst>
          </p:cNvPr>
          <p:cNvSpPr txBox="1"/>
          <p:nvPr/>
        </p:nvSpPr>
        <p:spPr>
          <a:xfrm>
            <a:off x="405081" y="1190702"/>
            <a:ext cx="1300228" cy="338554"/>
          </a:xfrm>
          <a:prstGeom prst="rect">
            <a:avLst/>
          </a:prstGeom>
          <a:solidFill>
            <a:schemeClr val="tx2">
              <a:lumMod val="20000"/>
              <a:lumOff val="80000"/>
            </a:schemeClr>
          </a:solidFill>
        </p:spPr>
        <p:txBody>
          <a:bodyPr wrap="none" rtlCol="0">
            <a:spAutoFit/>
          </a:bodyPr>
          <a:lstStyle/>
          <a:p>
            <a:r>
              <a:rPr lang="cs-CZ" sz="1600" i="1" dirty="0"/>
              <a:t>paralelismus</a:t>
            </a:r>
          </a:p>
        </p:txBody>
      </p:sp>
      <p:sp>
        <p:nvSpPr>
          <p:cNvPr id="7" name="TextovéPole 6">
            <a:extLst>
              <a:ext uri="{FF2B5EF4-FFF2-40B4-BE49-F238E27FC236}">
                <a16:creationId xmlns:a16="http://schemas.microsoft.com/office/drawing/2014/main" id="{470419C1-90A5-4137-4150-57F9CBE53848}"/>
              </a:ext>
            </a:extLst>
          </p:cNvPr>
          <p:cNvSpPr txBox="1"/>
          <p:nvPr/>
        </p:nvSpPr>
        <p:spPr>
          <a:xfrm>
            <a:off x="1807399" y="1179196"/>
            <a:ext cx="969111" cy="338554"/>
          </a:xfrm>
          <a:prstGeom prst="rect">
            <a:avLst/>
          </a:prstGeom>
          <a:solidFill>
            <a:schemeClr val="tx2">
              <a:lumMod val="20000"/>
              <a:lumOff val="80000"/>
            </a:schemeClr>
          </a:solidFill>
        </p:spPr>
        <p:txBody>
          <a:bodyPr wrap="none" rtlCol="0">
            <a:spAutoFit/>
          </a:bodyPr>
          <a:lstStyle/>
          <a:p>
            <a:r>
              <a:rPr lang="cs-CZ" sz="1600" i="1" dirty="0"/>
              <a:t>protiklad</a:t>
            </a:r>
          </a:p>
        </p:txBody>
      </p:sp>
      <p:sp>
        <p:nvSpPr>
          <p:cNvPr id="8" name="TextovéPole 7">
            <a:extLst>
              <a:ext uri="{FF2B5EF4-FFF2-40B4-BE49-F238E27FC236}">
                <a16:creationId xmlns:a16="http://schemas.microsoft.com/office/drawing/2014/main" id="{716A305B-8E2D-9C69-4824-E8D03D1ADFC4}"/>
              </a:ext>
            </a:extLst>
          </p:cNvPr>
          <p:cNvSpPr txBox="1"/>
          <p:nvPr/>
        </p:nvSpPr>
        <p:spPr>
          <a:xfrm>
            <a:off x="4324328" y="1179196"/>
            <a:ext cx="1924309" cy="338554"/>
          </a:xfrm>
          <a:prstGeom prst="rect">
            <a:avLst/>
          </a:prstGeom>
          <a:solidFill>
            <a:schemeClr val="tx2">
              <a:lumMod val="20000"/>
              <a:lumOff val="80000"/>
            </a:schemeClr>
          </a:solidFill>
        </p:spPr>
        <p:txBody>
          <a:bodyPr wrap="none" rtlCol="0">
            <a:spAutoFit/>
          </a:bodyPr>
          <a:lstStyle/>
          <a:p>
            <a:r>
              <a:rPr lang="cs-CZ" sz="1600" i="1" dirty="0"/>
              <a:t>expertní stanoviska</a:t>
            </a:r>
          </a:p>
        </p:txBody>
      </p:sp>
      <p:sp>
        <p:nvSpPr>
          <p:cNvPr id="9" name="TextovéPole 8">
            <a:extLst>
              <a:ext uri="{FF2B5EF4-FFF2-40B4-BE49-F238E27FC236}">
                <a16:creationId xmlns:a16="http://schemas.microsoft.com/office/drawing/2014/main" id="{A6440815-2364-F909-B8B6-4C4343DC38E2}"/>
              </a:ext>
            </a:extLst>
          </p:cNvPr>
          <p:cNvSpPr txBox="1"/>
          <p:nvPr/>
        </p:nvSpPr>
        <p:spPr>
          <a:xfrm>
            <a:off x="2868661" y="1179196"/>
            <a:ext cx="1343638" cy="338554"/>
          </a:xfrm>
          <a:prstGeom prst="rect">
            <a:avLst/>
          </a:prstGeom>
          <a:solidFill>
            <a:schemeClr val="tx2">
              <a:lumMod val="20000"/>
              <a:lumOff val="80000"/>
            </a:schemeClr>
          </a:solidFill>
        </p:spPr>
        <p:txBody>
          <a:bodyPr wrap="none" rtlCol="0">
            <a:spAutoFit/>
          </a:bodyPr>
          <a:lstStyle/>
          <a:p>
            <a:r>
              <a:rPr lang="cs-CZ" sz="1600" i="1" dirty="0"/>
              <a:t>objektivizace</a:t>
            </a:r>
          </a:p>
        </p:txBody>
      </p:sp>
      <p:sp>
        <p:nvSpPr>
          <p:cNvPr id="10" name="TextovéPole 9">
            <a:extLst>
              <a:ext uri="{FF2B5EF4-FFF2-40B4-BE49-F238E27FC236}">
                <a16:creationId xmlns:a16="http://schemas.microsoft.com/office/drawing/2014/main" id="{2D1D1F55-2A18-C5B4-9299-474AA0F92E3B}"/>
              </a:ext>
            </a:extLst>
          </p:cNvPr>
          <p:cNvSpPr txBox="1"/>
          <p:nvPr/>
        </p:nvSpPr>
        <p:spPr>
          <a:xfrm>
            <a:off x="6370597" y="1179196"/>
            <a:ext cx="899285" cy="338554"/>
          </a:xfrm>
          <a:prstGeom prst="rect">
            <a:avLst/>
          </a:prstGeom>
          <a:solidFill>
            <a:schemeClr val="tx2">
              <a:lumMod val="20000"/>
              <a:lumOff val="80000"/>
            </a:schemeClr>
          </a:solidFill>
        </p:spPr>
        <p:txBody>
          <a:bodyPr wrap="none" rtlCol="0">
            <a:spAutoFit/>
          </a:bodyPr>
          <a:lstStyle/>
          <a:p>
            <a:r>
              <a:rPr lang="cs-CZ" sz="1600" i="1" dirty="0"/>
              <a:t>gradace</a:t>
            </a:r>
          </a:p>
        </p:txBody>
      </p:sp>
      <p:sp>
        <p:nvSpPr>
          <p:cNvPr id="12" name="TextovéPole 11">
            <a:extLst>
              <a:ext uri="{FF2B5EF4-FFF2-40B4-BE49-F238E27FC236}">
                <a16:creationId xmlns:a16="http://schemas.microsoft.com/office/drawing/2014/main" id="{F1E01801-7444-E30F-9158-C4CCD37EF29C}"/>
              </a:ext>
            </a:extLst>
          </p:cNvPr>
          <p:cNvSpPr txBox="1"/>
          <p:nvPr/>
        </p:nvSpPr>
        <p:spPr>
          <a:xfrm>
            <a:off x="10326757" y="481678"/>
            <a:ext cx="1730357" cy="307777"/>
          </a:xfrm>
          <a:prstGeom prst="rect">
            <a:avLst/>
          </a:prstGeom>
          <a:solidFill>
            <a:schemeClr val="tx2">
              <a:lumMod val="20000"/>
              <a:lumOff val="80000"/>
            </a:schemeClr>
          </a:solidFill>
        </p:spPr>
        <p:txBody>
          <a:bodyPr wrap="square" rtlCol="0">
            <a:spAutoFit/>
          </a:bodyPr>
          <a:lstStyle/>
          <a:p>
            <a:r>
              <a:rPr lang="cs-CZ" sz="1400" dirty="0">
                <a:latin typeface="+mn-lt"/>
              </a:rPr>
              <a:t>„veřejně jsem tvrdil“</a:t>
            </a:r>
          </a:p>
        </p:txBody>
      </p:sp>
      <p:cxnSp>
        <p:nvCxnSpPr>
          <p:cNvPr id="47" name="Přímá spojnice se šipkou 46">
            <a:extLst>
              <a:ext uri="{FF2B5EF4-FFF2-40B4-BE49-F238E27FC236}">
                <a16:creationId xmlns:a16="http://schemas.microsoft.com/office/drawing/2014/main" id="{5F42073A-9464-589A-4F66-F18A592EBACB}"/>
              </a:ext>
            </a:extLst>
          </p:cNvPr>
          <p:cNvCxnSpPr>
            <a:cxnSpLocks/>
            <a:stCxn id="7" idx="2"/>
          </p:cNvCxnSpPr>
          <p:nvPr/>
        </p:nvCxnSpPr>
        <p:spPr>
          <a:xfrm>
            <a:off x="2291955" y="1517750"/>
            <a:ext cx="2717367" cy="3233154"/>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Přímá spojnice se šipkou 53">
            <a:extLst>
              <a:ext uri="{FF2B5EF4-FFF2-40B4-BE49-F238E27FC236}">
                <a16:creationId xmlns:a16="http://schemas.microsoft.com/office/drawing/2014/main" id="{A6166770-B5B3-C5D2-5A7A-180E6EF6589C}"/>
              </a:ext>
            </a:extLst>
          </p:cNvPr>
          <p:cNvCxnSpPr>
            <a:cxnSpLocks/>
            <a:stCxn id="7" idx="2"/>
          </p:cNvCxnSpPr>
          <p:nvPr/>
        </p:nvCxnSpPr>
        <p:spPr>
          <a:xfrm>
            <a:off x="2291955" y="1517750"/>
            <a:ext cx="6494236" cy="3481633"/>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61" name="TextovéPole 60">
            <a:extLst>
              <a:ext uri="{FF2B5EF4-FFF2-40B4-BE49-F238E27FC236}">
                <a16:creationId xmlns:a16="http://schemas.microsoft.com/office/drawing/2014/main" id="{12812E5E-78B0-237B-0D3D-34A25D7AC07D}"/>
              </a:ext>
            </a:extLst>
          </p:cNvPr>
          <p:cNvSpPr txBox="1"/>
          <p:nvPr/>
        </p:nvSpPr>
        <p:spPr>
          <a:xfrm>
            <a:off x="10485783" y="106240"/>
            <a:ext cx="1571331" cy="307777"/>
          </a:xfrm>
          <a:prstGeom prst="rect">
            <a:avLst/>
          </a:prstGeom>
          <a:solidFill>
            <a:schemeClr val="tx2">
              <a:lumMod val="20000"/>
              <a:lumOff val="80000"/>
            </a:schemeClr>
          </a:solidFill>
        </p:spPr>
        <p:txBody>
          <a:bodyPr wrap="square" rtlCol="0">
            <a:spAutoFit/>
          </a:bodyPr>
          <a:lstStyle/>
          <a:p>
            <a:r>
              <a:rPr lang="cs-CZ" sz="1400" dirty="0">
                <a:latin typeface="+mn-lt"/>
              </a:rPr>
              <a:t>„odsuzoval jsem“</a:t>
            </a:r>
          </a:p>
        </p:txBody>
      </p:sp>
      <p:sp>
        <p:nvSpPr>
          <p:cNvPr id="62" name="TextovéPole 61">
            <a:extLst>
              <a:ext uri="{FF2B5EF4-FFF2-40B4-BE49-F238E27FC236}">
                <a16:creationId xmlns:a16="http://schemas.microsoft.com/office/drawing/2014/main" id="{6FC472C8-2DCA-08D7-10E3-2CA0D1DB6270}"/>
              </a:ext>
            </a:extLst>
          </p:cNvPr>
          <p:cNvSpPr txBox="1"/>
          <p:nvPr/>
        </p:nvSpPr>
        <p:spPr>
          <a:xfrm>
            <a:off x="9988826" y="855784"/>
            <a:ext cx="2075865" cy="307777"/>
          </a:xfrm>
          <a:prstGeom prst="rect">
            <a:avLst/>
          </a:prstGeom>
          <a:solidFill>
            <a:schemeClr val="tx2">
              <a:lumMod val="20000"/>
              <a:lumOff val="80000"/>
            </a:schemeClr>
          </a:solidFill>
        </p:spPr>
        <p:txBody>
          <a:bodyPr wrap="square" rtlCol="0">
            <a:spAutoFit/>
          </a:bodyPr>
          <a:lstStyle/>
          <a:p>
            <a:r>
              <a:rPr lang="cs-CZ" sz="1400" dirty="0">
                <a:latin typeface="+mn-lt"/>
              </a:rPr>
              <a:t>„jako prezident jsem …“</a:t>
            </a:r>
          </a:p>
        </p:txBody>
      </p:sp>
      <p:sp>
        <p:nvSpPr>
          <p:cNvPr id="66" name="TextovéPole 65">
            <a:extLst>
              <a:ext uri="{FF2B5EF4-FFF2-40B4-BE49-F238E27FC236}">
                <a16:creationId xmlns:a16="http://schemas.microsoft.com/office/drawing/2014/main" id="{9111EAF9-7B5B-4F46-24A8-4EBA3DEBA79F}"/>
              </a:ext>
            </a:extLst>
          </p:cNvPr>
          <p:cNvSpPr txBox="1"/>
          <p:nvPr/>
        </p:nvSpPr>
        <p:spPr>
          <a:xfrm>
            <a:off x="9981249" y="1235750"/>
            <a:ext cx="2075865" cy="307777"/>
          </a:xfrm>
          <a:prstGeom prst="rect">
            <a:avLst/>
          </a:prstGeom>
          <a:solidFill>
            <a:schemeClr val="tx2">
              <a:lumMod val="20000"/>
              <a:lumOff val="80000"/>
            </a:schemeClr>
          </a:solidFill>
        </p:spPr>
        <p:txBody>
          <a:bodyPr wrap="square" rtlCol="0">
            <a:spAutoFit/>
          </a:bodyPr>
          <a:lstStyle/>
          <a:p>
            <a:r>
              <a:rPr lang="cs-CZ" sz="1400" dirty="0">
                <a:latin typeface="+mn-lt"/>
              </a:rPr>
              <a:t>„vystupoval jsem proti“</a:t>
            </a:r>
          </a:p>
        </p:txBody>
      </p:sp>
    </p:spTree>
    <p:extLst>
      <p:ext uri="{BB962C8B-B14F-4D97-AF65-F5344CB8AC3E}">
        <p14:creationId xmlns:p14="http://schemas.microsoft.com/office/powerpoint/2010/main" val="2567203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D0B4D1-B3A3-CAED-45B9-171700CD8FA3}"/>
              </a:ext>
            </a:extLst>
          </p:cNvPr>
          <p:cNvSpPr>
            <a:spLocks noGrp="1"/>
          </p:cNvSpPr>
          <p:nvPr>
            <p:ph type="title"/>
          </p:nvPr>
        </p:nvSpPr>
        <p:spPr>
          <a:xfrm>
            <a:off x="718800" y="451643"/>
            <a:ext cx="10753200" cy="451576"/>
          </a:xfrm>
        </p:spPr>
        <p:txBody>
          <a:bodyPr/>
          <a:lstStyle/>
          <a:p>
            <a:r>
              <a:rPr lang="cs-CZ" dirty="0"/>
              <a:t>Český prezident: 22. 11. 2022</a:t>
            </a:r>
          </a:p>
        </p:txBody>
      </p:sp>
      <p:sp>
        <p:nvSpPr>
          <p:cNvPr id="4" name="Zástupný symbol pro zápatí 3">
            <a:extLst>
              <a:ext uri="{FF2B5EF4-FFF2-40B4-BE49-F238E27FC236}">
                <a16:creationId xmlns:a16="http://schemas.microsoft.com/office/drawing/2014/main" id="{F1182002-0CC3-11B5-580E-257002D40A75}"/>
              </a:ext>
            </a:extLst>
          </p:cNvPr>
          <p:cNvSpPr>
            <a:spLocks noGrp="1"/>
          </p:cNvSpPr>
          <p:nvPr>
            <p:ph type="ftr" sz="quarter" idx="11"/>
          </p:nvPr>
        </p:nvSpPr>
        <p:spPr/>
        <p:txBody>
          <a:bodyPr/>
          <a:lstStyle/>
          <a:p>
            <a:r>
              <a:rPr lang="nl-NL"/>
              <a:t>1/12/2022 Den latiny. ÚŘLS, UK, Praha.</a:t>
            </a:r>
            <a:endParaRPr lang="cs-CZ"/>
          </a:p>
        </p:txBody>
      </p:sp>
      <p:sp>
        <p:nvSpPr>
          <p:cNvPr id="5" name="Zástupný symbol pro číslo snímku 4">
            <a:extLst>
              <a:ext uri="{FF2B5EF4-FFF2-40B4-BE49-F238E27FC236}">
                <a16:creationId xmlns:a16="http://schemas.microsoft.com/office/drawing/2014/main" id="{4A04FB16-F298-050E-8B8C-10D95C81B415}"/>
              </a:ext>
            </a:extLst>
          </p:cNvPr>
          <p:cNvSpPr>
            <a:spLocks noGrp="1"/>
          </p:cNvSpPr>
          <p:nvPr>
            <p:ph type="sldNum" sz="quarter" idx="12"/>
          </p:nvPr>
        </p:nvSpPr>
        <p:spPr/>
        <p:txBody>
          <a:bodyPr/>
          <a:lstStyle/>
          <a:p>
            <a:fld id="{C4ACB992-AB1E-44ED-A023-FDEEC97C9235}" type="slidenum">
              <a:rPr lang="cs-CZ" smtClean="0"/>
              <a:t>16</a:t>
            </a:fld>
            <a:endParaRPr lang="cs-CZ"/>
          </a:p>
        </p:txBody>
      </p:sp>
      <p:sp>
        <p:nvSpPr>
          <p:cNvPr id="9" name="Zástupný obsah 8">
            <a:extLst>
              <a:ext uri="{FF2B5EF4-FFF2-40B4-BE49-F238E27FC236}">
                <a16:creationId xmlns:a16="http://schemas.microsoft.com/office/drawing/2014/main" id="{7EC4E5B9-B209-20D6-C5B3-2FB7548890CC}"/>
              </a:ext>
            </a:extLst>
          </p:cNvPr>
          <p:cNvSpPr>
            <a:spLocks noGrp="1"/>
          </p:cNvSpPr>
          <p:nvPr>
            <p:ph idx="1"/>
          </p:nvPr>
        </p:nvSpPr>
        <p:spPr/>
        <p:txBody>
          <a:bodyPr/>
          <a:lstStyle/>
          <a:p>
            <a:endParaRPr lang="cs-CZ"/>
          </a:p>
        </p:txBody>
      </p:sp>
      <p:sp>
        <p:nvSpPr>
          <p:cNvPr id="10" name="Zástupný obsah 2">
            <a:extLst>
              <a:ext uri="{FF2B5EF4-FFF2-40B4-BE49-F238E27FC236}">
                <a16:creationId xmlns:a16="http://schemas.microsoft.com/office/drawing/2014/main" id="{33813888-33E3-6208-8093-749363BCAC48}"/>
              </a:ext>
            </a:extLst>
          </p:cNvPr>
          <p:cNvSpPr txBox="1">
            <a:spLocks/>
          </p:cNvSpPr>
          <p:nvPr/>
        </p:nvSpPr>
        <p:spPr>
          <a:xfrm>
            <a:off x="556591" y="993913"/>
            <a:ext cx="10915409" cy="4838087"/>
          </a:xfrm>
          <a:prstGeom prst="rect">
            <a:avLst/>
          </a:prstGeom>
        </p:spPr>
        <p:txBody>
          <a:bodyPr vert="horz" lIns="0" tIns="0" rIns="0" bIns="0" rtlCol="0">
            <a:noAutofit/>
          </a:bodyPr>
          <a:lst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r>
              <a:rPr lang="cs-CZ" sz="1600" kern="0">
                <a:solidFill>
                  <a:srgbClr val="3C3C3C"/>
                </a:solidFill>
              </a:rPr>
              <a:t>„… A tady mně dovolte říci několik tvrdých slov. Vždy jsem odsuzoval zbabělou kapitulaci Severoatlantické aliance v Afghánistánu. Vždy jsem veřejně tvrdil, že tím otevíráme prostor pro vznik nového teroristického centra pod vládou Tálibánu. A čím dříve si uvědomíme, že tato porážka Severoatlantické aliance, největší v jejích moderních soudobých dějinách, je skutečnou porážkou, a nikoli pouze taktickým ústupem, tím lépe pro světovou bezpečnost. Nejsem v tom sám, před několika dny jsme se v tomto názoru shodli například s litevským prezidentem, ale i mnoha jinými.</a:t>
            </a:r>
            <a:br>
              <a:rPr lang="cs-CZ" sz="1600" kern="0"/>
            </a:br>
            <a:br>
              <a:rPr lang="cs-CZ" sz="1600" kern="0"/>
            </a:br>
            <a:r>
              <a:rPr lang="cs-CZ" sz="1600" kern="0">
                <a:solidFill>
                  <a:srgbClr val="3C3C3C"/>
                </a:solidFill>
              </a:rPr>
              <a:t>Závěrem mně dovolte, abych vám připomněl, že jsem jako prezident republiky vždy, několik let za sebou, doporučoval přezbrojení nebo dozbrojení naší armády bezpilotními prostředky, tedy drony. Někteří z vás se trochu usmívali, ale v současné situaci na ukrajinském bojišti a ovšem i jinde vidíme, že nová generace zbraní, tedy bezpilotní prostředky, je daleko účinnější, než se někteří v minulosti domnívali. Jsem rád, že se podařilo domluvit s paní ministryní obrany, že teď nakupujeme nikoli pouze pozorovací, ale i bojové drony Heron pro účely české armády, a věřím, že i nový prezident, ať už to bude kdokoli, bude v tomto tlaku na Ministerstvo obrany pokračovat.</a:t>
            </a:r>
            <a:br>
              <a:rPr lang="cs-CZ" sz="1600" kern="0"/>
            </a:br>
            <a:br>
              <a:rPr lang="cs-CZ" sz="1600" kern="0"/>
            </a:br>
            <a:r>
              <a:rPr lang="cs-CZ" sz="1600" kern="0">
                <a:solidFill>
                  <a:srgbClr val="3C3C3C"/>
                </a:solidFill>
              </a:rPr>
              <a:t>Víte, i když od prvního dne jsem vystupoval proti ruské agresi na Ukrajině a plně jsem vyjádřil podporu České republiky Ukrajině v jejím boji s touto agresí, nemůžeme zapomínat, že je zde i další nepřítel, a to je mezinárodní terorismus. Mluvil jsem o tom v souvislosti s Tálibánem, ale on to zdaleka není jenom Tálibán. Je to Al-Káida, je to Muslimské bratrstvo, je to Al-Šabáb a řada dalších teroristických organizací prakticky na celém světě. Byl bych rád, abychom na tento boj nezapomínali, protože i v jednadvacátém století může náboženská nenávist vést k výrazným teroristickým konfliktům, kterým zatím bohužel nedokážeme dostatečně čelit, a jejichž význam a riziko si dokonce ani příliš neuvědomujeme. …“</a:t>
            </a:r>
            <a:br>
              <a:rPr lang="cs-CZ" sz="1600" kern="0"/>
            </a:br>
            <a:endParaRPr lang="cs-CZ" sz="1400" kern="0" dirty="0"/>
          </a:p>
        </p:txBody>
      </p:sp>
      <p:sp>
        <p:nvSpPr>
          <p:cNvPr id="6" name="Řečová bublina: oválný bublinový popisek 5">
            <a:extLst>
              <a:ext uri="{FF2B5EF4-FFF2-40B4-BE49-F238E27FC236}">
                <a16:creationId xmlns:a16="http://schemas.microsoft.com/office/drawing/2014/main" id="{2A7B18D0-9330-DF9F-2729-7178E21C946D}"/>
              </a:ext>
            </a:extLst>
          </p:cNvPr>
          <p:cNvSpPr/>
          <p:nvPr/>
        </p:nvSpPr>
        <p:spPr bwMode="auto">
          <a:xfrm>
            <a:off x="160399" y="451643"/>
            <a:ext cx="11870002" cy="5074589"/>
          </a:xfrm>
          <a:prstGeom prst="wedgeEllipseCallout">
            <a:avLst>
              <a:gd name="adj1" fmla="val -46062"/>
              <a:gd name="adj2" fmla="val 60438"/>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baseline="0" dirty="0">
                <a:ln>
                  <a:noFill/>
                </a:ln>
                <a:solidFill>
                  <a:schemeClr val="tx1"/>
                </a:solidFill>
                <a:effectLst/>
                <a:latin typeface="Tahoma" pitchFamily="34" charset="0"/>
              </a:rPr>
              <a:t> </a:t>
            </a:r>
            <a:r>
              <a:rPr lang="cs-CZ" baseline="0" dirty="0">
                <a:solidFill>
                  <a:schemeClr val="tx2">
                    <a:lumMod val="20000"/>
                    <a:lumOff val="80000"/>
                  </a:schemeClr>
                </a:solidFill>
              </a:rPr>
              <a:t>„</a:t>
            </a:r>
            <a:r>
              <a:rPr lang="cs-CZ" sz="2400" b="0" i="0" dirty="0">
                <a:solidFill>
                  <a:srgbClr val="3C3C3C"/>
                </a:solidFill>
                <a:effectLst/>
                <a:latin typeface="+mn-lt"/>
              </a:rPr>
              <a:t> </a:t>
            </a:r>
            <a:r>
              <a:rPr lang="cs-CZ" sz="2400" b="0" i="0" dirty="0">
                <a:solidFill>
                  <a:schemeClr val="tx2">
                    <a:lumMod val="20000"/>
                    <a:lumOff val="80000"/>
                  </a:schemeClr>
                </a:solidFill>
                <a:effectLst/>
                <a:highlight>
                  <a:srgbClr val="FFFF00"/>
                </a:highlight>
                <a:latin typeface="+mn-lt"/>
              </a:rPr>
              <a:t>Vždy jsem </a:t>
            </a:r>
            <a:r>
              <a:rPr lang="cs-CZ" sz="2400" b="0" i="0" dirty="0">
                <a:solidFill>
                  <a:schemeClr val="tx2">
                    <a:lumMod val="20000"/>
                    <a:lumOff val="80000"/>
                  </a:schemeClr>
                </a:solidFill>
                <a:effectLst/>
                <a:latin typeface="+mn-lt"/>
              </a:rPr>
              <a:t>odsuzoval </a:t>
            </a:r>
            <a:r>
              <a:rPr lang="cs-CZ" sz="2400" b="0" i="0" dirty="0">
                <a:solidFill>
                  <a:schemeClr val="tx2">
                    <a:lumMod val="20000"/>
                    <a:lumOff val="80000"/>
                  </a:schemeClr>
                </a:solidFill>
                <a:effectLst/>
                <a:highlight>
                  <a:srgbClr val="FF00FF"/>
                </a:highlight>
                <a:latin typeface="+mn-lt"/>
              </a:rPr>
              <a:t>zbabělou kapitulaci Severoatlantické</a:t>
            </a:r>
          </a:p>
          <a:p>
            <a:pPr marL="0" marR="0" indent="0" algn="ctr" defTabSz="914400" rtl="0" eaLnBrk="1" fontAlgn="base" latinLnBrk="0" hangingPunct="1">
              <a:lnSpc>
                <a:spcPct val="100000"/>
              </a:lnSpc>
              <a:spcBef>
                <a:spcPct val="0"/>
              </a:spcBef>
              <a:spcAft>
                <a:spcPct val="0"/>
              </a:spcAft>
              <a:buClrTx/>
              <a:buSzTx/>
              <a:buFontTx/>
              <a:buNone/>
              <a:tabLst/>
            </a:pPr>
            <a:r>
              <a:rPr lang="cs-CZ" sz="2400" b="0" i="0" dirty="0">
                <a:solidFill>
                  <a:schemeClr val="tx2">
                    <a:lumMod val="20000"/>
                    <a:lumOff val="80000"/>
                  </a:schemeClr>
                </a:solidFill>
                <a:effectLst/>
                <a:highlight>
                  <a:srgbClr val="FF00FF"/>
                </a:highlight>
                <a:latin typeface="+mn-lt"/>
              </a:rPr>
              <a:t> aliance v Afghánistánu</a:t>
            </a:r>
            <a:r>
              <a:rPr lang="cs-CZ" sz="2400" b="0" i="0" dirty="0">
                <a:solidFill>
                  <a:schemeClr val="tx2">
                    <a:lumMod val="20000"/>
                    <a:lumOff val="80000"/>
                  </a:schemeClr>
                </a:solidFill>
                <a:effectLst/>
                <a:latin typeface="+mn-lt"/>
              </a:rPr>
              <a:t>. </a:t>
            </a:r>
            <a:r>
              <a:rPr lang="cs-CZ" sz="2400" b="0" i="0" dirty="0">
                <a:solidFill>
                  <a:schemeClr val="tx2">
                    <a:lumMod val="20000"/>
                    <a:lumOff val="80000"/>
                  </a:schemeClr>
                </a:solidFill>
                <a:effectLst/>
                <a:highlight>
                  <a:srgbClr val="FFFF00"/>
                </a:highlight>
                <a:latin typeface="+mn-lt"/>
              </a:rPr>
              <a:t>Vždy jsem </a:t>
            </a:r>
            <a:r>
              <a:rPr lang="cs-CZ" sz="2400" b="0" i="0" dirty="0">
                <a:solidFill>
                  <a:schemeClr val="tx2">
                    <a:lumMod val="20000"/>
                    <a:lumOff val="80000"/>
                  </a:schemeClr>
                </a:solidFill>
                <a:effectLst/>
                <a:latin typeface="+mn-lt"/>
              </a:rPr>
              <a:t>veřejně tvrdil, že tím otevíráme </a:t>
            </a:r>
          </a:p>
          <a:p>
            <a:pPr marL="0" marR="0" indent="0" algn="ctr" defTabSz="914400" rtl="0" eaLnBrk="1" fontAlgn="base" latinLnBrk="0" hangingPunct="1">
              <a:lnSpc>
                <a:spcPct val="100000"/>
              </a:lnSpc>
              <a:spcBef>
                <a:spcPct val="0"/>
              </a:spcBef>
              <a:spcAft>
                <a:spcPct val="0"/>
              </a:spcAft>
              <a:buClrTx/>
              <a:buSzTx/>
              <a:buFontTx/>
              <a:buNone/>
              <a:tabLst/>
            </a:pPr>
            <a:r>
              <a:rPr lang="cs-CZ" sz="2400" b="0" i="0" dirty="0">
                <a:solidFill>
                  <a:schemeClr val="tx2">
                    <a:lumMod val="20000"/>
                    <a:lumOff val="80000"/>
                  </a:schemeClr>
                </a:solidFill>
                <a:effectLst/>
                <a:latin typeface="+mn-lt"/>
              </a:rPr>
              <a:t>prostor pro vznik nového teroristického centra… … </a:t>
            </a:r>
            <a:r>
              <a:rPr lang="cs-CZ" dirty="0">
                <a:solidFill>
                  <a:schemeClr val="tx2">
                    <a:lumMod val="20000"/>
                    <a:lumOff val="80000"/>
                  </a:schemeClr>
                </a:solidFill>
                <a:latin typeface="+mn-lt"/>
              </a:rPr>
              <a:t>“</a:t>
            </a:r>
          </a:p>
          <a:p>
            <a:pPr marL="0" marR="0" indent="0" algn="ctr" defTabSz="914400" rtl="0" eaLnBrk="1" fontAlgn="base" latinLnBrk="0" hangingPunct="1">
              <a:lnSpc>
                <a:spcPct val="100000"/>
              </a:lnSpc>
              <a:spcBef>
                <a:spcPct val="0"/>
              </a:spcBef>
              <a:spcAft>
                <a:spcPct val="0"/>
              </a:spcAft>
              <a:buClrTx/>
              <a:buSzTx/>
              <a:buFontTx/>
              <a:buNone/>
              <a:tabLst/>
            </a:pPr>
            <a:r>
              <a:rPr lang="cs-CZ" sz="2400" b="0" i="0" dirty="0">
                <a:solidFill>
                  <a:schemeClr val="tx2">
                    <a:lumMod val="20000"/>
                    <a:lumOff val="80000"/>
                  </a:schemeClr>
                </a:solidFill>
                <a:effectLst/>
                <a:latin typeface="+mn-lt"/>
              </a:rPr>
              <a:t>Závěrem mně dovolte, abych vám připomněl, že </a:t>
            </a:r>
            <a:r>
              <a:rPr lang="cs-CZ" sz="2400" b="0" i="0" dirty="0">
                <a:solidFill>
                  <a:schemeClr val="tx2">
                    <a:lumMod val="20000"/>
                    <a:lumOff val="80000"/>
                  </a:schemeClr>
                </a:solidFill>
                <a:effectLst/>
                <a:highlight>
                  <a:srgbClr val="FFFF00"/>
                </a:highlight>
                <a:latin typeface="+mn-lt"/>
              </a:rPr>
              <a:t>jsem</a:t>
            </a:r>
            <a:r>
              <a:rPr lang="cs-CZ" sz="2400" b="0" i="0" dirty="0">
                <a:solidFill>
                  <a:schemeClr val="tx2">
                    <a:lumMod val="20000"/>
                    <a:lumOff val="80000"/>
                  </a:schemeClr>
                </a:solidFill>
                <a:effectLst/>
                <a:latin typeface="+mn-lt"/>
              </a:rPr>
              <a:t> jako prezident republiky </a:t>
            </a:r>
          </a:p>
          <a:p>
            <a:pPr marL="0" marR="0" indent="0" algn="ctr" defTabSz="914400" rtl="0" eaLnBrk="1" fontAlgn="base" latinLnBrk="0" hangingPunct="1">
              <a:lnSpc>
                <a:spcPct val="100000"/>
              </a:lnSpc>
              <a:spcBef>
                <a:spcPct val="0"/>
              </a:spcBef>
              <a:spcAft>
                <a:spcPct val="0"/>
              </a:spcAft>
              <a:buClrTx/>
              <a:buSzTx/>
              <a:buFontTx/>
              <a:buNone/>
              <a:tabLst/>
            </a:pPr>
            <a:r>
              <a:rPr lang="cs-CZ" sz="2400" b="0" i="0" dirty="0">
                <a:solidFill>
                  <a:schemeClr val="tx2">
                    <a:lumMod val="20000"/>
                    <a:lumOff val="80000"/>
                  </a:schemeClr>
                </a:solidFill>
                <a:effectLst/>
                <a:highlight>
                  <a:srgbClr val="FFFF00"/>
                </a:highlight>
                <a:latin typeface="+mn-lt"/>
              </a:rPr>
              <a:t>vždy</a:t>
            </a:r>
            <a:r>
              <a:rPr lang="cs-CZ" sz="2400" b="0" i="0" dirty="0">
                <a:solidFill>
                  <a:schemeClr val="tx2">
                    <a:lumMod val="20000"/>
                    <a:lumOff val="80000"/>
                  </a:schemeClr>
                </a:solidFill>
                <a:effectLst/>
                <a:latin typeface="+mn-lt"/>
              </a:rPr>
              <a:t>, několik let za sebou, doporučoval … drony… Jsem rád, že </a:t>
            </a:r>
            <a:r>
              <a:rPr lang="cs-CZ" sz="2400" b="0" i="0" dirty="0">
                <a:solidFill>
                  <a:schemeClr val="tx2">
                    <a:lumMod val="20000"/>
                    <a:lumOff val="80000"/>
                  </a:schemeClr>
                </a:solidFill>
                <a:effectLst/>
                <a:highlight>
                  <a:srgbClr val="FFFF00"/>
                </a:highlight>
                <a:latin typeface="+mn-lt"/>
              </a:rPr>
              <a:t>se podařilo domluvit</a:t>
            </a:r>
            <a:r>
              <a:rPr lang="cs-CZ" sz="2400" b="0" i="0" dirty="0">
                <a:solidFill>
                  <a:schemeClr val="tx2">
                    <a:lumMod val="20000"/>
                    <a:lumOff val="80000"/>
                  </a:schemeClr>
                </a:solidFill>
                <a:effectLst/>
                <a:latin typeface="+mn-lt"/>
              </a:rPr>
              <a:t> </a:t>
            </a:r>
          </a:p>
          <a:p>
            <a:pPr marL="0" marR="0" indent="0" algn="ctr" defTabSz="914400" rtl="0" eaLnBrk="1" fontAlgn="base" latinLnBrk="0" hangingPunct="1">
              <a:lnSpc>
                <a:spcPct val="100000"/>
              </a:lnSpc>
              <a:spcBef>
                <a:spcPct val="0"/>
              </a:spcBef>
              <a:spcAft>
                <a:spcPct val="0"/>
              </a:spcAft>
              <a:buClrTx/>
              <a:buSzTx/>
              <a:buFontTx/>
              <a:buNone/>
              <a:tabLst/>
            </a:pPr>
            <a:r>
              <a:rPr lang="cs-CZ" sz="2400" b="0" i="0" dirty="0">
                <a:solidFill>
                  <a:schemeClr val="tx2">
                    <a:lumMod val="20000"/>
                    <a:lumOff val="80000"/>
                  </a:schemeClr>
                </a:solidFill>
                <a:effectLst/>
                <a:latin typeface="+mn-lt"/>
              </a:rPr>
              <a:t>s paní ministryní obrany, že teď nakupujeme … drony… věřím, že i nový prezident, </a:t>
            </a:r>
          </a:p>
          <a:p>
            <a:pPr marL="0" marR="0" indent="0" algn="ctr" defTabSz="914400" rtl="0" eaLnBrk="1" fontAlgn="base" latinLnBrk="0" hangingPunct="1">
              <a:lnSpc>
                <a:spcPct val="100000"/>
              </a:lnSpc>
              <a:spcBef>
                <a:spcPct val="0"/>
              </a:spcBef>
              <a:spcAft>
                <a:spcPct val="0"/>
              </a:spcAft>
              <a:buClrTx/>
              <a:buSzTx/>
              <a:buFontTx/>
              <a:buNone/>
              <a:tabLst/>
            </a:pPr>
            <a:r>
              <a:rPr lang="cs-CZ" sz="2400" b="0" i="0" dirty="0">
                <a:solidFill>
                  <a:schemeClr val="tx2">
                    <a:lumMod val="20000"/>
                    <a:lumOff val="80000"/>
                  </a:schemeClr>
                </a:solidFill>
                <a:effectLst/>
                <a:highlight>
                  <a:srgbClr val="00FF00"/>
                </a:highlight>
                <a:latin typeface="+mn-lt"/>
              </a:rPr>
              <a:t>ať už to bude kdokoli</a:t>
            </a:r>
            <a:r>
              <a:rPr lang="cs-CZ" sz="2400" b="0" i="0" dirty="0">
                <a:solidFill>
                  <a:schemeClr val="tx2">
                    <a:lumMod val="20000"/>
                    <a:lumOff val="80000"/>
                  </a:schemeClr>
                </a:solidFill>
                <a:effectLst/>
                <a:latin typeface="+mn-lt"/>
              </a:rPr>
              <a:t>, bude </a:t>
            </a:r>
            <a:r>
              <a:rPr lang="cs-CZ" sz="2400" b="0" i="0" dirty="0">
                <a:solidFill>
                  <a:schemeClr val="tx2">
                    <a:lumMod val="20000"/>
                    <a:lumOff val="80000"/>
                  </a:schemeClr>
                </a:solidFill>
                <a:effectLst/>
                <a:highlight>
                  <a:srgbClr val="FFFF00"/>
                </a:highlight>
                <a:latin typeface="+mn-lt"/>
              </a:rPr>
              <a:t>v tomto tlaku </a:t>
            </a:r>
            <a:r>
              <a:rPr lang="cs-CZ" sz="2400" b="0" i="0" dirty="0">
                <a:solidFill>
                  <a:schemeClr val="tx2">
                    <a:lumMod val="20000"/>
                    <a:lumOff val="80000"/>
                  </a:schemeClr>
                </a:solidFill>
                <a:effectLst/>
                <a:latin typeface="+mn-lt"/>
              </a:rPr>
              <a:t>na Ministerstvo obrany pokračovat…</a:t>
            </a:r>
          </a:p>
          <a:p>
            <a:pPr marL="0" marR="0" indent="0" algn="l"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dirty="0">
                <a:ln>
                  <a:noFill/>
                </a:ln>
                <a:solidFill>
                  <a:schemeClr val="tx2">
                    <a:lumMod val="20000"/>
                    <a:lumOff val="80000"/>
                  </a:schemeClr>
                </a:solidFill>
                <a:effectLst/>
                <a:latin typeface="+mn-lt"/>
              </a:rPr>
              <a:t>... … …“</a:t>
            </a:r>
          </a:p>
        </p:txBody>
      </p:sp>
    </p:spTree>
    <p:extLst>
      <p:ext uri="{BB962C8B-B14F-4D97-AF65-F5344CB8AC3E}">
        <p14:creationId xmlns:p14="http://schemas.microsoft.com/office/powerpoint/2010/main" val="17920809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obsah 2">
            <a:extLst>
              <a:ext uri="{FF2B5EF4-FFF2-40B4-BE49-F238E27FC236}">
                <a16:creationId xmlns:a16="http://schemas.microsoft.com/office/drawing/2014/main" id="{B4BFF384-C89F-D3C5-3CD9-74A05EA34020}"/>
              </a:ext>
            </a:extLst>
          </p:cNvPr>
          <p:cNvSpPr txBox="1">
            <a:spLocks/>
          </p:cNvSpPr>
          <p:nvPr/>
        </p:nvSpPr>
        <p:spPr>
          <a:xfrm>
            <a:off x="556591" y="993913"/>
            <a:ext cx="10915409" cy="4838087"/>
          </a:xfrm>
          <a:prstGeom prst="rect">
            <a:avLst/>
          </a:prstGeom>
        </p:spPr>
        <p:txBody>
          <a:bodyPr vert="horz" lIns="0" tIns="0" rIns="0" bIns="0" rtlCol="0">
            <a:noAutofit/>
          </a:bodyPr>
          <a:lst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r>
              <a:rPr lang="cs-CZ" sz="1600" kern="0" dirty="0">
                <a:solidFill>
                  <a:srgbClr val="3C3C3C"/>
                </a:solidFill>
              </a:rPr>
              <a:t>„… A tady mně dovolte říci několik tvrdých slov. Vždy jsem odsuzoval zbabělou kapitulaci Severoatlantické aliance v Afghánistánu. Vždy jsem veřejně tvrdil, že tím otevíráme prostor pro vznik nového teroristického centra pod vládou Tálibánu. A čím dříve si uvědomíme, že tato porážka Severoatlantické aliance, největší v jejích moderních soudobých dějinách, je skutečnou porážkou, a nikoli pouze taktickým ústupem, tím lépe pro světovou bezpečnost. Nejsem v tom sám, před několika dny jsme se v tomto názoru shodli například s litevským prezidentem, ale i mnoha jinými.</a:t>
            </a:r>
            <a:br>
              <a:rPr lang="cs-CZ" sz="1600" kern="0" dirty="0"/>
            </a:br>
            <a:br>
              <a:rPr lang="cs-CZ" sz="1600" kern="0" dirty="0"/>
            </a:br>
            <a:r>
              <a:rPr lang="cs-CZ" sz="1600" kern="0" dirty="0">
                <a:solidFill>
                  <a:srgbClr val="3C3C3C"/>
                </a:solidFill>
              </a:rPr>
              <a:t>Závěrem mně dovolte, abych vám připomněl, že jsem jako prezident republiky vždy, několik let za sebou, doporučoval přezbrojení nebo dozbrojení naší armády bezpilotními prostředky, tedy drony. Někteří z vás se trochu usmívali, ale v současné situaci na ukrajinském bojišti a ovšem i jinde vidíme, že nová generace zbraní, tedy bezpilotní prostředky, je daleko účinnější, než se někteří v minulosti domnívali. Jsem rád, že se podařilo domluvit s paní ministryní obrany, že teď nakupujeme nikoli pouze pozorovací, ale i bojové drony </a:t>
            </a:r>
            <a:r>
              <a:rPr lang="cs-CZ" sz="1600" kern="0" dirty="0" err="1">
                <a:solidFill>
                  <a:srgbClr val="3C3C3C"/>
                </a:solidFill>
              </a:rPr>
              <a:t>Heron</a:t>
            </a:r>
            <a:r>
              <a:rPr lang="cs-CZ" sz="1600" kern="0" dirty="0">
                <a:solidFill>
                  <a:srgbClr val="3C3C3C"/>
                </a:solidFill>
              </a:rPr>
              <a:t> pro účely české armády, a věřím, že i nový prezident, ať už to bude kdokoli, bude v tomto tlaku na Ministerstvo obrany pokračovat.</a:t>
            </a:r>
            <a:br>
              <a:rPr lang="cs-CZ" sz="1600" kern="0" dirty="0"/>
            </a:br>
            <a:br>
              <a:rPr lang="cs-CZ" sz="1600" kern="0" dirty="0"/>
            </a:br>
            <a:r>
              <a:rPr lang="cs-CZ" sz="1600" kern="0" dirty="0">
                <a:solidFill>
                  <a:srgbClr val="3C3C3C"/>
                </a:solidFill>
              </a:rPr>
              <a:t>Víte, i když od prvního dne jsem vystupoval proti ruské agresi na Ukrajině a plně jsem vyjádřil podporu České republiky Ukrajině v jejím boji s touto agresí, nemůžeme zapomínat, že je zde i další nepřítel, a to je mezinárodní terorismus. Mluvil jsem o tom v souvislosti s Tálibánem, ale on to zdaleka není jenom Tálibán. Je to Al-Káida, je to Muslimské bratrstvo, je to Al-</a:t>
            </a:r>
            <a:r>
              <a:rPr lang="cs-CZ" sz="1600" kern="0" dirty="0" err="1">
                <a:solidFill>
                  <a:srgbClr val="3C3C3C"/>
                </a:solidFill>
              </a:rPr>
              <a:t>Šabáb</a:t>
            </a:r>
            <a:r>
              <a:rPr lang="cs-CZ" sz="1600" kern="0" dirty="0">
                <a:solidFill>
                  <a:srgbClr val="3C3C3C"/>
                </a:solidFill>
              </a:rPr>
              <a:t> a řada dalších teroristických organizací prakticky na celém světě. Byl bych rád, abychom na tento boj nezapomínali, protože i v jednadvacátém století může náboženská nenávist vést k výrazným teroristickým konfliktům, kterým zatím bohužel nedokážeme dostatečně čelit, a jejichž význam a riziko si dokonce ani příliš neuvědomujeme. …“</a:t>
            </a:r>
            <a:br>
              <a:rPr lang="cs-CZ" sz="1600" kern="0" dirty="0"/>
            </a:br>
            <a:endParaRPr lang="cs-CZ" sz="1400" kern="0" dirty="0"/>
          </a:p>
        </p:txBody>
      </p:sp>
      <p:sp>
        <p:nvSpPr>
          <p:cNvPr id="2" name="Nadpis 1">
            <a:extLst>
              <a:ext uri="{FF2B5EF4-FFF2-40B4-BE49-F238E27FC236}">
                <a16:creationId xmlns:a16="http://schemas.microsoft.com/office/drawing/2014/main" id="{7AD0B4D1-B3A3-CAED-45B9-171700CD8FA3}"/>
              </a:ext>
            </a:extLst>
          </p:cNvPr>
          <p:cNvSpPr>
            <a:spLocks noGrp="1"/>
          </p:cNvSpPr>
          <p:nvPr>
            <p:ph type="title"/>
          </p:nvPr>
        </p:nvSpPr>
        <p:spPr>
          <a:xfrm>
            <a:off x="718800" y="451643"/>
            <a:ext cx="10753200" cy="451576"/>
          </a:xfrm>
        </p:spPr>
        <p:txBody>
          <a:bodyPr/>
          <a:lstStyle/>
          <a:p>
            <a:r>
              <a:rPr lang="cs-CZ" dirty="0"/>
              <a:t>Český prezident: 22. 11. 2022</a:t>
            </a:r>
          </a:p>
        </p:txBody>
      </p:sp>
      <p:sp>
        <p:nvSpPr>
          <p:cNvPr id="4" name="Zástupný symbol pro zápatí 3">
            <a:extLst>
              <a:ext uri="{FF2B5EF4-FFF2-40B4-BE49-F238E27FC236}">
                <a16:creationId xmlns:a16="http://schemas.microsoft.com/office/drawing/2014/main" id="{F1182002-0CC3-11B5-580E-257002D40A75}"/>
              </a:ext>
            </a:extLst>
          </p:cNvPr>
          <p:cNvSpPr>
            <a:spLocks noGrp="1"/>
          </p:cNvSpPr>
          <p:nvPr>
            <p:ph type="ftr" sz="quarter" idx="11"/>
          </p:nvPr>
        </p:nvSpPr>
        <p:spPr/>
        <p:txBody>
          <a:bodyPr/>
          <a:lstStyle/>
          <a:p>
            <a:r>
              <a:rPr lang="nl-NL"/>
              <a:t>1/12/2022 Den latiny. ÚŘLS, UK, Praha.</a:t>
            </a:r>
            <a:endParaRPr lang="cs-CZ"/>
          </a:p>
        </p:txBody>
      </p:sp>
      <p:sp>
        <p:nvSpPr>
          <p:cNvPr id="5" name="Zástupný symbol pro číslo snímku 4">
            <a:extLst>
              <a:ext uri="{FF2B5EF4-FFF2-40B4-BE49-F238E27FC236}">
                <a16:creationId xmlns:a16="http://schemas.microsoft.com/office/drawing/2014/main" id="{4A04FB16-F298-050E-8B8C-10D95C81B415}"/>
              </a:ext>
            </a:extLst>
          </p:cNvPr>
          <p:cNvSpPr>
            <a:spLocks noGrp="1"/>
          </p:cNvSpPr>
          <p:nvPr>
            <p:ph type="sldNum" sz="quarter" idx="12"/>
          </p:nvPr>
        </p:nvSpPr>
        <p:spPr/>
        <p:txBody>
          <a:bodyPr/>
          <a:lstStyle/>
          <a:p>
            <a:fld id="{C4ACB992-AB1E-44ED-A023-FDEEC97C9235}" type="slidenum">
              <a:rPr lang="cs-CZ" smtClean="0"/>
              <a:t>17</a:t>
            </a:fld>
            <a:endParaRPr lang="cs-CZ"/>
          </a:p>
        </p:txBody>
      </p:sp>
      <p:sp>
        <p:nvSpPr>
          <p:cNvPr id="6" name="Řečová bublina: oválný bublinový popisek 5">
            <a:extLst>
              <a:ext uri="{FF2B5EF4-FFF2-40B4-BE49-F238E27FC236}">
                <a16:creationId xmlns:a16="http://schemas.microsoft.com/office/drawing/2014/main" id="{2A7B18D0-9330-DF9F-2729-7178E21C946D}"/>
              </a:ext>
            </a:extLst>
          </p:cNvPr>
          <p:cNvSpPr/>
          <p:nvPr/>
        </p:nvSpPr>
        <p:spPr bwMode="auto">
          <a:xfrm>
            <a:off x="192897" y="451643"/>
            <a:ext cx="11805006" cy="5074589"/>
          </a:xfrm>
          <a:prstGeom prst="wedgeEllipseCallout">
            <a:avLst>
              <a:gd name="adj1" fmla="val -46062"/>
              <a:gd name="adj2" fmla="val 60438"/>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cs-CZ" dirty="0">
                <a:solidFill>
                  <a:schemeClr val="tx2">
                    <a:lumMod val="20000"/>
                    <a:lumOff val="80000"/>
                  </a:schemeClr>
                </a:solidFill>
                <a:latin typeface="+mn-lt"/>
              </a:rPr>
              <a:t>„</a:t>
            </a:r>
            <a:r>
              <a:rPr lang="cs-CZ" baseline="0" dirty="0">
                <a:solidFill>
                  <a:schemeClr val="tx2">
                    <a:lumMod val="20000"/>
                    <a:lumOff val="80000"/>
                  </a:schemeClr>
                </a:solidFill>
                <a:latin typeface="+mn-lt"/>
              </a:rPr>
              <a:t> … … </a:t>
            </a:r>
            <a:r>
              <a:rPr lang="cs-CZ" dirty="0">
                <a:solidFill>
                  <a:schemeClr val="tx2">
                    <a:lumMod val="20000"/>
                    <a:lumOff val="80000"/>
                  </a:schemeClr>
                </a:solidFill>
                <a:latin typeface="+mn-lt"/>
              </a:rPr>
              <a:t>… </a:t>
            </a:r>
            <a:r>
              <a:rPr lang="cs-CZ" dirty="0">
                <a:solidFill>
                  <a:schemeClr val="tx2">
                    <a:lumMod val="20000"/>
                    <a:lumOff val="80000"/>
                  </a:schemeClr>
                </a:solidFill>
                <a:highlight>
                  <a:srgbClr val="00FF00"/>
                </a:highlight>
                <a:latin typeface="+mn-lt"/>
              </a:rPr>
              <a:t>ruská agrese na Ukrajině</a:t>
            </a:r>
            <a:r>
              <a:rPr lang="cs-CZ" dirty="0">
                <a:solidFill>
                  <a:schemeClr val="tx2">
                    <a:lumMod val="20000"/>
                    <a:lumOff val="80000"/>
                  </a:schemeClr>
                </a:solidFill>
                <a:latin typeface="+mn-lt"/>
              </a:rPr>
              <a:t>… … … </a:t>
            </a:r>
          </a:p>
          <a:p>
            <a:pPr marL="0" marR="0" indent="0" algn="ctr" defTabSz="914400" rtl="0" eaLnBrk="1" fontAlgn="base" latinLnBrk="0" hangingPunct="1">
              <a:lnSpc>
                <a:spcPct val="100000"/>
              </a:lnSpc>
              <a:spcBef>
                <a:spcPct val="0"/>
              </a:spcBef>
              <a:spcAft>
                <a:spcPct val="0"/>
              </a:spcAft>
              <a:buClrTx/>
              <a:buSzTx/>
              <a:buFontTx/>
              <a:buNone/>
              <a:tabLst/>
            </a:pPr>
            <a:endParaRPr lang="cs-CZ" dirty="0">
              <a:solidFill>
                <a:schemeClr val="tx2">
                  <a:lumMod val="20000"/>
                  <a:lumOff val="80000"/>
                </a:schemeClr>
              </a:solidFill>
              <a:latin typeface="+mn-lt"/>
            </a:endParaRPr>
          </a:p>
          <a:p>
            <a:pPr marL="0" marR="0" indent="0" algn="ctr" defTabSz="914400" rtl="0" eaLnBrk="1" fontAlgn="base" latinLnBrk="0" hangingPunct="1">
              <a:lnSpc>
                <a:spcPct val="100000"/>
              </a:lnSpc>
              <a:spcBef>
                <a:spcPct val="0"/>
              </a:spcBef>
              <a:spcAft>
                <a:spcPct val="0"/>
              </a:spcAft>
              <a:buClrTx/>
              <a:buSzTx/>
              <a:buFontTx/>
              <a:buNone/>
              <a:tabLst/>
            </a:pPr>
            <a:endParaRPr lang="cs-CZ" dirty="0">
              <a:solidFill>
                <a:schemeClr val="tx2">
                  <a:lumMod val="20000"/>
                  <a:lumOff val="80000"/>
                </a:schemeClr>
              </a:solidFill>
              <a:latin typeface="+mn-lt"/>
            </a:endParaRPr>
          </a:p>
          <a:p>
            <a:pPr marL="0" marR="0" indent="0" algn="ctr" defTabSz="914400" rtl="0" eaLnBrk="1" fontAlgn="base" latinLnBrk="0" hangingPunct="1">
              <a:lnSpc>
                <a:spcPct val="100000"/>
              </a:lnSpc>
              <a:spcBef>
                <a:spcPct val="0"/>
              </a:spcBef>
              <a:spcAft>
                <a:spcPct val="0"/>
              </a:spcAft>
              <a:buClrTx/>
              <a:buSzTx/>
              <a:buFontTx/>
              <a:buNone/>
              <a:tabLst/>
            </a:pPr>
            <a:r>
              <a:rPr lang="cs-CZ" sz="2400" b="0" i="0" dirty="0">
                <a:solidFill>
                  <a:schemeClr val="tx2">
                    <a:lumMod val="20000"/>
                    <a:lumOff val="80000"/>
                  </a:schemeClr>
                </a:solidFill>
                <a:effectLst/>
                <a:latin typeface="+mn-lt"/>
              </a:rPr>
              <a:t>…</a:t>
            </a:r>
            <a:r>
              <a:rPr lang="cs-CZ" sz="2400" b="0" i="0" dirty="0">
                <a:solidFill>
                  <a:srgbClr val="3C3C3C"/>
                </a:solidFill>
                <a:effectLst/>
                <a:latin typeface="+mn-lt"/>
              </a:rPr>
              <a:t> </a:t>
            </a:r>
            <a:r>
              <a:rPr lang="cs-CZ" sz="2400" b="0" i="0" dirty="0">
                <a:solidFill>
                  <a:schemeClr val="tx2">
                    <a:lumMod val="20000"/>
                    <a:lumOff val="80000"/>
                  </a:schemeClr>
                </a:solidFill>
                <a:effectLst/>
                <a:latin typeface="+mn-lt"/>
              </a:rPr>
              <a:t>nemůžeme zapomínat, že je zde i další nepřítel,</a:t>
            </a:r>
          </a:p>
          <a:p>
            <a:pPr marL="0" marR="0" indent="0" algn="ctr" defTabSz="914400" rtl="0" eaLnBrk="1" fontAlgn="base" latinLnBrk="0" hangingPunct="1">
              <a:lnSpc>
                <a:spcPct val="100000"/>
              </a:lnSpc>
              <a:spcBef>
                <a:spcPct val="0"/>
              </a:spcBef>
              <a:spcAft>
                <a:spcPct val="0"/>
              </a:spcAft>
              <a:buClrTx/>
              <a:buSzTx/>
              <a:buFontTx/>
              <a:buNone/>
              <a:tabLst/>
            </a:pPr>
            <a:r>
              <a:rPr lang="cs-CZ" sz="2400" b="0" i="0" dirty="0">
                <a:solidFill>
                  <a:schemeClr val="tx2">
                    <a:lumMod val="20000"/>
                    <a:lumOff val="80000"/>
                  </a:schemeClr>
                </a:solidFill>
                <a:effectLst/>
                <a:latin typeface="+mn-lt"/>
              </a:rPr>
              <a:t>a to je mezinárodní terorismus. </a:t>
            </a:r>
            <a:r>
              <a:rPr lang="cs-CZ" sz="2400" b="0" i="0" dirty="0">
                <a:solidFill>
                  <a:schemeClr val="tx2">
                    <a:lumMod val="20000"/>
                    <a:lumOff val="80000"/>
                  </a:schemeClr>
                </a:solidFill>
                <a:effectLst/>
                <a:highlight>
                  <a:srgbClr val="FFFF00"/>
                </a:highlight>
                <a:latin typeface="+mn-lt"/>
              </a:rPr>
              <a:t>Mluvil jsem </a:t>
            </a:r>
            <a:r>
              <a:rPr lang="cs-CZ" sz="2400" b="0" i="0" dirty="0">
                <a:solidFill>
                  <a:schemeClr val="tx2">
                    <a:lumMod val="20000"/>
                    <a:lumOff val="80000"/>
                  </a:schemeClr>
                </a:solidFill>
                <a:effectLst/>
                <a:latin typeface="+mn-lt"/>
              </a:rPr>
              <a:t>o tom v souvislosti s Tálibánem,</a:t>
            </a:r>
          </a:p>
          <a:p>
            <a:pPr marL="0" marR="0" indent="0" algn="ctr" defTabSz="914400" rtl="0" eaLnBrk="1" fontAlgn="base" latinLnBrk="0" hangingPunct="1">
              <a:lnSpc>
                <a:spcPct val="100000"/>
              </a:lnSpc>
              <a:spcBef>
                <a:spcPct val="0"/>
              </a:spcBef>
              <a:spcAft>
                <a:spcPct val="0"/>
              </a:spcAft>
              <a:buClrTx/>
              <a:buSzTx/>
              <a:buFontTx/>
              <a:buNone/>
              <a:tabLst/>
            </a:pPr>
            <a:r>
              <a:rPr lang="cs-CZ" sz="2400" b="0" i="0" dirty="0">
                <a:solidFill>
                  <a:schemeClr val="tx2">
                    <a:lumMod val="20000"/>
                    <a:lumOff val="80000"/>
                  </a:schemeClr>
                </a:solidFill>
                <a:effectLst/>
                <a:latin typeface="+mn-lt"/>
              </a:rPr>
              <a:t> ale on to zdaleka není jenom </a:t>
            </a:r>
            <a:r>
              <a:rPr lang="cs-CZ" sz="2400" b="0" i="0" dirty="0">
                <a:solidFill>
                  <a:schemeClr val="tx2">
                    <a:lumMod val="20000"/>
                    <a:lumOff val="80000"/>
                  </a:schemeClr>
                </a:solidFill>
                <a:effectLst/>
                <a:highlight>
                  <a:srgbClr val="FF00FF"/>
                </a:highlight>
                <a:latin typeface="+mn-lt"/>
              </a:rPr>
              <a:t>Tálibán. Je to Al-Káida, je to Muslimské bratrstvo,</a:t>
            </a:r>
          </a:p>
          <a:p>
            <a:pPr marL="0" marR="0" indent="0" algn="ctr" defTabSz="914400" rtl="0" eaLnBrk="1" fontAlgn="base" latinLnBrk="0" hangingPunct="1">
              <a:lnSpc>
                <a:spcPct val="100000"/>
              </a:lnSpc>
              <a:spcBef>
                <a:spcPct val="0"/>
              </a:spcBef>
              <a:spcAft>
                <a:spcPct val="0"/>
              </a:spcAft>
              <a:buClrTx/>
              <a:buSzTx/>
              <a:buFontTx/>
              <a:buNone/>
              <a:tabLst/>
            </a:pPr>
            <a:r>
              <a:rPr lang="cs-CZ" sz="2400" b="0" i="0" dirty="0">
                <a:solidFill>
                  <a:schemeClr val="tx2">
                    <a:lumMod val="20000"/>
                    <a:lumOff val="80000"/>
                  </a:schemeClr>
                </a:solidFill>
                <a:effectLst/>
                <a:highlight>
                  <a:srgbClr val="FF00FF"/>
                </a:highlight>
                <a:latin typeface="+mn-lt"/>
              </a:rPr>
              <a:t> je to Al-</a:t>
            </a:r>
            <a:r>
              <a:rPr lang="cs-CZ" sz="2400" b="0" i="0" dirty="0" err="1">
                <a:solidFill>
                  <a:schemeClr val="tx2">
                    <a:lumMod val="20000"/>
                    <a:lumOff val="80000"/>
                  </a:schemeClr>
                </a:solidFill>
                <a:effectLst/>
                <a:highlight>
                  <a:srgbClr val="FF00FF"/>
                </a:highlight>
                <a:latin typeface="+mn-lt"/>
              </a:rPr>
              <a:t>Šabáb</a:t>
            </a:r>
            <a:r>
              <a:rPr lang="cs-CZ" sz="2400" b="0" i="0" dirty="0">
                <a:solidFill>
                  <a:schemeClr val="tx2">
                    <a:lumMod val="20000"/>
                    <a:lumOff val="80000"/>
                  </a:schemeClr>
                </a:solidFill>
                <a:effectLst/>
                <a:highlight>
                  <a:srgbClr val="FF00FF"/>
                </a:highlight>
                <a:latin typeface="+mn-lt"/>
              </a:rPr>
              <a:t> a řada dalších teroristických organizací prakticky na celém světě</a:t>
            </a:r>
            <a:r>
              <a:rPr lang="cs-CZ" sz="2400" b="0" i="0" dirty="0">
                <a:solidFill>
                  <a:schemeClr val="tx2">
                    <a:lumMod val="20000"/>
                    <a:lumOff val="80000"/>
                  </a:schemeClr>
                </a:solidFill>
                <a:effectLst/>
                <a:latin typeface="+mn-lt"/>
              </a:rPr>
              <a:t>.</a:t>
            </a:r>
          </a:p>
          <a:p>
            <a:pPr marL="0" marR="0" indent="0" algn="ctr" defTabSz="914400" rtl="0" eaLnBrk="1" fontAlgn="base" latinLnBrk="0" hangingPunct="1">
              <a:lnSpc>
                <a:spcPct val="100000"/>
              </a:lnSpc>
              <a:spcBef>
                <a:spcPct val="0"/>
              </a:spcBef>
              <a:spcAft>
                <a:spcPct val="0"/>
              </a:spcAft>
              <a:buClrTx/>
              <a:buSzTx/>
              <a:buFontTx/>
              <a:buNone/>
              <a:tabLst/>
            </a:pPr>
            <a:r>
              <a:rPr lang="cs-CZ" dirty="0">
                <a:solidFill>
                  <a:schemeClr val="tx2">
                    <a:lumMod val="20000"/>
                    <a:lumOff val="80000"/>
                  </a:schemeClr>
                </a:solidFill>
                <a:latin typeface="+mn-lt"/>
              </a:rPr>
              <a:t>… … … “</a:t>
            </a:r>
            <a:r>
              <a:rPr lang="cs-CZ" sz="2400" b="0" i="0" dirty="0">
                <a:solidFill>
                  <a:schemeClr val="tx2">
                    <a:lumMod val="20000"/>
                    <a:lumOff val="80000"/>
                  </a:schemeClr>
                </a:solidFill>
                <a:effectLst/>
                <a:latin typeface="+mn-lt"/>
              </a:rPr>
              <a:t> </a:t>
            </a:r>
            <a:endParaRPr lang="cs-CZ" dirty="0">
              <a:solidFill>
                <a:schemeClr val="tx2">
                  <a:lumMod val="20000"/>
                  <a:lumOff val="80000"/>
                </a:schemeClr>
              </a:solidFill>
              <a:latin typeface="+mn-lt"/>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dirty="0">
              <a:ln>
                <a:noFill/>
              </a:ln>
              <a:solidFill>
                <a:schemeClr val="tx2">
                  <a:lumMod val="20000"/>
                  <a:lumOff val="80000"/>
                </a:schemeClr>
              </a:solidFill>
              <a:effectLst/>
              <a:latin typeface="Tahoma" pitchFamily="34" charset="0"/>
            </a:endParaRPr>
          </a:p>
        </p:txBody>
      </p:sp>
      <p:sp>
        <p:nvSpPr>
          <p:cNvPr id="7" name="Znak násobení 6">
            <a:extLst>
              <a:ext uri="{FF2B5EF4-FFF2-40B4-BE49-F238E27FC236}">
                <a16:creationId xmlns:a16="http://schemas.microsoft.com/office/drawing/2014/main" id="{9C77AEAE-4EDA-02E1-05ED-CAA965D67FDA}"/>
              </a:ext>
            </a:extLst>
          </p:cNvPr>
          <p:cNvSpPr/>
          <p:nvPr/>
        </p:nvSpPr>
        <p:spPr bwMode="auto">
          <a:xfrm>
            <a:off x="5638200" y="1591578"/>
            <a:ext cx="914400" cy="914400"/>
          </a:xfrm>
          <a:prstGeom prst="mathMultiply">
            <a:avLst>
              <a:gd name="adj1" fmla="val 8302"/>
            </a:avLst>
          </a:prstGeom>
          <a:solidFill>
            <a:schemeClr val="tx2">
              <a:lumMod val="20000"/>
              <a:lumOff val="80000"/>
            </a:schemeClr>
          </a:solidFill>
          <a:ln w="9525" cap="flat" cmpd="sng" algn="ctr">
            <a:solidFill>
              <a:srgbClr val="FFFF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Tree>
    <p:extLst>
      <p:ext uri="{BB962C8B-B14F-4D97-AF65-F5344CB8AC3E}">
        <p14:creationId xmlns:p14="http://schemas.microsoft.com/office/powerpoint/2010/main" val="13868508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89800" y="1832823"/>
            <a:ext cx="10753200" cy="4454373"/>
          </a:xfrm>
        </p:spPr>
        <p:txBody>
          <a:bodyPr>
            <a:normAutofit/>
          </a:bodyPr>
          <a:lstStyle/>
          <a:p>
            <a:pPr algn="l"/>
            <a:r>
              <a:rPr lang="cs-CZ" sz="1600" b="0" i="0" dirty="0">
                <a:solidFill>
                  <a:srgbClr val="3C3C3C"/>
                </a:solidFill>
                <a:effectLst/>
                <a:latin typeface="RobotoSlab-Light"/>
              </a:rPr>
              <a:t>Vážený pane předsedo vlády, milý Petře,</a:t>
            </a:r>
            <a:br>
              <a:rPr lang="cs-CZ" sz="1600" b="0" i="0" dirty="0">
                <a:solidFill>
                  <a:srgbClr val="3C3C3C"/>
                </a:solidFill>
                <a:effectLst/>
                <a:latin typeface="RobotoSlab-Light"/>
              </a:rPr>
            </a:br>
            <a:br>
              <a:rPr lang="cs-CZ" sz="1600" b="0" i="0" dirty="0">
                <a:solidFill>
                  <a:srgbClr val="3C3C3C"/>
                </a:solidFill>
                <a:effectLst/>
                <a:latin typeface="RobotoSlab-Light"/>
              </a:rPr>
            </a:br>
            <a:r>
              <a:rPr lang="cs-CZ" sz="1600" b="0" i="0" dirty="0">
                <a:solidFill>
                  <a:srgbClr val="3C3C3C"/>
                </a:solidFill>
                <a:effectLst/>
                <a:latin typeface="RobotoSlab-Light"/>
              </a:rPr>
              <a:t>dovolte mi, abych Vám ze srdce blahopřál k Vašemu jmenování premiérem. Sám jsem tuto funkci vykonával kdysi dávno po čtyři roky a řídil jsem se při tom dvěma zásadami. Vážit si lidí, kteří v životě něco dokázali, a nevážit si žvanilů, za nimiž není viditelná práce, ale kteří zato radí druhým, jak oni mají pracovat. To se týkalo jak novinářů, zejména politických komentátorů, tak i neúspěšných politiků.</a:t>
            </a:r>
            <a:br>
              <a:rPr lang="cs-CZ" sz="1600" b="0" i="0" dirty="0">
                <a:solidFill>
                  <a:srgbClr val="3C3C3C"/>
                </a:solidFill>
                <a:effectLst/>
                <a:latin typeface="RobotoSlab-Light"/>
              </a:rPr>
            </a:br>
            <a:br>
              <a:rPr lang="cs-CZ" sz="1600" b="0" i="0" dirty="0">
                <a:solidFill>
                  <a:srgbClr val="3C3C3C"/>
                </a:solidFill>
                <a:effectLst/>
                <a:latin typeface="RobotoSlab-Light"/>
              </a:rPr>
            </a:br>
            <a:r>
              <a:rPr lang="cs-CZ" sz="1600" b="0" i="0" dirty="0">
                <a:solidFill>
                  <a:srgbClr val="3C3C3C"/>
                </a:solidFill>
                <a:effectLst/>
                <a:latin typeface="RobotoSlab-Light"/>
              </a:rPr>
              <a:t>Protože prezident republiky má přispět k hladkému průběhu vytváření nové vlády, chtěl bych Vás informovat, že již zítra absolvuji první ze setkání s Vámi navrženými kandidáty, a to podle abecedního pořadí, protože nikdo tak nebude diskriminován ani preferován. Tento seriál skončí 13. prosince, a od té doby bude možné připravovat ustavení vlády jako celku.</a:t>
            </a:r>
            <a:br>
              <a:rPr lang="cs-CZ" sz="1600" b="0" i="0" dirty="0">
                <a:solidFill>
                  <a:srgbClr val="3C3C3C"/>
                </a:solidFill>
                <a:effectLst/>
                <a:latin typeface="RobotoSlab-Light"/>
              </a:rPr>
            </a:br>
            <a:br>
              <a:rPr lang="cs-CZ" sz="1600" b="0" i="0" dirty="0">
                <a:solidFill>
                  <a:srgbClr val="3C3C3C"/>
                </a:solidFill>
                <a:effectLst/>
                <a:latin typeface="RobotoSlab-Light"/>
              </a:rPr>
            </a:br>
            <a:r>
              <a:rPr lang="cs-CZ" sz="1600" b="0" i="0" dirty="0">
                <a:solidFill>
                  <a:srgbClr val="3C3C3C"/>
                </a:solidFill>
                <a:effectLst/>
                <a:latin typeface="RobotoSlab-Light"/>
              </a:rPr>
              <a:t>Závěrem mi dovolte, abych Vám ještě jednou popřál to, co je v politice nejdůležitější, úspěch a pocit z dobře vykonané práce.</a:t>
            </a:r>
            <a:br>
              <a:rPr lang="cs-CZ" sz="1600" b="0" i="0" dirty="0">
                <a:solidFill>
                  <a:srgbClr val="3C3C3C"/>
                </a:solidFill>
                <a:effectLst/>
                <a:latin typeface="RobotoSlab-Light"/>
              </a:rPr>
            </a:br>
            <a:br>
              <a:rPr lang="cs-CZ" sz="1600" b="0" i="0" dirty="0">
                <a:solidFill>
                  <a:srgbClr val="3C3C3C"/>
                </a:solidFill>
                <a:effectLst/>
                <a:latin typeface="RobotoSlab-Light"/>
              </a:rPr>
            </a:br>
            <a:r>
              <a:rPr lang="cs-CZ" sz="1600" b="0" i="0" dirty="0">
                <a:solidFill>
                  <a:srgbClr val="3C3C3C"/>
                </a:solidFill>
                <a:effectLst/>
                <a:latin typeface="RobotoSlab-Light"/>
              </a:rPr>
              <a:t>Hodně štěstí.</a:t>
            </a:r>
          </a:p>
          <a:p>
            <a:pPr algn="l"/>
            <a:r>
              <a:rPr lang="cs-CZ" sz="1600" b="0" i="0" dirty="0">
                <a:effectLst/>
                <a:latin typeface="RobotoSlab-Light"/>
              </a:rPr>
              <a:t>Miloš Zeman, prezident republiky, Lány, 28. listopadu 2021</a:t>
            </a:r>
          </a:p>
        </p:txBody>
      </p:sp>
      <p:sp>
        <p:nvSpPr>
          <p:cNvPr id="7" name="Nadpis 3">
            <a:extLst>
              <a:ext uri="{FF2B5EF4-FFF2-40B4-BE49-F238E27FC236}">
                <a16:creationId xmlns:a16="http://schemas.microsoft.com/office/drawing/2014/main" id="{4DB19356-9C3D-48FB-ADC5-ED0EA65E2A87}"/>
              </a:ext>
            </a:extLst>
          </p:cNvPr>
          <p:cNvSpPr txBox="1">
            <a:spLocks/>
          </p:cNvSpPr>
          <p:nvPr/>
        </p:nvSpPr>
        <p:spPr>
          <a:xfrm>
            <a:off x="389800" y="360195"/>
            <a:ext cx="11408500" cy="391223"/>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r>
              <a:rPr lang="cs-CZ" kern="0" dirty="0">
                <a:solidFill>
                  <a:srgbClr val="0000DC"/>
                </a:solidFill>
                <a:latin typeface="+mn-lt"/>
                <a:cs typeface="Arial" panose="020B0604020202020204" pitchFamily="34" charset="0"/>
              </a:rPr>
              <a:t>Projev prezidenta republiky při jmenování předsedy vlády (28. 11. 2021)</a:t>
            </a:r>
          </a:p>
        </p:txBody>
      </p:sp>
      <p:sp>
        <p:nvSpPr>
          <p:cNvPr id="8" name="TextovéPole 7">
            <a:extLst>
              <a:ext uri="{FF2B5EF4-FFF2-40B4-BE49-F238E27FC236}">
                <a16:creationId xmlns:a16="http://schemas.microsoft.com/office/drawing/2014/main" id="{2A0EE206-9A65-4B2F-8662-99A2D3181E1F}"/>
              </a:ext>
            </a:extLst>
          </p:cNvPr>
          <p:cNvSpPr txBox="1"/>
          <p:nvPr/>
        </p:nvSpPr>
        <p:spPr>
          <a:xfrm>
            <a:off x="10463071" y="855783"/>
            <a:ext cx="1335229" cy="369332"/>
          </a:xfrm>
          <a:prstGeom prst="rect">
            <a:avLst/>
          </a:prstGeom>
          <a:solidFill>
            <a:schemeClr val="tx2">
              <a:lumMod val="20000"/>
              <a:lumOff val="80000"/>
            </a:schemeClr>
          </a:solidFill>
        </p:spPr>
        <p:txBody>
          <a:bodyPr wrap="square" rtlCol="0">
            <a:spAutoFit/>
          </a:bodyPr>
          <a:lstStyle/>
          <a:p>
            <a:r>
              <a:rPr lang="cs-CZ" sz="1800" dirty="0">
                <a:latin typeface="+mn-lt"/>
              </a:rPr>
              <a:t>„já sám“</a:t>
            </a:r>
          </a:p>
        </p:txBody>
      </p:sp>
      <p:sp>
        <p:nvSpPr>
          <p:cNvPr id="6" name="TextovéPole 5">
            <a:extLst>
              <a:ext uri="{FF2B5EF4-FFF2-40B4-BE49-F238E27FC236}">
                <a16:creationId xmlns:a16="http://schemas.microsoft.com/office/drawing/2014/main" id="{629332EC-B245-450C-BF38-C343A36ADEEE}"/>
              </a:ext>
            </a:extLst>
          </p:cNvPr>
          <p:cNvSpPr txBox="1"/>
          <p:nvPr/>
        </p:nvSpPr>
        <p:spPr>
          <a:xfrm>
            <a:off x="10190211" y="1937188"/>
            <a:ext cx="1620404" cy="369332"/>
          </a:xfrm>
          <a:prstGeom prst="rect">
            <a:avLst/>
          </a:prstGeom>
          <a:solidFill>
            <a:schemeClr val="tx2">
              <a:lumMod val="20000"/>
              <a:lumOff val="80000"/>
            </a:schemeClr>
          </a:solidFill>
        </p:spPr>
        <p:txBody>
          <a:bodyPr wrap="square" rtlCol="0">
            <a:spAutoFit/>
          </a:bodyPr>
          <a:lstStyle/>
          <a:p>
            <a:r>
              <a:rPr lang="cs-CZ" sz="1800" dirty="0">
                <a:latin typeface="+mn-lt"/>
              </a:rPr>
              <a:t>„řídil jsem se“</a:t>
            </a:r>
          </a:p>
        </p:txBody>
      </p:sp>
      <p:sp>
        <p:nvSpPr>
          <p:cNvPr id="11" name="TextovéPole 10">
            <a:extLst>
              <a:ext uri="{FF2B5EF4-FFF2-40B4-BE49-F238E27FC236}">
                <a16:creationId xmlns:a16="http://schemas.microsoft.com/office/drawing/2014/main" id="{069F97FB-1E2C-4DCD-AFED-CF810DF130F1}"/>
              </a:ext>
            </a:extLst>
          </p:cNvPr>
          <p:cNvSpPr txBox="1"/>
          <p:nvPr/>
        </p:nvSpPr>
        <p:spPr>
          <a:xfrm>
            <a:off x="10506437" y="4326982"/>
            <a:ext cx="1335230" cy="369332"/>
          </a:xfrm>
          <a:prstGeom prst="rect">
            <a:avLst/>
          </a:prstGeom>
          <a:solidFill>
            <a:schemeClr val="tx2">
              <a:lumMod val="20000"/>
              <a:lumOff val="80000"/>
            </a:schemeClr>
          </a:solidFill>
        </p:spPr>
        <p:txBody>
          <a:bodyPr wrap="square" rtlCol="0">
            <a:spAutoFit/>
          </a:bodyPr>
          <a:lstStyle/>
          <a:p>
            <a:r>
              <a:rPr lang="cs-CZ" sz="1800" dirty="0">
                <a:latin typeface="+mn-lt"/>
              </a:rPr>
              <a:t>„absolvuji“</a:t>
            </a:r>
          </a:p>
        </p:txBody>
      </p:sp>
      <p:sp>
        <p:nvSpPr>
          <p:cNvPr id="12" name="TextovéPole 11">
            <a:extLst>
              <a:ext uri="{FF2B5EF4-FFF2-40B4-BE49-F238E27FC236}">
                <a16:creationId xmlns:a16="http://schemas.microsoft.com/office/drawing/2014/main" id="{E51D07B4-541F-4592-B7C9-BDACF3169414}"/>
              </a:ext>
            </a:extLst>
          </p:cNvPr>
          <p:cNvSpPr txBox="1"/>
          <p:nvPr/>
        </p:nvSpPr>
        <p:spPr>
          <a:xfrm>
            <a:off x="9124122" y="3080789"/>
            <a:ext cx="2686493" cy="369332"/>
          </a:xfrm>
          <a:prstGeom prst="rect">
            <a:avLst/>
          </a:prstGeom>
          <a:solidFill>
            <a:schemeClr val="tx2">
              <a:lumMod val="20000"/>
              <a:lumOff val="80000"/>
            </a:schemeClr>
          </a:solidFill>
        </p:spPr>
        <p:txBody>
          <a:bodyPr wrap="square" rtlCol="0">
            <a:spAutoFit/>
          </a:bodyPr>
          <a:lstStyle/>
          <a:p>
            <a:r>
              <a:rPr lang="cs-CZ" sz="1800" dirty="0">
                <a:latin typeface="+mn-lt"/>
              </a:rPr>
              <a:t>„prezident republiky má“</a:t>
            </a:r>
          </a:p>
        </p:txBody>
      </p:sp>
      <p:sp>
        <p:nvSpPr>
          <p:cNvPr id="2" name="TextovéPole 1">
            <a:extLst>
              <a:ext uri="{FF2B5EF4-FFF2-40B4-BE49-F238E27FC236}">
                <a16:creationId xmlns:a16="http://schemas.microsoft.com/office/drawing/2014/main" id="{683229D3-D82C-4371-AD91-488986F97741}"/>
              </a:ext>
            </a:extLst>
          </p:cNvPr>
          <p:cNvSpPr txBox="1"/>
          <p:nvPr/>
        </p:nvSpPr>
        <p:spPr>
          <a:xfrm>
            <a:off x="4333591" y="1475523"/>
            <a:ext cx="3914470" cy="646331"/>
          </a:xfrm>
          <a:prstGeom prst="rect">
            <a:avLst/>
          </a:prstGeom>
          <a:solidFill>
            <a:schemeClr val="accent2">
              <a:lumMod val="20000"/>
              <a:lumOff val="80000"/>
            </a:schemeClr>
          </a:solidFill>
        </p:spPr>
        <p:txBody>
          <a:bodyPr wrap="none" rtlCol="0">
            <a:spAutoFit/>
          </a:bodyPr>
          <a:lstStyle/>
          <a:p>
            <a:r>
              <a:rPr lang="cs-CZ" sz="1800" dirty="0"/>
              <a:t>„dovolte mi“: na začátku a na konci</a:t>
            </a:r>
          </a:p>
          <a:p>
            <a:r>
              <a:rPr lang="cs-CZ" sz="1800" dirty="0"/>
              <a:t>„Vás“: pouze ve vztahu ke své osobě</a:t>
            </a:r>
          </a:p>
        </p:txBody>
      </p:sp>
      <p:sp>
        <p:nvSpPr>
          <p:cNvPr id="13" name="TextovéPole 12">
            <a:extLst>
              <a:ext uri="{FF2B5EF4-FFF2-40B4-BE49-F238E27FC236}">
                <a16:creationId xmlns:a16="http://schemas.microsoft.com/office/drawing/2014/main" id="{8069B745-EB88-4255-8296-672882234B03}"/>
              </a:ext>
            </a:extLst>
          </p:cNvPr>
          <p:cNvSpPr txBox="1"/>
          <p:nvPr/>
        </p:nvSpPr>
        <p:spPr>
          <a:xfrm>
            <a:off x="9809922" y="1403937"/>
            <a:ext cx="2000693" cy="369332"/>
          </a:xfrm>
          <a:prstGeom prst="rect">
            <a:avLst/>
          </a:prstGeom>
          <a:solidFill>
            <a:schemeClr val="tx2">
              <a:lumMod val="20000"/>
              <a:lumOff val="80000"/>
            </a:schemeClr>
          </a:solidFill>
        </p:spPr>
        <p:txBody>
          <a:bodyPr wrap="square" rtlCol="0">
            <a:spAutoFit/>
          </a:bodyPr>
          <a:lstStyle/>
          <a:p>
            <a:r>
              <a:rPr lang="cs-CZ" sz="1800" dirty="0">
                <a:latin typeface="+mn-lt"/>
              </a:rPr>
              <a:t>„vykonával jsem“</a:t>
            </a:r>
          </a:p>
        </p:txBody>
      </p:sp>
      <p:sp>
        <p:nvSpPr>
          <p:cNvPr id="14" name="TextovéPole 13">
            <a:extLst>
              <a:ext uri="{FF2B5EF4-FFF2-40B4-BE49-F238E27FC236}">
                <a16:creationId xmlns:a16="http://schemas.microsoft.com/office/drawing/2014/main" id="{2ED3BE01-3BA6-43DD-943F-66180007B1AE}"/>
              </a:ext>
            </a:extLst>
          </p:cNvPr>
          <p:cNvSpPr txBox="1"/>
          <p:nvPr/>
        </p:nvSpPr>
        <p:spPr>
          <a:xfrm>
            <a:off x="6336761" y="5225221"/>
            <a:ext cx="3673389" cy="1200329"/>
          </a:xfrm>
          <a:prstGeom prst="rect">
            <a:avLst/>
          </a:prstGeom>
          <a:solidFill>
            <a:schemeClr val="tx2">
              <a:lumMod val="20000"/>
              <a:lumOff val="80000"/>
            </a:schemeClr>
          </a:solidFill>
        </p:spPr>
        <p:txBody>
          <a:bodyPr wrap="square" rtlCol="0">
            <a:spAutoFit/>
          </a:bodyPr>
          <a:lstStyle/>
          <a:p>
            <a:pPr marL="285750" indent="-285750">
              <a:buFont typeface="Arial" panose="020B0604020202020204" pitchFamily="34" charset="0"/>
              <a:buChar char="•"/>
            </a:pPr>
            <a:r>
              <a:rPr lang="cs-CZ" sz="1800" dirty="0">
                <a:latin typeface="+mn-lt"/>
              </a:rPr>
              <a:t>Implikuje nutnost svého počínání</a:t>
            </a:r>
          </a:p>
          <a:p>
            <a:pPr marL="285750" indent="-285750">
              <a:buFont typeface="Arial" panose="020B0604020202020204" pitchFamily="34" charset="0"/>
              <a:buChar char="•"/>
            </a:pPr>
            <a:r>
              <a:rPr lang="cs-CZ" sz="1800" dirty="0">
                <a:latin typeface="+mn-lt"/>
              </a:rPr>
              <a:t>Objektivizuje</a:t>
            </a:r>
          </a:p>
          <a:p>
            <a:pPr marL="285750" indent="-285750">
              <a:buFont typeface="Arial" panose="020B0604020202020204" pitchFamily="34" charset="0"/>
              <a:buChar char="•"/>
            </a:pPr>
            <a:r>
              <a:rPr lang="cs-CZ" sz="1800" dirty="0">
                <a:latin typeface="+mn-lt"/>
              </a:rPr>
              <a:t>Expertní hledisko</a:t>
            </a:r>
          </a:p>
        </p:txBody>
      </p:sp>
      <p:sp>
        <p:nvSpPr>
          <p:cNvPr id="15" name="TextovéPole 14">
            <a:extLst>
              <a:ext uri="{FF2B5EF4-FFF2-40B4-BE49-F238E27FC236}">
                <a16:creationId xmlns:a16="http://schemas.microsoft.com/office/drawing/2014/main" id="{6D296538-5248-4F39-B407-8DA8E05E2F9B}"/>
              </a:ext>
            </a:extLst>
          </p:cNvPr>
          <p:cNvSpPr txBox="1"/>
          <p:nvPr/>
        </p:nvSpPr>
        <p:spPr>
          <a:xfrm>
            <a:off x="10677765" y="5223721"/>
            <a:ext cx="1335230" cy="369332"/>
          </a:xfrm>
          <a:prstGeom prst="rect">
            <a:avLst/>
          </a:prstGeom>
          <a:solidFill>
            <a:schemeClr val="tx2">
              <a:lumMod val="20000"/>
              <a:lumOff val="80000"/>
            </a:schemeClr>
          </a:solidFill>
        </p:spPr>
        <p:txBody>
          <a:bodyPr wrap="square" rtlCol="0">
            <a:spAutoFit/>
          </a:bodyPr>
          <a:lstStyle/>
          <a:p>
            <a:r>
              <a:rPr lang="cs-CZ" sz="1800" dirty="0">
                <a:latin typeface="+mn-lt"/>
              </a:rPr>
              <a:t>„absolvuji“</a:t>
            </a:r>
          </a:p>
        </p:txBody>
      </p:sp>
      <p:sp>
        <p:nvSpPr>
          <p:cNvPr id="4" name="Zástupný symbol pro zápatí 3">
            <a:extLst>
              <a:ext uri="{FF2B5EF4-FFF2-40B4-BE49-F238E27FC236}">
                <a16:creationId xmlns:a16="http://schemas.microsoft.com/office/drawing/2014/main" id="{A19B2115-4C6C-41FB-93A4-D094E01632EB}"/>
              </a:ext>
            </a:extLst>
          </p:cNvPr>
          <p:cNvSpPr>
            <a:spLocks noGrp="1"/>
          </p:cNvSpPr>
          <p:nvPr>
            <p:ph type="ftr" sz="quarter" idx="11"/>
          </p:nvPr>
        </p:nvSpPr>
        <p:spPr/>
        <p:txBody>
          <a:bodyPr/>
          <a:lstStyle/>
          <a:p>
            <a:r>
              <a:rPr lang="nl-NL"/>
              <a:t>1/12/2022 Den latiny. ÚŘLS, UK, Praha.</a:t>
            </a:r>
            <a:endParaRPr lang="cs-CZ"/>
          </a:p>
        </p:txBody>
      </p:sp>
      <p:sp>
        <p:nvSpPr>
          <p:cNvPr id="5" name="Zástupný symbol pro číslo snímku 4">
            <a:extLst>
              <a:ext uri="{FF2B5EF4-FFF2-40B4-BE49-F238E27FC236}">
                <a16:creationId xmlns:a16="http://schemas.microsoft.com/office/drawing/2014/main" id="{A45BB253-685B-48D9-8E5D-2321B8580AC9}"/>
              </a:ext>
            </a:extLst>
          </p:cNvPr>
          <p:cNvSpPr>
            <a:spLocks noGrp="1"/>
          </p:cNvSpPr>
          <p:nvPr>
            <p:ph type="sldNum" sz="quarter" idx="12"/>
          </p:nvPr>
        </p:nvSpPr>
        <p:spPr/>
        <p:txBody>
          <a:bodyPr/>
          <a:lstStyle/>
          <a:p>
            <a:fld id="{C4ACB992-AB1E-44ED-A023-FDEEC97C9235}" type="slidenum">
              <a:rPr lang="cs-CZ" smtClean="0"/>
              <a:t>18</a:t>
            </a:fld>
            <a:endParaRPr lang="cs-CZ"/>
          </a:p>
        </p:txBody>
      </p:sp>
    </p:spTree>
    <p:extLst>
      <p:ext uri="{BB962C8B-B14F-4D97-AF65-F5344CB8AC3E}">
        <p14:creationId xmlns:p14="http://schemas.microsoft.com/office/powerpoint/2010/main" val="27826093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89800" y="1255309"/>
            <a:ext cx="10753200" cy="4878363"/>
          </a:xfrm>
        </p:spPr>
        <p:txBody>
          <a:bodyPr>
            <a:normAutofit fontScale="92500" lnSpcReduction="10000"/>
          </a:bodyPr>
          <a:lstStyle/>
          <a:p>
            <a:r>
              <a:rPr lang="cs-CZ" sz="2400" b="1" dirty="0">
                <a:solidFill>
                  <a:schemeClr val="tx2"/>
                </a:solidFill>
              </a:rPr>
              <a:t>Řečnické prostředky:</a:t>
            </a:r>
          </a:p>
          <a:p>
            <a:pPr marL="800100" lvl="1" indent="-342900">
              <a:buFont typeface="Arial" panose="020B0604020202020204" pitchFamily="34" charset="0"/>
              <a:buChar char="•"/>
            </a:pPr>
            <a:r>
              <a:rPr lang="cs-CZ" sz="2000" dirty="0"/>
              <a:t>Cicero: aliterace, anafory, paralelismus i kontrast, metonymie („střely očí“, „mor“), řečnické otázky, gradace</a:t>
            </a:r>
          </a:p>
          <a:p>
            <a:pPr marL="800100" lvl="1" indent="-342900">
              <a:buFont typeface="Arial" panose="020B0604020202020204" pitchFamily="34" charset="0"/>
              <a:buChar char="•"/>
            </a:pPr>
            <a:r>
              <a:rPr lang="cs-CZ" sz="2000" dirty="0"/>
              <a:t>M. Zeman: paralelismus, kontrast, výčty „tří“, metonymie („starý zbrojnoš“, „zbabělá kapitulace“), gradace</a:t>
            </a:r>
          </a:p>
          <a:p>
            <a:r>
              <a:rPr lang="cs-CZ" sz="2400" b="1" dirty="0">
                <a:solidFill>
                  <a:schemeClr val="tx2"/>
                </a:solidFill>
              </a:rPr>
              <a:t>Slovník konstruované politické skutečnosti</a:t>
            </a:r>
            <a:r>
              <a:rPr lang="cs-CZ" sz="2400" b="1" dirty="0"/>
              <a:t>:</a:t>
            </a:r>
          </a:p>
          <a:p>
            <a:pPr marL="800100" lvl="1" indent="-342900">
              <a:buFont typeface="Arial" panose="020B0604020202020204" pitchFamily="34" charset="0"/>
              <a:buChar char="•"/>
            </a:pPr>
            <a:r>
              <a:rPr lang="cs-CZ" sz="2000" dirty="0"/>
              <a:t>Cicero: „nos (</a:t>
            </a:r>
            <a:r>
              <a:rPr lang="cs-CZ" sz="2000" dirty="0" err="1"/>
              <a:t>senatores</a:t>
            </a:r>
            <a:r>
              <a:rPr lang="cs-CZ" sz="2000" dirty="0"/>
              <a:t>) / tu“; „res publica / </a:t>
            </a:r>
            <a:r>
              <a:rPr lang="cs-CZ" sz="2000" dirty="0" err="1"/>
              <a:t>patria</a:t>
            </a:r>
            <a:r>
              <a:rPr lang="cs-CZ" sz="2000" dirty="0"/>
              <a:t> / orbis </a:t>
            </a:r>
            <a:r>
              <a:rPr lang="cs-CZ" sz="2000" dirty="0" err="1"/>
              <a:t>terrarum</a:t>
            </a:r>
            <a:r>
              <a:rPr lang="cs-CZ" sz="2000" dirty="0"/>
              <a:t>“</a:t>
            </a:r>
          </a:p>
          <a:p>
            <a:pPr marL="800100" lvl="1" indent="-342900">
              <a:buFont typeface="Arial" panose="020B0604020202020204" pitchFamily="34" charset="0"/>
              <a:buChar char="•"/>
            </a:pPr>
            <a:r>
              <a:rPr lang="cs-CZ" sz="2000" dirty="0"/>
              <a:t>M. Zeman: „shodli jsme se“; „vidíme“; „světový“; „riziko“; „spoluzodpovědnost“; „význam“; „vždy“, „několik let za sebou“, „tlak“, „celý“, „globalizovaný“</a:t>
            </a:r>
          </a:p>
          <a:p>
            <a:r>
              <a:rPr lang="cs-CZ" sz="2400" b="1" dirty="0">
                <a:solidFill>
                  <a:schemeClr val="tx2"/>
                </a:solidFill>
              </a:rPr>
              <a:t>Implikace a kontaktní slova:</a:t>
            </a:r>
          </a:p>
          <a:p>
            <a:pPr marL="800100" lvl="1" indent="-342900">
              <a:buFont typeface="Arial" panose="020B0604020202020204" pitchFamily="34" charset="0"/>
              <a:buChar char="•"/>
            </a:pPr>
            <a:r>
              <a:rPr lang="cs-CZ" sz="2000" dirty="0"/>
              <a:t>Cicero: apostrofa, „</a:t>
            </a:r>
            <a:r>
              <a:rPr lang="cs-CZ" sz="2000" dirty="0" err="1"/>
              <a:t>nam</a:t>
            </a:r>
            <a:r>
              <a:rPr lang="cs-CZ" sz="2000" dirty="0"/>
              <a:t>“, „</a:t>
            </a:r>
            <a:r>
              <a:rPr lang="cs-CZ" sz="2000" dirty="0" err="1"/>
              <a:t>etenim</a:t>
            </a:r>
            <a:r>
              <a:rPr lang="cs-CZ" sz="2000" dirty="0"/>
              <a:t>“, „</a:t>
            </a:r>
            <a:r>
              <a:rPr lang="cs-CZ" sz="2000" dirty="0" err="1"/>
              <a:t>igitur</a:t>
            </a:r>
            <a:r>
              <a:rPr lang="cs-CZ" sz="2000" dirty="0"/>
              <a:t>“ (implikace není příliš častá)</a:t>
            </a:r>
          </a:p>
          <a:p>
            <a:pPr marL="800100" lvl="1" indent="-342900">
              <a:buFont typeface="Arial" panose="020B0604020202020204" pitchFamily="34" charset="0"/>
              <a:buChar char="•"/>
            </a:pPr>
            <a:r>
              <a:rPr lang="cs-CZ" sz="2000" dirty="0"/>
              <a:t>M. Zeman: dialogická alokuce, „víte“, „uznávám“, „dovolte mi“, „abych Vám připomněl“, „pak“, „někteří z vás se usmívali“, „pane premiére“, „proto“, „nuže“, „tedy“ (implikace, a zejména kontaktní slova jsou mimořádně četná)</a:t>
            </a:r>
          </a:p>
          <a:p>
            <a:r>
              <a:rPr lang="cs-CZ" sz="2400" b="1" dirty="0">
                <a:solidFill>
                  <a:schemeClr val="tx2"/>
                </a:solidFill>
              </a:rPr>
              <a:t>Manipulativní techniky:</a:t>
            </a:r>
          </a:p>
          <a:p>
            <a:pPr marL="800100" lvl="1" indent="-342900">
              <a:buFont typeface="Arial" panose="020B0604020202020204" pitchFamily="34" charset="0"/>
              <a:buChar char="•"/>
            </a:pPr>
            <a:r>
              <a:rPr lang="cs-CZ" sz="2000" dirty="0"/>
              <a:t>Cicero: zejména démonizace, negativní rámování, apel na strach, formální styl, formální strategie</a:t>
            </a:r>
          </a:p>
          <a:p>
            <a:pPr marL="800100" lvl="1" indent="-342900">
              <a:buFont typeface="Arial" panose="020B0604020202020204" pitchFamily="34" charset="0"/>
              <a:buChar char="•"/>
            </a:pPr>
            <a:r>
              <a:rPr lang="cs-CZ" sz="2000" dirty="0"/>
              <a:t>Miloš Zeman: nepravdivé a zavádějící informace, výběrovost, nálepkování; negativní rámování: „řetězy“; apel na strach, formální styl (vědecké pojmy, výčty), ale neformální strategie</a:t>
            </a:r>
          </a:p>
        </p:txBody>
      </p:sp>
      <p:sp>
        <p:nvSpPr>
          <p:cNvPr id="7" name="Nadpis 3">
            <a:extLst>
              <a:ext uri="{FF2B5EF4-FFF2-40B4-BE49-F238E27FC236}">
                <a16:creationId xmlns:a16="http://schemas.microsoft.com/office/drawing/2014/main" id="{4DB19356-9C3D-48FB-ADC5-ED0EA65E2A87}"/>
              </a:ext>
            </a:extLst>
          </p:cNvPr>
          <p:cNvSpPr txBox="1">
            <a:spLocks/>
          </p:cNvSpPr>
          <p:nvPr/>
        </p:nvSpPr>
        <p:spPr>
          <a:xfrm>
            <a:off x="389800" y="360195"/>
            <a:ext cx="11408500" cy="391223"/>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r>
              <a:rPr lang="cs-CZ" dirty="0">
                <a:latin typeface="+mn-lt"/>
              </a:rPr>
              <a:t>Manipulativní strategie obou řečníků</a:t>
            </a:r>
            <a:endParaRPr lang="cs-CZ" kern="0" dirty="0">
              <a:solidFill>
                <a:srgbClr val="0000DC"/>
              </a:solidFill>
              <a:latin typeface="+mn-lt"/>
              <a:cs typeface="Arial" panose="020B0604020202020204" pitchFamily="34" charset="0"/>
            </a:endParaRPr>
          </a:p>
        </p:txBody>
      </p:sp>
      <p:sp>
        <p:nvSpPr>
          <p:cNvPr id="8" name="TextovéPole 7">
            <a:extLst>
              <a:ext uri="{FF2B5EF4-FFF2-40B4-BE49-F238E27FC236}">
                <a16:creationId xmlns:a16="http://schemas.microsoft.com/office/drawing/2014/main" id="{2A0EE206-9A65-4B2F-8662-99A2D3181E1F}"/>
              </a:ext>
            </a:extLst>
          </p:cNvPr>
          <p:cNvSpPr txBox="1"/>
          <p:nvPr/>
        </p:nvSpPr>
        <p:spPr>
          <a:xfrm>
            <a:off x="9188392" y="3436977"/>
            <a:ext cx="1954608" cy="369332"/>
          </a:xfrm>
          <a:prstGeom prst="rect">
            <a:avLst/>
          </a:prstGeom>
          <a:solidFill>
            <a:schemeClr val="tx2">
              <a:lumMod val="20000"/>
              <a:lumOff val="80000"/>
            </a:schemeClr>
          </a:solidFill>
        </p:spPr>
        <p:txBody>
          <a:bodyPr wrap="square" rtlCol="0">
            <a:spAutoFit/>
          </a:bodyPr>
          <a:lstStyle/>
          <a:p>
            <a:r>
              <a:rPr lang="cs-CZ" sz="1800" dirty="0">
                <a:latin typeface="+mn-lt"/>
              </a:rPr>
              <a:t>silná pozice „já“</a:t>
            </a:r>
          </a:p>
        </p:txBody>
      </p:sp>
      <p:sp>
        <p:nvSpPr>
          <p:cNvPr id="10" name="TextovéPole 9">
            <a:extLst>
              <a:ext uri="{FF2B5EF4-FFF2-40B4-BE49-F238E27FC236}">
                <a16:creationId xmlns:a16="http://schemas.microsoft.com/office/drawing/2014/main" id="{9B057071-80F5-4F36-BDEC-C449ECCA2C28}"/>
              </a:ext>
            </a:extLst>
          </p:cNvPr>
          <p:cNvSpPr txBox="1"/>
          <p:nvPr/>
        </p:nvSpPr>
        <p:spPr>
          <a:xfrm>
            <a:off x="9188392" y="2491361"/>
            <a:ext cx="1954608" cy="369332"/>
          </a:xfrm>
          <a:prstGeom prst="rect">
            <a:avLst/>
          </a:prstGeom>
          <a:solidFill>
            <a:schemeClr val="tx2">
              <a:lumMod val="20000"/>
              <a:lumOff val="80000"/>
            </a:schemeClr>
          </a:solidFill>
        </p:spPr>
        <p:txBody>
          <a:bodyPr wrap="square" rtlCol="0">
            <a:spAutoFit/>
          </a:bodyPr>
          <a:lstStyle/>
          <a:p>
            <a:r>
              <a:rPr lang="cs-CZ" sz="1800" dirty="0">
                <a:latin typeface="+mn-lt"/>
              </a:rPr>
              <a:t>„my“ senátoři… </a:t>
            </a:r>
          </a:p>
        </p:txBody>
      </p:sp>
      <p:sp>
        <p:nvSpPr>
          <p:cNvPr id="2" name="Zástupný symbol pro zápatí 1">
            <a:extLst>
              <a:ext uri="{FF2B5EF4-FFF2-40B4-BE49-F238E27FC236}">
                <a16:creationId xmlns:a16="http://schemas.microsoft.com/office/drawing/2014/main" id="{C62C44DE-4A63-468E-B5E4-EC42AFC00DB2}"/>
              </a:ext>
            </a:extLst>
          </p:cNvPr>
          <p:cNvSpPr>
            <a:spLocks noGrp="1"/>
          </p:cNvSpPr>
          <p:nvPr>
            <p:ph type="ftr" sz="quarter" idx="11"/>
          </p:nvPr>
        </p:nvSpPr>
        <p:spPr/>
        <p:txBody>
          <a:bodyPr/>
          <a:lstStyle/>
          <a:p>
            <a:r>
              <a:rPr lang="nl-NL"/>
              <a:t>1/12/2022 Den latiny. ÚŘLS, UK, Praha.</a:t>
            </a:r>
            <a:endParaRPr lang="cs-CZ"/>
          </a:p>
        </p:txBody>
      </p:sp>
      <p:sp>
        <p:nvSpPr>
          <p:cNvPr id="4" name="Zástupný symbol pro číslo snímku 3">
            <a:extLst>
              <a:ext uri="{FF2B5EF4-FFF2-40B4-BE49-F238E27FC236}">
                <a16:creationId xmlns:a16="http://schemas.microsoft.com/office/drawing/2014/main" id="{4175F23D-4A93-4EDB-8FF2-F06604AD6986}"/>
              </a:ext>
            </a:extLst>
          </p:cNvPr>
          <p:cNvSpPr>
            <a:spLocks noGrp="1"/>
          </p:cNvSpPr>
          <p:nvPr>
            <p:ph type="sldNum" sz="quarter" idx="12"/>
          </p:nvPr>
        </p:nvSpPr>
        <p:spPr/>
        <p:txBody>
          <a:bodyPr/>
          <a:lstStyle/>
          <a:p>
            <a:fld id="{C4ACB992-AB1E-44ED-A023-FDEEC97C9235}" type="slidenum">
              <a:rPr lang="cs-CZ" smtClean="0"/>
              <a:t>19</a:t>
            </a:fld>
            <a:endParaRPr lang="cs-CZ"/>
          </a:p>
        </p:txBody>
      </p:sp>
    </p:spTree>
    <p:extLst>
      <p:ext uri="{BB962C8B-B14F-4D97-AF65-F5344CB8AC3E}">
        <p14:creationId xmlns:p14="http://schemas.microsoft.com/office/powerpoint/2010/main" val="1358066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a:extLst>
              <a:ext uri="{FF2B5EF4-FFF2-40B4-BE49-F238E27FC236}">
                <a16:creationId xmlns:a16="http://schemas.microsoft.com/office/drawing/2014/main" id="{07A1C6D6-F6D8-0FEC-422E-CBDEC5F1AB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61235" y="450968"/>
            <a:ext cx="8203071" cy="5462812"/>
          </a:xfrm>
          <a:prstGeom prst="rect">
            <a:avLst/>
          </a:prstGeom>
          <a:noFill/>
          <a:extLst>
            <a:ext uri="{909E8E84-426E-40DD-AFC4-6F175D3DCCD1}">
              <a14:hiddenFill xmlns:a14="http://schemas.microsoft.com/office/drawing/2010/main">
                <a:solidFill>
                  <a:srgbClr val="FFFFFF"/>
                </a:solidFill>
              </a14:hiddenFill>
            </a:ext>
          </a:extLst>
        </p:spPr>
      </p:pic>
      <p:sp>
        <p:nvSpPr>
          <p:cNvPr id="2" name="Zástupný symbol pro zápatí 1">
            <a:extLst>
              <a:ext uri="{FF2B5EF4-FFF2-40B4-BE49-F238E27FC236}">
                <a16:creationId xmlns:a16="http://schemas.microsoft.com/office/drawing/2014/main" id="{E32E7984-178E-0D00-21C1-0FAE7F179EBA}"/>
              </a:ext>
            </a:extLst>
          </p:cNvPr>
          <p:cNvSpPr>
            <a:spLocks noGrp="1"/>
          </p:cNvSpPr>
          <p:nvPr>
            <p:ph type="ftr" sz="quarter" idx="10"/>
          </p:nvPr>
        </p:nvSpPr>
        <p:spPr>
          <a:xfrm>
            <a:off x="736328" y="6236164"/>
            <a:ext cx="7920000" cy="252000"/>
          </a:xfrm>
        </p:spPr>
        <p:txBody>
          <a:bodyPr/>
          <a:lstStyle/>
          <a:p>
            <a:r>
              <a:rPr lang="nl-NL" noProof="0"/>
              <a:t>1/12/2022 Den latiny. ÚŘLS, UK, Praha.</a:t>
            </a:r>
            <a:endParaRPr lang="en-GB" noProof="0" dirty="0"/>
          </a:p>
        </p:txBody>
      </p:sp>
      <p:sp>
        <p:nvSpPr>
          <p:cNvPr id="3" name="Zástupný symbol pro číslo snímku 2">
            <a:extLst>
              <a:ext uri="{FF2B5EF4-FFF2-40B4-BE49-F238E27FC236}">
                <a16:creationId xmlns:a16="http://schemas.microsoft.com/office/drawing/2014/main" id="{974312CD-23E3-F375-2AFA-DDE6566C1EDC}"/>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AB28AA3B-088C-6CD3-EADD-F01EE58B9064}"/>
              </a:ext>
            </a:extLst>
          </p:cNvPr>
          <p:cNvSpPr>
            <a:spLocks noGrp="1"/>
          </p:cNvSpPr>
          <p:nvPr>
            <p:ph type="title"/>
          </p:nvPr>
        </p:nvSpPr>
        <p:spPr/>
        <p:txBody>
          <a:bodyPr/>
          <a:lstStyle/>
          <a:p>
            <a:r>
              <a:rPr lang="cs-CZ" dirty="0"/>
              <a:t>Jak začít?</a:t>
            </a:r>
          </a:p>
        </p:txBody>
      </p:sp>
      <p:sp>
        <p:nvSpPr>
          <p:cNvPr id="11" name="TextovéPole 10">
            <a:extLst>
              <a:ext uri="{FF2B5EF4-FFF2-40B4-BE49-F238E27FC236}">
                <a16:creationId xmlns:a16="http://schemas.microsoft.com/office/drawing/2014/main" id="{EF9112FC-F7D8-BD55-7664-1373D33E934F}"/>
              </a:ext>
            </a:extLst>
          </p:cNvPr>
          <p:cNvSpPr txBox="1"/>
          <p:nvPr/>
        </p:nvSpPr>
        <p:spPr>
          <a:xfrm>
            <a:off x="736328" y="4482548"/>
            <a:ext cx="2442272" cy="830997"/>
          </a:xfrm>
          <a:prstGeom prst="rect">
            <a:avLst/>
          </a:prstGeom>
          <a:noFill/>
        </p:spPr>
        <p:txBody>
          <a:bodyPr wrap="none" rtlCol="0">
            <a:spAutoFit/>
          </a:bodyPr>
          <a:lstStyle/>
          <a:p>
            <a:r>
              <a:rPr lang="cs-CZ" i="1" dirty="0">
                <a:solidFill>
                  <a:schemeClr val="tx2"/>
                </a:solidFill>
              </a:rPr>
              <a:t>…vir bonus </a:t>
            </a:r>
          </a:p>
          <a:p>
            <a:r>
              <a:rPr lang="cs-CZ" i="1" dirty="0" err="1">
                <a:solidFill>
                  <a:schemeClr val="tx2"/>
                </a:solidFill>
              </a:rPr>
              <a:t>dicendi</a:t>
            </a:r>
            <a:r>
              <a:rPr lang="cs-CZ" i="1" dirty="0">
                <a:solidFill>
                  <a:schemeClr val="tx2"/>
                </a:solidFill>
              </a:rPr>
              <a:t> </a:t>
            </a:r>
            <a:r>
              <a:rPr lang="cs-CZ" i="1" dirty="0" err="1">
                <a:solidFill>
                  <a:schemeClr val="tx2"/>
                </a:solidFill>
              </a:rPr>
              <a:t>peritus</a:t>
            </a:r>
            <a:r>
              <a:rPr lang="cs-CZ" i="1" dirty="0">
                <a:solidFill>
                  <a:schemeClr val="tx2"/>
                </a:solidFill>
              </a:rPr>
              <a:t>…</a:t>
            </a:r>
          </a:p>
        </p:txBody>
      </p:sp>
    </p:spTree>
    <p:extLst>
      <p:ext uri="{BB962C8B-B14F-4D97-AF65-F5344CB8AC3E}">
        <p14:creationId xmlns:p14="http://schemas.microsoft.com/office/powerpoint/2010/main" val="13159048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89800" y="1069742"/>
            <a:ext cx="10842976" cy="5232445"/>
          </a:xfrm>
        </p:spPr>
        <p:txBody>
          <a:bodyPr>
            <a:normAutofit/>
          </a:bodyPr>
          <a:lstStyle/>
          <a:p>
            <a:r>
              <a:rPr lang="cs-CZ" sz="2400" b="1" dirty="0">
                <a:solidFill>
                  <a:schemeClr val="tx2"/>
                </a:solidFill>
              </a:rPr>
              <a:t>Kategorizace (odvozena na základě analýzy Ciceronových řečí:</a:t>
            </a:r>
          </a:p>
          <a:p>
            <a:r>
              <a:rPr lang="cs-CZ" sz="2400" b="1" i="1" dirty="0" err="1">
                <a:solidFill>
                  <a:schemeClr val="tx2"/>
                </a:solidFill>
              </a:rPr>
              <a:t>Verr</a:t>
            </a:r>
            <a:r>
              <a:rPr lang="cs-CZ" sz="2400" b="1" i="1" dirty="0">
                <a:solidFill>
                  <a:schemeClr val="tx2"/>
                </a:solidFill>
              </a:rPr>
              <a:t>., </a:t>
            </a:r>
            <a:r>
              <a:rPr lang="cs-CZ" sz="2400" b="1" i="1" dirty="0" err="1">
                <a:solidFill>
                  <a:schemeClr val="tx2"/>
                </a:solidFill>
              </a:rPr>
              <a:t>Cat</a:t>
            </a:r>
            <a:r>
              <a:rPr lang="cs-CZ" sz="2400" b="1" i="1" dirty="0">
                <a:solidFill>
                  <a:schemeClr val="tx2"/>
                </a:solidFill>
              </a:rPr>
              <a:t>., Phil., ‚</a:t>
            </a:r>
            <a:r>
              <a:rPr lang="cs-CZ" sz="2400" b="1" i="1" dirty="0" err="1">
                <a:solidFill>
                  <a:schemeClr val="tx2"/>
                </a:solidFill>
              </a:rPr>
              <a:t>Clodianae</a:t>
            </a:r>
            <a:r>
              <a:rPr lang="cs-CZ" sz="2400" b="1" i="1" dirty="0">
                <a:solidFill>
                  <a:schemeClr val="tx2"/>
                </a:solidFill>
              </a:rPr>
              <a:t>‘:</a:t>
            </a:r>
            <a:r>
              <a:rPr lang="sv-SE" sz="2400" i="1" u="none" strike="noStrike" baseline="0" dirty="0">
                <a:latin typeface="Adobe Garamond Pro"/>
              </a:rPr>
              <a:t> </a:t>
            </a:r>
            <a:r>
              <a:rPr lang="sv-SE" sz="2400" b="1" i="1" dirty="0">
                <a:solidFill>
                  <a:schemeClr val="tx2"/>
                </a:solidFill>
              </a:rPr>
              <a:t>Red. Sen., Red. Pop., Dom., Har., Sest. Vatin., Cael., Prov., Pis., Mil.</a:t>
            </a:r>
            <a:r>
              <a:rPr lang="cs-CZ" sz="2400" b="1" i="1" dirty="0">
                <a:solidFill>
                  <a:schemeClr val="tx2"/>
                </a:solidFill>
              </a:rPr>
              <a:t>)</a:t>
            </a:r>
          </a:p>
          <a:p>
            <a:pPr marL="1257300" lvl="2" indent="-342900">
              <a:buFont typeface="Arial" panose="020B0604020202020204" pitchFamily="34" charset="0"/>
              <a:buChar char="•"/>
            </a:pPr>
            <a:endParaRPr lang="cs-CZ" sz="2400" dirty="0"/>
          </a:p>
          <a:p>
            <a:pPr marL="1257300" lvl="2" indent="-342900">
              <a:lnSpc>
                <a:spcPts val="1700"/>
              </a:lnSpc>
              <a:spcAft>
                <a:spcPts val="600"/>
              </a:spcAft>
              <a:buFont typeface="Arial" panose="020B0604020202020204" pitchFamily="34" charset="0"/>
              <a:buChar char="•"/>
            </a:pPr>
            <a:r>
              <a:rPr lang="cs-CZ" sz="2400" dirty="0"/>
              <a:t>Absence studu a morálky</a:t>
            </a:r>
          </a:p>
          <a:p>
            <a:pPr marL="1257300" lvl="2" indent="-342900">
              <a:lnSpc>
                <a:spcPts val="1700"/>
              </a:lnSpc>
              <a:spcAft>
                <a:spcPts val="600"/>
              </a:spcAft>
              <a:buFont typeface="Arial" panose="020B0604020202020204" pitchFamily="34" charset="0"/>
              <a:buChar char="•"/>
            </a:pPr>
            <a:r>
              <a:rPr lang="cs-CZ" sz="2400" dirty="0"/>
              <a:t>Výrazy špíny, jedu a zkázy</a:t>
            </a:r>
          </a:p>
          <a:p>
            <a:pPr marL="1257300" lvl="2" indent="-342900">
              <a:lnSpc>
                <a:spcPts val="1700"/>
              </a:lnSpc>
              <a:spcAft>
                <a:spcPts val="600"/>
              </a:spcAft>
              <a:buFont typeface="Arial" panose="020B0604020202020204" pitchFamily="34" charset="0"/>
              <a:buChar char="•"/>
            </a:pPr>
            <a:r>
              <a:rPr lang="cs-CZ" sz="2400" dirty="0"/>
              <a:t>Výrazy zdraví a mentálního zdraví</a:t>
            </a:r>
          </a:p>
          <a:p>
            <a:pPr marL="1257300" lvl="2" indent="-342900">
              <a:lnSpc>
                <a:spcPts val="1700"/>
              </a:lnSpc>
              <a:spcAft>
                <a:spcPts val="600"/>
              </a:spcAft>
              <a:buFont typeface="Arial" panose="020B0604020202020204" pitchFamily="34" charset="0"/>
              <a:buChar char="•"/>
            </a:pPr>
            <a:r>
              <a:rPr lang="cs-CZ" sz="2400" dirty="0"/>
              <a:t>Výrazy zesměšnění a urážky	</a:t>
            </a:r>
          </a:p>
          <a:p>
            <a:pPr marL="1257300" lvl="2" indent="-342900">
              <a:lnSpc>
                <a:spcPts val="1700"/>
              </a:lnSpc>
              <a:spcAft>
                <a:spcPts val="600"/>
              </a:spcAft>
              <a:buFont typeface="Arial" panose="020B0604020202020204" pitchFamily="34" charset="0"/>
              <a:buChar char="•"/>
            </a:pPr>
            <a:r>
              <a:rPr lang="cs-CZ" sz="2400" dirty="0"/>
              <a:t>Výrazy konspirace a korupce</a:t>
            </a:r>
          </a:p>
          <a:p>
            <a:pPr lvl="2"/>
            <a:endParaRPr lang="cs-CZ" sz="2400" dirty="0">
              <a:latin typeface="Adobe Garamond Pro Bold"/>
            </a:endParaRPr>
          </a:p>
          <a:p>
            <a:pPr lvl="2"/>
            <a:endParaRPr lang="cs-CZ" sz="2400" i="0" u="none" strike="noStrike" baseline="0" dirty="0">
              <a:latin typeface="Adobe Garamond Pro Bold"/>
            </a:endParaRPr>
          </a:p>
          <a:p>
            <a:pPr lvl="2"/>
            <a:endParaRPr lang="cs-CZ" sz="2400" dirty="0">
              <a:latin typeface="Adobe Garamond Pro Bold"/>
            </a:endParaRPr>
          </a:p>
          <a:p>
            <a:pPr lvl="2"/>
            <a:endParaRPr lang="cs-CZ" sz="2400" dirty="0"/>
          </a:p>
          <a:p>
            <a:endParaRPr lang="cs-CZ" sz="2400" b="1" dirty="0">
              <a:solidFill>
                <a:schemeClr val="tx2"/>
              </a:solidFill>
            </a:endParaRPr>
          </a:p>
        </p:txBody>
      </p:sp>
      <p:sp>
        <p:nvSpPr>
          <p:cNvPr id="5" name="Nadpis 3">
            <a:extLst>
              <a:ext uri="{FF2B5EF4-FFF2-40B4-BE49-F238E27FC236}">
                <a16:creationId xmlns:a16="http://schemas.microsoft.com/office/drawing/2014/main" id="{89D73007-BB5A-42E3-AAF2-0924442E7881}"/>
              </a:ext>
            </a:extLst>
          </p:cNvPr>
          <p:cNvSpPr txBox="1">
            <a:spLocks/>
          </p:cNvSpPr>
          <p:nvPr/>
        </p:nvSpPr>
        <p:spPr>
          <a:xfrm>
            <a:off x="389800" y="360195"/>
            <a:ext cx="11408500" cy="391223"/>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r>
              <a:rPr lang="cs-CZ" dirty="0"/>
              <a:t>Strategie veřejného nepřítele: nálepky</a:t>
            </a:r>
            <a:endParaRPr lang="cs-CZ" kern="0" dirty="0">
              <a:solidFill>
                <a:srgbClr val="0000DC"/>
              </a:solidFill>
              <a:latin typeface="+mn-lt"/>
              <a:cs typeface="Arial" panose="020B0604020202020204" pitchFamily="34" charset="0"/>
            </a:endParaRPr>
          </a:p>
        </p:txBody>
      </p:sp>
      <p:sp>
        <p:nvSpPr>
          <p:cNvPr id="9" name="TextovéPole 8">
            <a:extLst>
              <a:ext uri="{FF2B5EF4-FFF2-40B4-BE49-F238E27FC236}">
                <a16:creationId xmlns:a16="http://schemas.microsoft.com/office/drawing/2014/main" id="{90E259AA-0928-46A8-9AEC-87587A07EFD9}"/>
              </a:ext>
            </a:extLst>
          </p:cNvPr>
          <p:cNvSpPr txBox="1"/>
          <p:nvPr/>
        </p:nvSpPr>
        <p:spPr>
          <a:xfrm>
            <a:off x="3624274" y="4258771"/>
            <a:ext cx="4939552" cy="461665"/>
          </a:xfrm>
          <a:prstGeom prst="rect">
            <a:avLst/>
          </a:prstGeom>
          <a:solidFill>
            <a:schemeClr val="tx2">
              <a:lumMod val="20000"/>
              <a:lumOff val="80000"/>
            </a:schemeClr>
          </a:solidFill>
        </p:spPr>
        <p:txBody>
          <a:bodyPr wrap="square" rtlCol="0">
            <a:spAutoFit/>
          </a:bodyPr>
          <a:lstStyle/>
          <a:p>
            <a:r>
              <a:rPr lang="cs-CZ" dirty="0"/>
              <a:t>veřejný versus „soukromý“ projev</a:t>
            </a:r>
          </a:p>
        </p:txBody>
      </p:sp>
      <p:sp>
        <p:nvSpPr>
          <p:cNvPr id="11" name="TextovéPole 10">
            <a:extLst>
              <a:ext uri="{FF2B5EF4-FFF2-40B4-BE49-F238E27FC236}">
                <a16:creationId xmlns:a16="http://schemas.microsoft.com/office/drawing/2014/main" id="{444DA568-D354-4D5A-A5A3-5A4E8A0577AD}"/>
              </a:ext>
            </a:extLst>
          </p:cNvPr>
          <p:cNvSpPr txBox="1"/>
          <p:nvPr/>
        </p:nvSpPr>
        <p:spPr>
          <a:xfrm>
            <a:off x="2943624" y="5023454"/>
            <a:ext cx="670376" cy="461665"/>
          </a:xfrm>
          <a:prstGeom prst="rect">
            <a:avLst/>
          </a:prstGeom>
          <a:solidFill>
            <a:schemeClr val="tx2">
              <a:lumMod val="20000"/>
              <a:lumOff val="80000"/>
            </a:schemeClr>
          </a:solidFill>
        </p:spPr>
        <p:txBody>
          <a:bodyPr wrap="none" rtlCol="0">
            <a:spAutoFit/>
          </a:bodyPr>
          <a:lstStyle/>
          <a:p>
            <a:r>
              <a:rPr lang="cs-CZ" dirty="0"/>
              <a:t>řeči</a:t>
            </a:r>
          </a:p>
        </p:txBody>
      </p:sp>
      <p:sp>
        <p:nvSpPr>
          <p:cNvPr id="12" name="TextovéPole 11">
            <a:extLst>
              <a:ext uri="{FF2B5EF4-FFF2-40B4-BE49-F238E27FC236}">
                <a16:creationId xmlns:a16="http://schemas.microsoft.com/office/drawing/2014/main" id="{5D32283F-7649-46EB-A20D-E570ED6D17C3}"/>
              </a:ext>
            </a:extLst>
          </p:cNvPr>
          <p:cNvSpPr txBox="1"/>
          <p:nvPr/>
        </p:nvSpPr>
        <p:spPr>
          <a:xfrm>
            <a:off x="8563826" y="5023454"/>
            <a:ext cx="720069" cy="461665"/>
          </a:xfrm>
          <a:prstGeom prst="rect">
            <a:avLst/>
          </a:prstGeom>
          <a:solidFill>
            <a:schemeClr val="tx2">
              <a:lumMod val="20000"/>
              <a:lumOff val="80000"/>
            </a:schemeClr>
          </a:solidFill>
        </p:spPr>
        <p:txBody>
          <a:bodyPr wrap="none" rtlCol="0">
            <a:spAutoFit/>
          </a:bodyPr>
          <a:lstStyle/>
          <a:p>
            <a:r>
              <a:rPr lang="cs-CZ" dirty="0"/>
              <a:t>listy</a:t>
            </a:r>
          </a:p>
        </p:txBody>
      </p:sp>
      <p:sp>
        <p:nvSpPr>
          <p:cNvPr id="13" name="TextovéPole 12">
            <a:extLst>
              <a:ext uri="{FF2B5EF4-FFF2-40B4-BE49-F238E27FC236}">
                <a16:creationId xmlns:a16="http://schemas.microsoft.com/office/drawing/2014/main" id="{5C475BDA-6D28-4B69-91E4-F5B4DB5ED5A8}"/>
              </a:ext>
            </a:extLst>
          </p:cNvPr>
          <p:cNvSpPr txBox="1"/>
          <p:nvPr/>
        </p:nvSpPr>
        <p:spPr>
          <a:xfrm>
            <a:off x="1263710" y="5581209"/>
            <a:ext cx="2361544" cy="461665"/>
          </a:xfrm>
          <a:prstGeom prst="rect">
            <a:avLst/>
          </a:prstGeom>
          <a:solidFill>
            <a:schemeClr val="tx2">
              <a:lumMod val="20000"/>
              <a:lumOff val="80000"/>
            </a:schemeClr>
          </a:solidFill>
        </p:spPr>
        <p:txBody>
          <a:bodyPr wrap="none" rtlCol="0">
            <a:spAutoFit/>
          </a:bodyPr>
          <a:lstStyle/>
          <a:p>
            <a:r>
              <a:rPr lang="cs-CZ" dirty="0"/>
              <a:t>řeči a rozhovory</a:t>
            </a:r>
          </a:p>
        </p:txBody>
      </p:sp>
      <p:sp>
        <p:nvSpPr>
          <p:cNvPr id="14" name="TextovéPole 13">
            <a:extLst>
              <a:ext uri="{FF2B5EF4-FFF2-40B4-BE49-F238E27FC236}">
                <a16:creationId xmlns:a16="http://schemas.microsoft.com/office/drawing/2014/main" id="{D2AE1A99-912B-4AA1-8537-4DC75F403666}"/>
              </a:ext>
            </a:extLst>
          </p:cNvPr>
          <p:cNvSpPr txBox="1"/>
          <p:nvPr/>
        </p:nvSpPr>
        <p:spPr>
          <a:xfrm>
            <a:off x="8556299" y="5593825"/>
            <a:ext cx="1093761" cy="461665"/>
          </a:xfrm>
          <a:prstGeom prst="rect">
            <a:avLst/>
          </a:prstGeom>
          <a:solidFill>
            <a:schemeClr val="tx2">
              <a:lumMod val="20000"/>
              <a:lumOff val="80000"/>
            </a:schemeClr>
          </a:solidFill>
        </p:spPr>
        <p:txBody>
          <a:bodyPr wrap="none" rtlCol="0">
            <a:spAutoFit/>
          </a:bodyPr>
          <a:lstStyle/>
          <a:p>
            <a:r>
              <a:rPr lang="cs-CZ" dirty="0"/>
              <a:t>tweety</a:t>
            </a:r>
          </a:p>
        </p:txBody>
      </p:sp>
      <p:sp>
        <p:nvSpPr>
          <p:cNvPr id="2" name="Zástupný symbol pro zápatí 1">
            <a:extLst>
              <a:ext uri="{FF2B5EF4-FFF2-40B4-BE49-F238E27FC236}">
                <a16:creationId xmlns:a16="http://schemas.microsoft.com/office/drawing/2014/main" id="{128ECE78-3802-41D6-9BC5-525E8D376560}"/>
              </a:ext>
            </a:extLst>
          </p:cNvPr>
          <p:cNvSpPr>
            <a:spLocks noGrp="1"/>
          </p:cNvSpPr>
          <p:nvPr>
            <p:ph type="ftr" sz="quarter" idx="11"/>
          </p:nvPr>
        </p:nvSpPr>
        <p:spPr/>
        <p:txBody>
          <a:bodyPr/>
          <a:lstStyle/>
          <a:p>
            <a:r>
              <a:rPr lang="nl-NL"/>
              <a:t>1/12/2022 Den latiny. ÚŘLS, UK, Praha.</a:t>
            </a:r>
            <a:endParaRPr lang="cs-CZ"/>
          </a:p>
        </p:txBody>
      </p:sp>
      <p:sp>
        <p:nvSpPr>
          <p:cNvPr id="4" name="Zástupný symbol pro číslo snímku 3">
            <a:extLst>
              <a:ext uri="{FF2B5EF4-FFF2-40B4-BE49-F238E27FC236}">
                <a16:creationId xmlns:a16="http://schemas.microsoft.com/office/drawing/2014/main" id="{769A7F9C-E277-4968-8B89-ACC3052054CE}"/>
              </a:ext>
            </a:extLst>
          </p:cNvPr>
          <p:cNvSpPr>
            <a:spLocks noGrp="1"/>
          </p:cNvSpPr>
          <p:nvPr>
            <p:ph type="sldNum" sz="quarter" idx="12"/>
          </p:nvPr>
        </p:nvSpPr>
        <p:spPr/>
        <p:txBody>
          <a:bodyPr/>
          <a:lstStyle/>
          <a:p>
            <a:fld id="{C4ACB992-AB1E-44ED-A023-FDEEC97C9235}" type="slidenum">
              <a:rPr lang="cs-CZ" smtClean="0"/>
              <a:t>20</a:t>
            </a:fld>
            <a:endParaRPr lang="cs-CZ"/>
          </a:p>
        </p:txBody>
      </p:sp>
      <p:cxnSp>
        <p:nvCxnSpPr>
          <p:cNvPr id="6" name="Přímá spojnice se šipkou 5">
            <a:extLst>
              <a:ext uri="{FF2B5EF4-FFF2-40B4-BE49-F238E27FC236}">
                <a16:creationId xmlns:a16="http://schemas.microsoft.com/office/drawing/2014/main" id="{1F1973D4-24E6-9D63-A150-8861D707CE9F}"/>
              </a:ext>
            </a:extLst>
          </p:cNvPr>
          <p:cNvCxnSpPr>
            <a:cxnSpLocks/>
            <a:endCxn id="11" idx="0"/>
          </p:cNvCxnSpPr>
          <p:nvPr/>
        </p:nvCxnSpPr>
        <p:spPr>
          <a:xfrm flipH="1">
            <a:off x="3278812" y="4720436"/>
            <a:ext cx="335188" cy="303018"/>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8" name="Přímá spojnice se šipkou 7">
            <a:extLst>
              <a:ext uri="{FF2B5EF4-FFF2-40B4-BE49-F238E27FC236}">
                <a16:creationId xmlns:a16="http://schemas.microsoft.com/office/drawing/2014/main" id="{7A1D4322-3677-BC11-CC6E-27B80FF91ECE}"/>
              </a:ext>
            </a:extLst>
          </p:cNvPr>
          <p:cNvCxnSpPr>
            <a:cxnSpLocks/>
            <a:endCxn id="12" idx="0"/>
          </p:cNvCxnSpPr>
          <p:nvPr/>
        </p:nvCxnSpPr>
        <p:spPr>
          <a:xfrm>
            <a:off x="8563826" y="4720436"/>
            <a:ext cx="360035" cy="303018"/>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4" name="TextovéPole 23">
            <a:extLst>
              <a:ext uri="{FF2B5EF4-FFF2-40B4-BE49-F238E27FC236}">
                <a16:creationId xmlns:a16="http://schemas.microsoft.com/office/drawing/2014/main" id="{C18457B3-998B-4B0A-1DB7-D3137E8BB683}"/>
              </a:ext>
            </a:extLst>
          </p:cNvPr>
          <p:cNvSpPr txBox="1"/>
          <p:nvPr/>
        </p:nvSpPr>
        <p:spPr>
          <a:xfrm>
            <a:off x="5609441" y="5032123"/>
            <a:ext cx="1019959" cy="461665"/>
          </a:xfrm>
          <a:prstGeom prst="rect">
            <a:avLst/>
          </a:prstGeom>
          <a:noFill/>
        </p:spPr>
        <p:txBody>
          <a:bodyPr wrap="none" rtlCol="0">
            <a:spAutoFit/>
          </a:bodyPr>
          <a:lstStyle/>
          <a:p>
            <a:r>
              <a:rPr lang="cs-CZ" dirty="0"/>
              <a:t>Cicero</a:t>
            </a:r>
          </a:p>
        </p:txBody>
      </p:sp>
      <p:sp>
        <p:nvSpPr>
          <p:cNvPr id="25" name="TextovéPole 24">
            <a:extLst>
              <a:ext uri="{FF2B5EF4-FFF2-40B4-BE49-F238E27FC236}">
                <a16:creationId xmlns:a16="http://schemas.microsoft.com/office/drawing/2014/main" id="{5F52EE17-0430-1CA4-5935-77B8F93120FA}"/>
              </a:ext>
            </a:extLst>
          </p:cNvPr>
          <p:cNvSpPr txBox="1"/>
          <p:nvPr/>
        </p:nvSpPr>
        <p:spPr>
          <a:xfrm>
            <a:off x="5105892" y="5584605"/>
            <a:ext cx="1867691" cy="461665"/>
          </a:xfrm>
          <a:prstGeom prst="rect">
            <a:avLst/>
          </a:prstGeom>
          <a:noFill/>
        </p:spPr>
        <p:txBody>
          <a:bodyPr wrap="none" rtlCol="0">
            <a:spAutoFit/>
          </a:bodyPr>
          <a:lstStyle/>
          <a:p>
            <a:r>
              <a:rPr lang="cs-CZ" dirty="0" err="1"/>
              <a:t>prez</a:t>
            </a:r>
            <a:r>
              <a:rPr lang="cs-CZ" dirty="0"/>
              <a:t>. Zeman</a:t>
            </a:r>
          </a:p>
        </p:txBody>
      </p:sp>
      <p:cxnSp>
        <p:nvCxnSpPr>
          <p:cNvPr id="26" name="Přímá spojnice se šipkou 25">
            <a:extLst>
              <a:ext uri="{FF2B5EF4-FFF2-40B4-BE49-F238E27FC236}">
                <a16:creationId xmlns:a16="http://schemas.microsoft.com/office/drawing/2014/main" id="{B2320DCC-49FA-0050-70C6-E084D6CF2E75}"/>
              </a:ext>
            </a:extLst>
          </p:cNvPr>
          <p:cNvCxnSpPr>
            <a:cxnSpLocks/>
            <a:stCxn id="24" idx="1"/>
            <a:endCxn id="11" idx="3"/>
          </p:cNvCxnSpPr>
          <p:nvPr/>
        </p:nvCxnSpPr>
        <p:spPr>
          <a:xfrm flipH="1" flipV="1">
            <a:off x="3614000" y="5254287"/>
            <a:ext cx="1995441" cy="8669"/>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a:extLst>
              <a:ext uri="{FF2B5EF4-FFF2-40B4-BE49-F238E27FC236}">
                <a16:creationId xmlns:a16="http://schemas.microsoft.com/office/drawing/2014/main" id="{8DCE1397-E764-0C75-AC0B-CE3B13D2BA9D}"/>
              </a:ext>
            </a:extLst>
          </p:cNvPr>
          <p:cNvCxnSpPr>
            <a:cxnSpLocks/>
            <a:stCxn id="24" idx="3"/>
            <a:endCxn id="12" idx="1"/>
          </p:cNvCxnSpPr>
          <p:nvPr/>
        </p:nvCxnSpPr>
        <p:spPr>
          <a:xfrm flipV="1">
            <a:off x="6629400" y="5254287"/>
            <a:ext cx="1934426" cy="8669"/>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Přímá spojnice se šipkou 31">
            <a:extLst>
              <a:ext uri="{FF2B5EF4-FFF2-40B4-BE49-F238E27FC236}">
                <a16:creationId xmlns:a16="http://schemas.microsoft.com/office/drawing/2014/main" id="{1C911CA3-C43B-C1D6-28F6-EC91B03E77DD}"/>
              </a:ext>
            </a:extLst>
          </p:cNvPr>
          <p:cNvCxnSpPr>
            <a:cxnSpLocks/>
            <a:stCxn id="25" idx="1"/>
            <a:endCxn id="13" idx="3"/>
          </p:cNvCxnSpPr>
          <p:nvPr/>
        </p:nvCxnSpPr>
        <p:spPr>
          <a:xfrm flipH="1" flipV="1">
            <a:off x="3625254" y="5812042"/>
            <a:ext cx="1480638" cy="3396"/>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Přímá spojnice se šipkou 33">
            <a:extLst>
              <a:ext uri="{FF2B5EF4-FFF2-40B4-BE49-F238E27FC236}">
                <a16:creationId xmlns:a16="http://schemas.microsoft.com/office/drawing/2014/main" id="{49B9E5AA-9C46-1735-E45A-1567303A5A4A}"/>
              </a:ext>
            </a:extLst>
          </p:cNvPr>
          <p:cNvCxnSpPr>
            <a:cxnSpLocks/>
            <a:stCxn id="25" idx="3"/>
            <a:endCxn id="14" idx="1"/>
          </p:cNvCxnSpPr>
          <p:nvPr/>
        </p:nvCxnSpPr>
        <p:spPr>
          <a:xfrm>
            <a:off x="6973583" y="5815438"/>
            <a:ext cx="1582716" cy="9220"/>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16600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89800" y="1123442"/>
            <a:ext cx="11899709" cy="5652270"/>
          </a:xfrm>
        </p:spPr>
        <p:txBody>
          <a:bodyPr>
            <a:normAutofit fontScale="32500" lnSpcReduction="20000"/>
          </a:bodyPr>
          <a:lstStyle/>
          <a:p>
            <a:r>
              <a:rPr lang="cs-CZ" sz="4900" b="1" dirty="0">
                <a:solidFill>
                  <a:schemeClr val="tx2"/>
                </a:solidFill>
              </a:rPr>
              <a:t>Výrazy absence studu a morálky</a:t>
            </a:r>
            <a:r>
              <a:rPr lang="cs-CZ" sz="4900" b="1" dirty="0">
                <a:solidFill>
                  <a:srgbClr val="000000"/>
                </a:solidFill>
              </a:rPr>
              <a:t>	</a:t>
            </a:r>
            <a:r>
              <a:rPr lang="en-US" sz="4900" b="0" i="0" u="none" strike="noStrike" baseline="0" dirty="0">
                <a:solidFill>
                  <a:srgbClr val="000000"/>
                </a:solidFill>
              </a:rPr>
              <a:t>	</a:t>
            </a:r>
            <a:r>
              <a:rPr lang="en-US" sz="4900" b="1" i="1" u="none" strike="noStrike" baseline="0" dirty="0" err="1">
                <a:solidFill>
                  <a:srgbClr val="000000"/>
                </a:solidFill>
              </a:rPr>
              <a:t>Verr</a:t>
            </a:r>
            <a:r>
              <a:rPr lang="en-US" sz="4900" b="1" i="1" u="none" strike="noStrike" baseline="0" dirty="0">
                <a:solidFill>
                  <a:srgbClr val="000000"/>
                </a:solidFill>
              </a:rPr>
              <a:t>.</a:t>
            </a:r>
            <a:r>
              <a:rPr lang="en-US" sz="4900" b="0" i="0" u="none" strike="noStrike" baseline="0" dirty="0">
                <a:solidFill>
                  <a:srgbClr val="000000"/>
                </a:solidFill>
              </a:rPr>
              <a:t>	</a:t>
            </a:r>
            <a:r>
              <a:rPr lang="en-US" sz="4900" b="1" i="1" u="none" strike="noStrike" baseline="0" dirty="0" err="1">
                <a:solidFill>
                  <a:srgbClr val="000000"/>
                </a:solidFill>
              </a:rPr>
              <a:t>Catil</a:t>
            </a:r>
            <a:r>
              <a:rPr lang="en-US" sz="4900" b="1" i="1" u="none" strike="noStrike" baseline="0" dirty="0">
                <a:solidFill>
                  <a:srgbClr val="000000"/>
                </a:solidFill>
              </a:rPr>
              <a:t>.</a:t>
            </a:r>
            <a:r>
              <a:rPr lang="en-US" sz="4900" b="0" i="0" u="none" strike="noStrike" baseline="0" dirty="0">
                <a:solidFill>
                  <a:srgbClr val="000000"/>
                </a:solidFill>
              </a:rPr>
              <a:t>	</a:t>
            </a:r>
            <a:r>
              <a:rPr lang="en-US" sz="4900" b="1" i="1" u="none" strike="noStrike" baseline="0" dirty="0">
                <a:solidFill>
                  <a:srgbClr val="000000"/>
                </a:solidFill>
              </a:rPr>
              <a:t>Ant.</a:t>
            </a:r>
            <a:r>
              <a:rPr lang="en-US" sz="4900" b="0" i="0" u="none" strike="noStrike" baseline="0" dirty="0">
                <a:solidFill>
                  <a:srgbClr val="000000"/>
                </a:solidFill>
              </a:rPr>
              <a:t>	</a:t>
            </a:r>
            <a:r>
              <a:rPr lang="en-US" sz="4900" b="1" i="0" u="none" strike="noStrike" baseline="0" dirty="0">
                <a:solidFill>
                  <a:srgbClr val="000000"/>
                </a:solidFill>
              </a:rPr>
              <a:t>“</a:t>
            </a:r>
            <a:r>
              <a:rPr lang="en-US" sz="4900" b="1" i="0" u="none" strike="noStrike" baseline="0" dirty="0" err="1">
                <a:solidFill>
                  <a:srgbClr val="000000"/>
                </a:solidFill>
              </a:rPr>
              <a:t>Clodianae</a:t>
            </a:r>
            <a:r>
              <a:rPr lang="en-US" sz="4900" b="1" i="0" u="none" strike="noStrike" baseline="0" dirty="0">
                <a:solidFill>
                  <a:srgbClr val="000000"/>
                </a:solidFill>
              </a:rPr>
              <a:t>”</a:t>
            </a:r>
            <a:r>
              <a:rPr lang="en-US" sz="4900" b="0" i="0" u="none" strike="noStrike" baseline="0" dirty="0">
                <a:solidFill>
                  <a:srgbClr val="000000"/>
                </a:solidFill>
              </a:rPr>
              <a:t>	</a:t>
            </a:r>
            <a:r>
              <a:rPr lang="en-US" sz="4900" b="1" i="0" u="none" strike="noStrike" baseline="0" dirty="0">
                <a:solidFill>
                  <a:srgbClr val="000000"/>
                </a:solidFill>
              </a:rPr>
              <a:t>O</a:t>
            </a:r>
            <a:r>
              <a:rPr lang="cs-CZ" sz="4900" b="1" i="0" u="none" strike="noStrike" baseline="0" dirty="0">
                <a:solidFill>
                  <a:srgbClr val="000000"/>
                </a:solidFill>
              </a:rPr>
              <a:t>statní řeči</a:t>
            </a:r>
            <a:r>
              <a:rPr lang="en-US" sz="4900" b="0" i="0" u="none" strike="noStrike" baseline="0" dirty="0">
                <a:solidFill>
                  <a:srgbClr val="000000"/>
                </a:solidFill>
              </a:rPr>
              <a:t>	</a:t>
            </a:r>
          </a:p>
          <a:p>
            <a:r>
              <a:rPr lang="cs-CZ" sz="4900" b="0" i="0" u="none" strike="noStrike" baseline="0" dirty="0" err="1">
                <a:solidFill>
                  <a:srgbClr val="000000"/>
                </a:solidFill>
              </a:rPr>
              <a:t>adulter</a:t>
            </a:r>
            <a:r>
              <a:rPr lang="cs-CZ" sz="4900" b="0" i="0" u="none" strike="noStrike" baseline="0" dirty="0">
                <a:solidFill>
                  <a:srgbClr val="000000"/>
                </a:solidFill>
              </a:rPr>
              <a:t>*: </a:t>
            </a:r>
            <a:r>
              <a:rPr lang="cs-CZ" sz="4900" b="0" i="0" u="none" strike="noStrike" baseline="0" dirty="0" err="1">
                <a:solidFill>
                  <a:srgbClr val="000000"/>
                </a:solidFill>
              </a:rPr>
              <a:t>adulter</a:t>
            </a:r>
            <a:r>
              <a:rPr lang="cs-CZ" sz="4900" b="0" i="0" u="none" strike="noStrike" baseline="0" dirty="0">
                <a:solidFill>
                  <a:srgbClr val="000000"/>
                </a:solidFill>
              </a:rPr>
              <a:t>/-</a:t>
            </a:r>
            <a:r>
              <a:rPr lang="cs-CZ" sz="4900" b="0" i="0" u="none" strike="noStrike" baseline="0" dirty="0" err="1">
                <a:solidFill>
                  <a:srgbClr val="000000"/>
                </a:solidFill>
              </a:rPr>
              <a:t>ium</a:t>
            </a:r>
            <a:r>
              <a:rPr lang="cs-CZ" sz="4900" b="0" i="0" u="none" strike="noStrike" baseline="0" dirty="0">
                <a:solidFill>
                  <a:srgbClr val="000000"/>
                </a:solidFill>
              </a:rPr>
              <a:t>			4	2	-	10		3	</a:t>
            </a:r>
          </a:p>
          <a:p>
            <a:r>
              <a:rPr lang="en-US" sz="4900" b="0" i="0" u="none" strike="noStrike" baseline="0" dirty="0" err="1">
                <a:solidFill>
                  <a:srgbClr val="000000"/>
                </a:solidFill>
              </a:rPr>
              <a:t>effemin</a:t>
            </a:r>
            <a:r>
              <a:rPr lang="en-US" sz="4900" b="0" i="0" u="none" strike="noStrike" baseline="0" dirty="0">
                <a:solidFill>
                  <a:srgbClr val="000000"/>
                </a:solidFill>
              </a:rPr>
              <a:t>*: </a:t>
            </a:r>
            <a:r>
              <a:rPr lang="en-US" sz="4900" b="0" i="0" u="none" strike="noStrike" baseline="0" dirty="0" err="1">
                <a:solidFill>
                  <a:srgbClr val="000000"/>
                </a:solidFill>
              </a:rPr>
              <a:t>effeminatus</a:t>
            </a:r>
            <a:r>
              <a:rPr lang="en-US" sz="4900" b="0" i="0" u="none" strike="noStrike" baseline="0" dirty="0">
                <a:solidFill>
                  <a:srgbClr val="000000"/>
                </a:solidFill>
              </a:rPr>
              <a:t>/-ate	</a:t>
            </a:r>
            <a:r>
              <a:rPr lang="cs-CZ" sz="4900" b="0" i="0" u="none" strike="noStrike" baseline="0" dirty="0">
                <a:solidFill>
                  <a:srgbClr val="000000"/>
                </a:solidFill>
              </a:rPr>
              <a:t>		</a:t>
            </a:r>
            <a:r>
              <a:rPr lang="en-US" sz="4900" b="0" i="0" u="none" strike="noStrike" baseline="0" dirty="0">
                <a:solidFill>
                  <a:srgbClr val="000000"/>
                </a:solidFill>
              </a:rPr>
              <a:t>-	1	-	1	</a:t>
            </a:r>
            <a:r>
              <a:rPr lang="cs-CZ" sz="4900" b="0" i="0" u="none" strike="noStrike" baseline="0" dirty="0">
                <a:solidFill>
                  <a:srgbClr val="000000"/>
                </a:solidFill>
              </a:rPr>
              <a:t>	</a:t>
            </a:r>
            <a:r>
              <a:rPr lang="en-US" sz="4900" b="0" i="0" u="none" strike="noStrike" baseline="0" dirty="0">
                <a:solidFill>
                  <a:srgbClr val="000000"/>
                </a:solidFill>
              </a:rPr>
              <a:t>-1 (</a:t>
            </a:r>
            <a:r>
              <a:rPr lang="cs-CZ" sz="4900" b="0" i="0" u="none" strike="noStrike" baseline="0" dirty="0">
                <a:solidFill>
                  <a:srgbClr val="000000"/>
                </a:solidFill>
              </a:rPr>
              <a:t>o</a:t>
            </a:r>
            <a:r>
              <a:rPr lang="en-US" sz="4900" b="0" i="0" u="none" strike="noStrike" baseline="0" dirty="0">
                <a:solidFill>
                  <a:srgbClr val="000000"/>
                </a:solidFill>
              </a:rPr>
              <a:t> </a:t>
            </a:r>
            <a:r>
              <a:rPr lang="en-US" sz="4900" b="0" i="0" u="none" strike="noStrike" baseline="0" dirty="0" err="1">
                <a:solidFill>
                  <a:srgbClr val="000000"/>
                </a:solidFill>
              </a:rPr>
              <a:t>Clodi</a:t>
            </a:r>
            <a:r>
              <a:rPr lang="cs-CZ" sz="4900" b="0" i="0" u="none" strike="noStrike" baseline="0" dirty="0" err="1">
                <a:solidFill>
                  <a:srgbClr val="000000"/>
                </a:solidFill>
              </a:rPr>
              <a:t>ovi</a:t>
            </a:r>
            <a:r>
              <a:rPr lang="en-US" sz="4900" b="0" i="0" u="none" strike="noStrike" baseline="0" dirty="0">
                <a:solidFill>
                  <a:srgbClr val="000000"/>
                </a:solidFill>
              </a:rPr>
              <a:t>)	</a:t>
            </a:r>
          </a:p>
          <a:p>
            <a:r>
              <a:rPr lang="pt-BR" sz="4900" b="0" i="0" u="none" strike="noStrike" baseline="0" dirty="0">
                <a:solidFill>
                  <a:srgbClr val="000000"/>
                </a:solidFill>
              </a:rPr>
              <a:t>impur*: impurus/-ior/-ius/-issimus/-issime</a:t>
            </a:r>
            <a:r>
              <a:rPr lang="cs-CZ" sz="4900" b="0" i="0" u="none" strike="noStrike" baseline="0" dirty="0">
                <a:solidFill>
                  <a:srgbClr val="000000"/>
                </a:solidFill>
              </a:rPr>
              <a:t>…</a:t>
            </a:r>
            <a:r>
              <a:rPr lang="pt-BR" sz="4900" b="0" i="0" u="none" strike="noStrike" baseline="0" dirty="0">
                <a:solidFill>
                  <a:srgbClr val="000000"/>
                </a:solidFill>
              </a:rPr>
              <a:t>	6	1	16	22	</a:t>
            </a:r>
            <a:r>
              <a:rPr lang="cs-CZ" sz="4900" b="0" i="0" u="none" strike="noStrike" baseline="0" dirty="0">
                <a:solidFill>
                  <a:srgbClr val="000000"/>
                </a:solidFill>
              </a:rPr>
              <a:t>	</a:t>
            </a:r>
            <a:r>
              <a:rPr lang="pt-BR" sz="4900" b="0" i="0" u="none" strike="noStrike" baseline="0" dirty="0">
                <a:solidFill>
                  <a:srgbClr val="000000"/>
                </a:solidFill>
              </a:rPr>
              <a:t>4	</a:t>
            </a:r>
          </a:p>
          <a:p>
            <a:r>
              <a:rPr lang="pt-BR" sz="4900" b="0" i="0" u="none" strike="noStrike" baseline="0" dirty="0">
                <a:solidFill>
                  <a:srgbClr val="000000"/>
                </a:solidFill>
              </a:rPr>
              <a:t>impudic*: impudicus/-issimus/-itia	</a:t>
            </a:r>
            <a:r>
              <a:rPr lang="cs-CZ" sz="4900" b="0" i="0" u="none" strike="noStrike" baseline="0" dirty="0">
                <a:solidFill>
                  <a:srgbClr val="000000"/>
                </a:solidFill>
              </a:rPr>
              <a:t>	</a:t>
            </a:r>
            <a:r>
              <a:rPr lang="pt-BR" sz="4900" b="0" i="0" u="none" strike="noStrike" baseline="0" dirty="0">
                <a:solidFill>
                  <a:srgbClr val="000000"/>
                </a:solidFill>
              </a:rPr>
              <a:t>1	2	4	4	</a:t>
            </a:r>
            <a:r>
              <a:rPr lang="cs-CZ" sz="4900" b="0" i="0" u="none" strike="noStrike" baseline="0" dirty="0">
                <a:solidFill>
                  <a:srgbClr val="000000"/>
                </a:solidFill>
              </a:rPr>
              <a:t>	</a:t>
            </a:r>
            <a:r>
              <a:rPr lang="pt-BR" sz="4900" b="0" i="0" u="none" strike="noStrike" baseline="0" dirty="0">
                <a:solidFill>
                  <a:srgbClr val="000000"/>
                </a:solidFill>
              </a:rPr>
              <a:t>-	</a:t>
            </a:r>
          </a:p>
          <a:p>
            <a:r>
              <a:rPr lang="pt-BR" sz="4900" b="0" i="0" u="none" strike="noStrike" baseline="0" dirty="0">
                <a:solidFill>
                  <a:srgbClr val="000000"/>
                </a:solidFill>
              </a:rPr>
              <a:t>impuden*: impudens, impudentior/-ius</a:t>
            </a:r>
            <a:r>
              <a:rPr lang="cs-CZ" sz="4900" b="0" i="0" u="none" strike="noStrike" baseline="0" dirty="0">
                <a:solidFill>
                  <a:srgbClr val="000000"/>
                </a:solidFill>
              </a:rPr>
              <a:t>…</a:t>
            </a:r>
            <a:r>
              <a:rPr lang="pt-BR" sz="4900" b="0" i="0" u="none" strike="noStrike" baseline="0" dirty="0">
                <a:solidFill>
                  <a:srgbClr val="000000"/>
                </a:solidFill>
              </a:rPr>
              <a:t>	</a:t>
            </a:r>
            <a:r>
              <a:rPr lang="cs-CZ" sz="4900" b="0" i="0" u="none" strike="noStrike" baseline="0" dirty="0">
                <a:solidFill>
                  <a:srgbClr val="000000"/>
                </a:solidFill>
              </a:rPr>
              <a:t>	</a:t>
            </a:r>
            <a:r>
              <a:rPr lang="pt-BR" sz="4900" b="0" i="0" u="none" strike="noStrike" baseline="0" dirty="0">
                <a:solidFill>
                  <a:srgbClr val="000000"/>
                </a:solidFill>
              </a:rPr>
              <a:t>31	3	16	15	</a:t>
            </a:r>
            <a:r>
              <a:rPr lang="cs-CZ" sz="4900" b="0" i="0" u="none" strike="noStrike" baseline="0" dirty="0">
                <a:solidFill>
                  <a:srgbClr val="000000"/>
                </a:solidFill>
              </a:rPr>
              <a:t>	</a:t>
            </a:r>
            <a:r>
              <a:rPr lang="pt-BR" sz="4900" b="0" i="0" u="none" strike="noStrike" baseline="0" dirty="0">
                <a:solidFill>
                  <a:srgbClr val="000000"/>
                </a:solidFill>
              </a:rPr>
              <a:t>55	</a:t>
            </a:r>
          </a:p>
          <a:p>
            <a:r>
              <a:rPr lang="pt-BR" sz="4900" b="0" i="0" u="none" strike="noStrike" baseline="0" dirty="0">
                <a:solidFill>
                  <a:srgbClr val="000000"/>
                </a:solidFill>
              </a:rPr>
              <a:t>intemperan*: intemperans, intemperantior</a:t>
            </a:r>
            <a:r>
              <a:rPr lang="cs-CZ" sz="4900" b="0" i="0" u="none" strike="noStrike" baseline="0" dirty="0">
                <a:solidFill>
                  <a:srgbClr val="000000"/>
                </a:solidFill>
              </a:rPr>
              <a:t>…</a:t>
            </a:r>
            <a:r>
              <a:rPr lang="pt-BR" sz="4900" b="0" i="0" u="none" strike="noStrike" baseline="0" dirty="0">
                <a:solidFill>
                  <a:srgbClr val="000000"/>
                </a:solidFill>
              </a:rPr>
              <a:t>	1	-	3	10	</a:t>
            </a:r>
            <a:r>
              <a:rPr lang="cs-CZ" sz="4900" b="0" i="0" u="none" strike="noStrike" baseline="0" dirty="0">
                <a:solidFill>
                  <a:srgbClr val="000000"/>
                </a:solidFill>
              </a:rPr>
              <a:t>	</a:t>
            </a:r>
            <a:r>
              <a:rPr lang="pt-BR" sz="4900" b="0" i="0" u="none" strike="noStrike" baseline="0" dirty="0">
                <a:solidFill>
                  <a:srgbClr val="000000"/>
                </a:solidFill>
              </a:rPr>
              <a:t>2	</a:t>
            </a:r>
          </a:p>
          <a:p>
            <a:r>
              <a:rPr lang="it-IT" sz="4900" b="0" i="0" u="none" strike="noStrike" baseline="0" dirty="0">
                <a:solidFill>
                  <a:srgbClr val="000000"/>
                </a:solidFill>
              </a:rPr>
              <a:t>impi*: impius/-e	</a:t>
            </a:r>
            <a:r>
              <a:rPr lang="cs-CZ" sz="4900" b="0" i="0" u="none" strike="noStrike" baseline="0" dirty="0">
                <a:solidFill>
                  <a:srgbClr val="000000"/>
                </a:solidFill>
              </a:rPr>
              <a:t>			</a:t>
            </a:r>
            <a:r>
              <a:rPr lang="it-IT" sz="4900" b="0" i="0" u="none" strike="noStrike" baseline="0" dirty="0">
                <a:solidFill>
                  <a:srgbClr val="000000"/>
                </a:solidFill>
              </a:rPr>
              <a:t>4	5	27	12	</a:t>
            </a:r>
            <a:r>
              <a:rPr lang="cs-CZ" sz="4900" b="0" i="0" u="none" strike="noStrike" baseline="0" dirty="0">
                <a:solidFill>
                  <a:srgbClr val="000000"/>
                </a:solidFill>
              </a:rPr>
              <a:t>	</a:t>
            </a:r>
            <a:r>
              <a:rPr lang="it-IT" sz="4900" b="0" i="0" u="none" strike="noStrike" baseline="0" dirty="0">
                <a:solidFill>
                  <a:srgbClr val="000000"/>
                </a:solidFill>
              </a:rPr>
              <a:t>15	</a:t>
            </a:r>
          </a:p>
          <a:p>
            <a:r>
              <a:rPr lang="cs-CZ" sz="4900" b="0" i="0" u="none" strike="noStrike" baseline="0" dirty="0" err="1">
                <a:solidFill>
                  <a:srgbClr val="000000"/>
                </a:solidFill>
              </a:rPr>
              <a:t>importun</a:t>
            </a:r>
            <a:r>
              <a:rPr lang="cs-CZ" sz="4900" b="0" i="0" u="none" strike="noStrike" baseline="0" dirty="0">
                <a:solidFill>
                  <a:srgbClr val="000000"/>
                </a:solidFill>
              </a:rPr>
              <a:t>* / </a:t>
            </a:r>
            <a:r>
              <a:rPr lang="cs-CZ" sz="4900" b="0" i="0" u="none" strike="noStrike" baseline="0" dirty="0" err="1">
                <a:solidFill>
                  <a:srgbClr val="000000"/>
                </a:solidFill>
              </a:rPr>
              <a:t>inportun</a:t>
            </a:r>
            <a:r>
              <a:rPr lang="cs-CZ" sz="4900" b="0" i="0" u="none" strike="noStrike" baseline="0" dirty="0">
                <a:solidFill>
                  <a:srgbClr val="000000"/>
                </a:solidFill>
              </a:rPr>
              <a:t>*: </a:t>
            </a:r>
            <a:r>
              <a:rPr lang="cs-CZ" sz="4900" b="0" i="0" u="none" strike="noStrike" baseline="0" dirty="0" err="1">
                <a:solidFill>
                  <a:srgbClr val="000000"/>
                </a:solidFill>
              </a:rPr>
              <a:t>importunus</a:t>
            </a:r>
            <a:r>
              <a:rPr lang="cs-CZ" sz="4900" b="0" i="0" u="none" strike="noStrike" baseline="0" dirty="0">
                <a:solidFill>
                  <a:srgbClr val="000000"/>
                </a:solidFill>
              </a:rPr>
              <a:t>		12	3	6	9		11 (-3 </a:t>
            </a:r>
            <a:r>
              <a:rPr lang="cs-CZ" sz="4900" b="0" i="0" u="none" strike="noStrike" baseline="0" dirty="0" err="1">
                <a:solidFill>
                  <a:srgbClr val="000000"/>
                </a:solidFill>
              </a:rPr>
              <a:t>Catilina</a:t>
            </a:r>
            <a:r>
              <a:rPr lang="cs-CZ" sz="4900" b="0" i="0" u="none" strike="noStrike" baseline="0" dirty="0">
                <a:solidFill>
                  <a:srgbClr val="000000"/>
                </a:solidFill>
              </a:rPr>
              <a:t> a spol.)	</a:t>
            </a:r>
          </a:p>
          <a:p>
            <a:r>
              <a:rPr lang="cs-CZ" sz="4900" b="0" i="0" u="none" strike="noStrike" baseline="0" dirty="0" err="1">
                <a:solidFill>
                  <a:srgbClr val="000000"/>
                </a:solidFill>
              </a:rPr>
              <a:t>foed</a:t>
            </a:r>
            <a:r>
              <a:rPr lang="cs-CZ" sz="4900" b="0" i="0" u="none" strike="noStrike" baseline="0" dirty="0">
                <a:solidFill>
                  <a:srgbClr val="000000"/>
                </a:solidFill>
              </a:rPr>
              <a:t>*: </a:t>
            </a:r>
            <a:r>
              <a:rPr lang="cs-CZ" sz="4900" b="0" i="0" u="none" strike="noStrike" baseline="0" dirty="0" err="1">
                <a:solidFill>
                  <a:srgbClr val="000000"/>
                </a:solidFill>
              </a:rPr>
              <a:t>foedus</a:t>
            </a:r>
            <a:r>
              <a:rPr lang="cs-CZ" sz="4900" b="0" i="0" u="none" strike="noStrike" baseline="0" dirty="0">
                <a:solidFill>
                  <a:srgbClr val="000000"/>
                </a:solidFill>
              </a:rPr>
              <a:t>, </a:t>
            </a:r>
            <a:r>
              <a:rPr lang="cs-CZ" sz="4900" b="0" i="0" u="none" strike="noStrike" baseline="0" dirty="0" err="1">
                <a:solidFill>
                  <a:srgbClr val="000000"/>
                </a:solidFill>
              </a:rPr>
              <a:t>foedius</a:t>
            </a:r>
            <a:r>
              <a:rPr lang="cs-CZ" sz="4900" b="0" i="0" u="none" strike="noStrike" baseline="0" dirty="0">
                <a:solidFill>
                  <a:srgbClr val="000000"/>
                </a:solidFill>
              </a:rPr>
              <a:t>/</a:t>
            </a:r>
            <a:r>
              <a:rPr lang="cs-CZ" sz="4900" b="0" i="0" u="none" strike="noStrike" baseline="0" dirty="0" err="1">
                <a:solidFill>
                  <a:srgbClr val="000000"/>
                </a:solidFill>
              </a:rPr>
              <a:t>issimus</a:t>
            </a:r>
            <a:r>
              <a:rPr lang="cs-CZ" sz="4900" b="0" i="0" u="none" strike="noStrike" baseline="0" dirty="0">
                <a:solidFill>
                  <a:srgbClr val="000000"/>
                </a:solidFill>
              </a:rPr>
              <a:t>/-e, </a:t>
            </a:r>
            <a:r>
              <a:rPr lang="cs-CZ" sz="4900" b="0" i="0" u="none" strike="noStrike" baseline="0" dirty="0" err="1">
                <a:solidFill>
                  <a:srgbClr val="000000"/>
                </a:solidFill>
              </a:rPr>
              <a:t>foedatus</a:t>
            </a:r>
            <a:r>
              <a:rPr lang="cs-CZ" sz="4900" b="0" i="0" u="none" strike="noStrike" baseline="0" dirty="0">
                <a:solidFill>
                  <a:srgbClr val="000000"/>
                </a:solidFill>
              </a:rPr>
              <a:t>	-	3	19	13		3 (-1 </a:t>
            </a:r>
            <a:r>
              <a:rPr lang="cs-CZ" sz="4900" b="0" i="0" u="none" strike="noStrike" baseline="0" dirty="0" err="1">
                <a:solidFill>
                  <a:srgbClr val="000000"/>
                </a:solidFill>
              </a:rPr>
              <a:t>Cat</a:t>
            </a:r>
            <a:r>
              <a:rPr lang="cs-CZ" sz="4900" b="0" i="0" u="none" strike="noStrike" baseline="0" dirty="0">
                <a:solidFill>
                  <a:srgbClr val="000000"/>
                </a:solidFill>
              </a:rPr>
              <a:t>.)	</a:t>
            </a:r>
          </a:p>
          <a:p>
            <a:r>
              <a:rPr lang="pt-BR" sz="4900" b="0" i="0" u="none" strike="noStrike" baseline="0" dirty="0">
                <a:solidFill>
                  <a:srgbClr val="000000"/>
                </a:solidFill>
              </a:rPr>
              <a:t>facine(/o)ros*: facinerosus/-issimus	</a:t>
            </a:r>
            <a:r>
              <a:rPr lang="cs-CZ" sz="4900" b="0" i="0" u="none" strike="noStrike" baseline="0" dirty="0">
                <a:solidFill>
                  <a:srgbClr val="000000"/>
                </a:solidFill>
              </a:rPr>
              <a:t>	</a:t>
            </a:r>
            <a:r>
              <a:rPr lang="pt-BR" sz="4900" b="0" i="0" u="none" strike="noStrike" baseline="0" dirty="0">
                <a:solidFill>
                  <a:srgbClr val="000000"/>
                </a:solidFill>
              </a:rPr>
              <a:t>-	1	4	9	</a:t>
            </a:r>
            <a:r>
              <a:rPr lang="cs-CZ" sz="4900" b="0" i="0" u="none" strike="noStrike" baseline="0" dirty="0">
                <a:solidFill>
                  <a:srgbClr val="000000"/>
                </a:solidFill>
              </a:rPr>
              <a:t>	</a:t>
            </a:r>
            <a:r>
              <a:rPr lang="pt-BR" sz="4900" b="0" i="0" u="none" strike="noStrike" baseline="0" dirty="0">
                <a:solidFill>
                  <a:srgbClr val="000000"/>
                </a:solidFill>
              </a:rPr>
              <a:t>1	</a:t>
            </a:r>
          </a:p>
          <a:p>
            <a:r>
              <a:rPr lang="cs-CZ" sz="4900" b="0" i="0" u="none" strike="noStrike" baseline="0" dirty="0" err="1">
                <a:solidFill>
                  <a:srgbClr val="000000"/>
                </a:solidFill>
              </a:rPr>
              <a:t>taeter</a:t>
            </a:r>
            <a:r>
              <a:rPr lang="cs-CZ" sz="4900" b="0" i="0" u="none" strike="noStrike" baseline="0" dirty="0">
                <a:solidFill>
                  <a:srgbClr val="000000"/>
                </a:solidFill>
              </a:rPr>
              <a:t>*: </a:t>
            </a:r>
            <a:r>
              <a:rPr lang="cs-CZ" sz="4900" b="0" i="0" u="none" strike="noStrike" baseline="0" dirty="0" err="1">
                <a:solidFill>
                  <a:srgbClr val="000000"/>
                </a:solidFill>
              </a:rPr>
              <a:t>taeterrimus</a:t>
            </a:r>
            <a:r>
              <a:rPr lang="cs-CZ" sz="4900" b="0" i="0" u="none" strike="noStrike" baseline="0" dirty="0">
                <a:solidFill>
                  <a:srgbClr val="000000"/>
                </a:solidFill>
              </a:rPr>
              <a:t>/-e, </a:t>
            </a:r>
            <a:r>
              <a:rPr lang="cs-CZ" sz="4900" b="0" i="0" u="none" strike="noStrike" baseline="0" dirty="0" err="1">
                <a:solidFill>
                  <a:srgbClr val="000000"/>
                </a:solidFill>
              </a:rPr>
              <a:t>taeterrior</a:t>
            </a:r>
            <a:r>
              <a:rPr lang="cs-CZ" sz="4900" b="0" i="0" u="none" strike="noStrike" baseline="0" dirty="0">
                <a:solidFill>
                  <a:srgbClr val="000000"/>
                </a:solidFill>
              </a:rPr>
              <a:t>/-</a:t>
            </a:r>
            <a:r>
              <a:rPr lang="cs-CZ" sz="4900" b="0" i="0" u="none" strike="noStrike" baseline="0" dirty="0" err="1">
                <a:solidFill>
                  <a:srgbClr val="000000"/>
                </a:solidFill>
              </a:rPr>
              <a:t>us</a:t>
            </a:r>
            <a:r>
              <a:rPr lang="cs-CZ" sz="4900" b="0" i="0" u="none" strike="noStrike" baseline="0" dirty="0">
                <a:solidFill>
                  <a:srgbClr val="000000"/>
                </a:solidFill>
              </a:rPr>
              <a:t>		2	-	13	11		1 (</a:t>
            </a:r>
            <a:r>
              <a:rPr lang="cs-CZ" sz="4900" b="0" i="0" u="none" strike="noStrike" baseline="0" dirty="0" err="1">
                <a:solidFill>
                  <a:srgbClr val="000000"/>
                </a:solidFill>
              </a:rPr>
              <a:t>Clodiovi</a:t>
            </a:r>
            <a:r>
              <a:rPr lang="cs-CZ" sz="4900" b="0" i="0" u="none" strike="noStrike" baseline="0" dirty="0">
                <a:solidFill>
                  <a:srgbClr val="000000"/>
                </a:solidFill>
              </a:rPr>
              <a:t> konzulové)	</a:t>
            </a:r>
          </a:p>
          <a:p>
            <a:r>
              <a:rPr lang="pt-BR" sz="4900" b="0" i="0" u="none" strike="noStrike" baseline="0" dirty="0">
                <a:solidFill>
                  <a:srgbClr val="000000"/>
                </a:solidFill>
              </a:rPr>
              <a:t>turpissim*: turpissimus/-e	</a:t>
            </a:r>
            <a:r>
              <a:rPr lang="cs-CZ" sz="4900" b="0" i="0" u="none" strike="noStrike" baseline="0" dirty="0">
                <a:solidFill>
                  <a:srgbClr val="000000"/>
                </a:solidFill>
              </a:rPr>
              <a:t>		</a:t>
            </a:r>
            <a:r>
              <a:rPr lang="pt-BR" sz="4900" b="0" i="0" u="none" strike="noStrike" baseline="0" dirty="0">
                <a:solidFill>
                  <a:srgbClr val="000000"/>
                </a:solidFill>
              </a:rPr>
              <a:t>14	1	10	12	</a:t>
            </a:r>
            <a:r>
              <a:rPr lang="cs-CZ" sz="4900" b="0" i="0" u="none" strike="noStrike" baseline="0" dirty="0">
                <a:solidFill>
                  <a:srgbClr val="000000"/>
                </a:solidFill>
              </a:rPr>
              <a:t>	</a:t>
            </a:r>
            <a:r>
              <a:rPr lang="pt-BR" sz="4900" b="0" i="0" u="none" strike="noStrike" baseline="0" dirty="0">
                <a:solidFill>
                  <a:srgbClr val="000000"/>
                </a:solidFill>
              </a:rPr>
              <a:t>22 (-3: </a:t>
            </a:r>
            <a:r>
              <a:rPr lang="cs-CZ" sz="4900" b="0" i="0" u="none" strike="noStrike" baseline="0" dirty="0">
                <a:solidFill>
                  <a:srgbClr val="000000"/>
                </a:solidFill>
              </a:rPr>
              <a:t>konzulové</a:t>
            </a:r>
            <a:r>
              <a:rPr lang="pt-BR" sz="4900" b="0" i="0" u="none" strike="noStrike" baseline="0" dirty="0">
                <a:solidFill>
                  <a:srgbClr val="000000"/>
                </a:solidFill>
              </a:rPr>
              <a:t> + Cat.)	</a:t>
            </a:r>
          </a:p>
          <a:p>
            <a:r>
              <a:rPr lang="fr-FR" sz="4900" b="0" i="0" u="none" strike="noStrike" baseline="0" dirty="0">
                <a:solidFill>
                  <a:srgbClr val="000000"/>
                </a:solidFill>
              </a:rPr>
              <a:t>perdit*: perditus/-issimus/-or	</a:t>
            </a:r>
            <a:r>
              <a:rPr lang="cs-CZ" sz="4900" b="0" i="0" u="none" strike="noStrike" baseline="0" dirty="0">
                <a:solidFill>
                  <a:srgbClr val="000000"/>
                </a:solidFill>
              </a:rPr>
              <a:t>		</a:t>
            </a:r>
            <a:r>
              <a:rPr lang="fr-FR" sz="4900" b="0" i="0" u="none" strike="noStrike" baseline="0" dirty="0">
                <a:solidFill>
                  <a:srgbClr val="000000"/>
                </a:solidFill>
              </a:rPr>
              <a:t>34	17	21	43	</a:t>
            </a:r>
            <a:r>
              <a:rPr lang="cs-CZ" sz="4900" b="0" i="0" u="none" strike="noStrike" baseline="0" dirty="0">
                <a:solidFill>
                  <a:srgbClr val="000000"/>
                </a:solidFill>
              </a:rPr>
              <a:t>	</a:t>
            </a:r>
            <a:r>
              <a:rPr lang="fr-FR" sz="4900" b="0" i="0" u="none" strike="noStrike" baseline="0" dirty="0">
                <a:solidFill>
                  <a:srgbClr val="000000"/>
                </a:solidFill>
              </a:rPr>
              <a:t>29 (-5 Cat.)	</a:t>
            </a:r>
          </a:p>
          <a:p>
            <a:r>
              <a:rPr lang="sv-SE" sz="4900" b="0" i="0" u="none" strike="noStrike" baseline="0" dirty="0">
                <a:solidFill>
                  <a:srgbClr val="000000"/>
                </a:solidFill>
              </a:rPr>
              <a:t>profligat*: profligatus	</a:t>
            </a:r>
            <a:r>
              <a:rPr lang="cs-CZ" sz="4900" b="0" i="0" u="none" strike="noStrike" baseline="0" dirty="0">
                <a:solidFill>
                  <a:srgbClr val="000000"/>
                </a:solidFill>
              </a:rPr>
              <a:t>		</a:t>
            </a:r>
            <a:r>
              <a:rPr lang="sv-SE" sz="4900" b="0" i="0" u="none" strike="noStrike" baseline="0" dirty="0">
                <a:solidFill>
                  <a:srgbClr val="000000"/>
                </a:solidFill>
              </a:rPr>
              <a:t>3	1	1	4	</a:t>
            </a:r>
            <a:r>
              <a:rPr lang="cs-CZ" sz="4900" b="0" i="0" u="none" strike="noStrike" baseline="0" dirty="0">
                <a:solidFill>
                  <a:srgbClr val="000000"/>
                </a:solidFill>
              </a:rPr>
              <a:t>	</a:t>
            </a:r>
            <a:r>
              <a:rPr lang="sv-SE" sz="4900" b="0" i="0" u="none" strike="noStrike" baseline="0" dirty="0">
                <a:solidFill>
                  <a:srgbClr val="000000"/>
                </a:solidFill>
              </a:rPr>
              <a:t>3	</a:t>
            </a:r>
          </a:p>
          <a:p>
            <a:r>
              <a:rPr lang="it-IT" sz="4900" b="0" i="0" u="none" strike="noStrike" baseline="0" dirty="0">
                <a:solidFill>
                  <a:srgbClr val="000000"/>
                </a:solidFill>
              </a:rPr>
              <a:t>nefari*: nefarius, nefarie	</a:t>
            </a:r>
            <a:r>
              <a:rPr lang="cs-CZ" sz="4900" b="0" i="0" u="none" strike="noStrike" baseline="0" dirty="0">
                <a:solidFill>
                  <a:srgbClr val="000000"/>
                </a:solidFill>
              </a:rPr>
              <a:t>		</a:t>
            </a:r>
            <a:r>
              <a:rPr lang="it-IT" sz="4900" b="0" i="0" u="none" strike="noStrike" baseline="0" dirty="0">
                <a:solidFill>
                  <a:srgbClr val="000000"/>
                </a:solidFill>
              </a:rPr>
              <a:t>51	18	25	49	</a:t>
            </a:r>
            <a:r>
              <a:rPr lang="cs-CZ" sz="4900" b="0" i="0" u="none" strike="noStrike" baseline="0" dirty="0">
                <a:solidFill>
                  <a:srgbClr val="000000"/>
                </a:solidFill>
              </a:rPr>
              <a:t>	</a:t>
            </a:r>
            <a:r>
              <a:rPr lang="it-IT" sz="4900" b="0" i="0" u="none" strike="noStrike" baseline="0" dirty="0">
                <a:solidFill>
                  <a:srgbClr val="000000"/>
                </a:solidFill>
              </a:rPr>
              <a:t>55 (-5 Cat.)	</a:t>
            </a:r>
          </a:p>
          <a:p>
            <a:r>
              <a:rPr lang="pt-BR" sz="4900" b="0" i="0" u="none" strike="noStrike" baseline="0" dirty="0">
                <a:solidFill>
                  <a:srgbClr val="000000"/>
                </a:solidFill>
              </a:rPr>
              <a:t>nequi*: nequam, nequissimus, nequitia	</a:t>
            </a:r>
            <a:r>
              <a:rPr lang="cs-CZ" sz="4900" b="0" i="0" u="none" strike="noStrike" baseline="0" dirty="0">
                <a:solidFill>
                  <a:srgbClr val="000000"/>
                </a:solidFill>
              </a:rPr>
              <a:t>	</a:t>
            </a:r>
            <a:r>
              <a:rPr lang="pt-BR" sz="4900" b="0" i="0" u="none" strike="noStrike" baseline="0" dirty="0">
                <a:solidFill>
                  <a:srgbClr val="000000"/>
                </a:solidFill>
              </a:rPr>
              <a:t>39	3	14	10	</a:t>
            </a:r>
            <a:r>
              <a:rPr lang="cs-CZ" sz="4900" b="0" i="0" u="none" strike="noStrike" baseline="0" dirty="0">
                <a:solidFill>
                  <a:srgbClr val="000000"/>
                </a:solidFill>
              </a:rPr>
              <a:t>	</a:t>
            </a:r>
            <a:r>
              <a:rPr lang="pt-BR" sz="4900" b="0" i="0" u="none" strike="noStrike" baseline="0" dirty="0">
                <a:solidFill>
                  <a:srgbClr val="000000"/>
                </a:solidFill>
              </a:rPr>
              <a:t>9	</a:t>
            </a:r>
          </a:p>
          <a:p>
            <a:r>
              <a:rPr lang="fi-FI" sz="4900" b="0" i="0" u="none" strike="noStrike" baseline="0" dirty="0">
                <a:solidFill>
                  <a:srgbClr val="000000"/>
                </a:solidFill>
              </a:rPr>
              <a:t>helluo*: helluo/-onis	</a:t>
            </a:r>
            <a:r>
              <a:rPr lang="cs-CZ" sz="4900" b="0" i="0" u="none" strike="noStrike" baseline="0" dirty="0">
                <a:solidFill>
                  <a:srgbClr val="000000"/>
                </a:solidFill>
              </a:rPr>
              <a:t>			</a:t>
            </a:r>
            <a:r>
              <a:rPr lang="fi-FI" sz="4900" b="0" i="0" u="none" strike="noStrike" baseline="0" dirty="0">
                <a:solidFill>
                  <a:srgbClr val="000000"/>
                </a:solidFill>
              </a:rPr>
              <a:t>-	-	2	5	</a:t>
            </a:r>
            <a:r>
              <a:rPr lang="cs-CZ" sz="4900" b="0" i="0" u="none" strike="noStrike" baseline="0" dirty="0">
                <a:solidFill>
                  <a:srgbClr val="000000"/>
                </a:solidFill>
              </a:rPr>
              <a:t>	</a:t>
            </a:r>
            <a:r>
              <a:rPr lang="fi-FI" sz="4900" b="0" i="0" u="none" strike="noStrike" baseline="0" dirty="0">
                <a:solidFill>
                  <a:srgbClr val="000000"/>
                </a:solidFill>
              </a:rPr>
              <a:t>1	</a:t>
            </a:r>
          </a:p>
          <a:p>
            <a:r>
              <a:rPr lang="it-IT" sz="4900" b="0" i="0" u="none" strike="noStrike" baseline="0" dirty="0">
                <a:solidFill>
                  <a:srgbClr val="000000"/>
                </a:solidFill>
              </a:rPr>
              <a:t>ganeo*: ganeo/-onis	-	</a:t>
            </a:r>
            <a:r>
              <a:rPr lang="cs-CZ" sz="4900" b="0" i="0" u="none" strike="noStrike" baseline="0" dirty="0">
                <a:solidFill>
                  <a:srgbClr val="000000"/>
                </a:solidFill>
              </a:rPr>
              <a:t>		</a:t>
            </a:r>
            <a:r>
              <a:rPr lang="it-IT" sz="4900" b="0" i="0" u="none" strike="noStrike" baseline="0" dirty="0">
                <a:solidFill>
                  <a:srgbClr val="000000"/>
                </a:solidFill>
              </a:rPr>
              <a:t>1	-	2	-	</a:t>
            </a:r>
          </a:p>
          <a:p>
            <a:r>
              <a:rPr lang="es-ES" sz="4900" b="0" i="0" u="none" strike="noStrike" baseline="0" dirty="0">
                <a:solidFill>
                  <a:srgbClr val="000000"/>
                </a:solidFill>
              </a:rPr>
              <a:t>leno*: leno, lenocinium	</a:t>
            </a:r>
            <a:r>
              <a:rPr lang="cs-CZ" sz="4900" b="0" i="0" u="none" strike="noStrike" baseline="0" dirty="0">
                <a:solidFill>
                  <a:srgbClr val="000000"/>
                </a:solidFill>
              </a:rPr>
              <a:t>		</a:t>
            </a:r>
            <a:r>
              <a:rPr lang="es-ES" sz="4900" b="0" i="0" u="none" strike="noStrike" baseline="0" dirty="0">
                <a:solidFill>
                  <a:srgbClr val="000000"/>
                </a:solidFill>
              </a:rPr>
              <a:t>6	1	3	5	</a:t>
            </a:r>
            <a:r>
              <a:rPr lang="cs-CZ" sz="4900" b="0" i="0" u="none" strike="noStrike" baseline="0" dirty="0">
                <a:solidFill>
                  <a:srgbClr val="000000"/>
                </a:solidFill>
              </a:rPr>
              <a:t>	</a:t>
            </a:r>
            <a:r>
              <a:rPr lang="es-ES" sz="4900" b="0" i="0" u="none" strike="noStrike" baseline="0" dirty="0">
                <a:solidFill>
                  <a:srgbClr val="000000"/>
                </a:solidFill>
              </a:rPr>
              <a:t>4	</a:t>
            </a:r>
          </a:p>
          <a:p>
            <a:r>
              <a:rPr lang="cs-CZ" sz="4900" b="0" i="0" u="none" strike="noStrike" baseline="0" dirty="0" err="1">
                <a:solidFill>
                  <a:srgbClr val="000000"/>
                </a:solidFill>
              </a:rPr>
              <a:t>scurra</a:t>
            </a:r>
            <a:r>
              <a:rPr lang="cs-CZ" sz="4900" b="0" i="0" u="none" strike="noStrike" baseline="0" dirty="0">
                <a:solidFill>
                  <a:srgbClr val="000000"/>
                </a:solidFill>
              </a:rPr>
              <a:t>*					1	-	2	2		4	</a:t>
            </a:r>
          </a:p>
          <a:p>
            <a:r>
              <a:rPr lang="it-IT" sz="4900" b="0" i="0" u="none" strike="noStrike" baseline="0" dirty="0">
                <a:solidFill>
                  <a:srgbClr val="000000"/>
                </a:solidFill>
              </a:rPr>
              <a:t>meretri*: meretrix/-icis	</a:t>
            </a:r>
            <a:r>
              <a:rPr lang="cs-CZ" sz="4900" b="0" i="0" u="none" strike="noStrike" baseline="0" dirty="0">
                <a:solidFill>
                  <a:srgbClr val="000000"/>
                </a:solidFill>
              </a:rPr>
              <a:t>		</a:t>
            </a:r>
            <a:r>
              <a:rPr lang="it-IT" sz="4900" b="0" i="0" u="none" strike="noStrike" baseline="0" dirty="0">
                <a:solidFill>
                  <a:srgbClr val="000000"/>
                </a:solidFill>
              </a:rPr>
              <a:t>13	-	1	12	</a:t>
            </a:r>
            <a:r>
              <a:rPr lang="cs-CZ" sz="4900" b="0" i="0" u="none" strike="noStrike" baseline="0" dirty="0">
                <a:solidFill>
                  <a:srgbClr val="000000"/>
                </a:solidFill>
              </a:rPr>
              <a:t>	</a:t>
            </a:r>
            <a:r>
              <a:rPr lang="it-IT" sz="4900" b="0" i="0" u="none" strike="noStrike" baseline="0" dirty="0">
                <a:solidFill>
                  <a:srgbClr val="000000"/>
                </a:solidFill>
              </a:rPr>
              <a:t>-	</a:t>
            </a:r>
          </a:p>
          <a:p>
            <a:r>
              <a:rPr lang="cs-CZ" sz="4900" b="0" i="0" u="none" strike="noStrike" baseline="0" dirty="0" err="1">
                <a:solidFill>
                  <a:srgbClr val="000000"/>
                </a:solidFill>
              </a:rPr>
              <a:t>saltator</a:t>
            </a:r>
            <a:r>
              <a:rPr lang="cs-CZ" sz="4900" b="0" i="0" u="none" strike="noStrike" baseline="0" dirty="0">
                <a:solidFill>
                  <a:srgbClr val="000000"/>
                </a:solidFill>
              </a:rPr>
              <a:t>*: </a:t>
            </a:r>
            <a:r>
              <a:rPr lang="cs-CZ" sz="4900" b="0" i="0" u="none" strike="noStrike" baseline="0" dirty="0" err="1">
                <a:solidFill>
                  <a:srgbClr val="000000"/>
                </a:solidFill>
              </a:rPr>
              <a:t>saltator</a:t>
            </a:r>
            <a:r>
              <a:rPr lang="cs-CZ" sz="4900" b="0" i="0" u="none" strike="noStrike" baseline="0" dirty="0">
                <a:solidFill>
                  <a:srgbClr val="000000"/>
                </a:solidFill>
              </a:rPr>
              <a:t>/-</a:t>
            </a:r>
            <a:r>
              <a:rPr lang="cs-CZ" sz="4900" b="0" i="0" u="none" strike="noStrike" baseline="0" dirty="0" err="1">
                <a:solidFill>
                  <a:srgbClr val="000000"/>
                </a:solidFill>
              </a:rPr>
              <a:t>oris</a:t>
            </a:r>
            <a:r>
              <a:rPr lang="cs-CZ" sz="4900" b="0" i="0" u="none" strike="noStrike" baseline="0" dirty="0">
                <a:solidFill>
                  <a:srgbClr val="000000"/>
                </a:solidFill>
              </a:rPr>
              <a:t>			-	-	1	4		4	</a:t>
            </a:r>
          </a:p>
          <a:p>
            <a:r>
              <a:rPr lang="cs-CZ" sz="4900" b="0" i="0" u="none" strike="noStrike" baseline="0" dirty="0" err="1">
                <a:solidFill>
                  <a:srgbClr val="000000"/>
                </a:solidFill>
              </a:rPr>
              <a:t>stupr</a:t>
            </a:r>
            <a:r>
              <a:rPr lang="cs-CZ" sz="4900" b="0" i="0" u="none" strike="noStrike" baseline="0" dirty="0">
                <a:solidFill>
                  <a:srgbClr val="000000"/>
                </a:solidFill>
              </a:rPr>
              <a:t>*: </a:t>
            </a:r>
            <a:r>
              <a:rPr lang="cs-CZ" sz="4900" b="0" i="0" u="none" strike="noStrike" baseline="0" dirty="0" err="1">
                <a:solidFill>
                  <a:srgbClr val="000000"/>
                </a:solidFill>
              </a:rPr>
              <a:t>stuprum</a:t>
            </a:r>
            <a:r>
              <a:rPr lang="cs-CZ" sz="4900" b="0" i="0" u="none" strike="noStrike" baseline="0" dirty="0">
                <a:solidFill>
                  <a:srgbClr val="000000"/>
                </a:solidFill>
              </a:rPr>
              <a:t>				14	5	4	26		5 (-2 </a:t>
            </a:r>
            <a:r>
              <a:rPr lang="cs-CZ" sz="4900" b="0" i="0" u="none" strike="noStrike" baseline="0" dirty="0" err="1">
                <a:solidFill>
                  <a:srgbClr val="000000"/>
                </a:solidFill>
              </a:rPr>
              <a:t>Cat</a:t>
            </a:r>
            <a:r>
              <a:rPr lang="cs-CZ" sz="4900" b="0" i="0" u="none" strike="noStrike" baseline="0" dirty="0">
                <a:solidFill>
                  <a:srgbClr val="000000"/>
                </a:solidFill>
              </a:rPr>
              <a:t>.)	</a:t>
            </a:r>
          </a:p>
          <a:p>
            <a:r>
              <a:rPr lang="fr-FR" sz="4900" b="0" i="0" u="none" strike="noStrike" baseline="0" dirty="0">
                <a:solidFill>
                  <a:srgbClr val="000000"/>
                </a:solidFill>
              </a:rPr>
              <a:t>facinus,-oris	</a:t>
            </a:r>
            <a:r>
              <a:rPr lang="cs-CZ" sz="4900" b="0" i="0" u="none" strike="noStrike" baseline="0" dirty="0">
                <a:solidFill>
                  <a:srgbClr val="000000"/>
                </a:solidFill>
              </a:rPr>
              <a:t>			</a:t>
            </a:r>
            <a:r>
              <a:rPr lang="fr-FR" sz="4900" b="0" i="0" u="none" strike="noStrike" baseline="0" dirty="0">
                <a:solidFill>
                  <a:srgbClr val="000000"/>
                </a:solidFill>
              </a:rPr>
              <a:t>21	7	13	36	</a:t>
            </a:r>
            <a:r>
              <a:rPr lang="cs-CZ" sz="4900" b="0" i="0" u="none" strike="noStrike" baseline="0" dirty="0">
                <a:solidFill>
                  <a:srgbClr val="000000"/>
                </a:solidFill>
              </a:rPr>
              <a:t>	</a:t>
            </a:r>
            <a:r>
              <a:rPr lang="fr-FR" sz="4900" b="0" i="0" u="none" strike="noStrike" baseline="0" dirty="0">
                <a:solidFill>
                  <a:srgbClr val="000000"/>
                </a:solidFill>
              </a:rPr>
              <a:t>37 (-7 Cat.)</a:t>
            </a:r>
            <a:r>
              <a:rPr lang="fr-FR" sz="5600" b="0" i="0" u="none" strike="noStrike" baseline="0" dirty="0">
                <a:solidFill>
                  <a:srgbClr val="000000"/>
                </a:solidFill>
                <a:latin typeface="Adobe Garamond Pro"/>
              </a:rPr>
              <a:t>	</a:t>
            </a:r>
          </a:p>
        </p:txBody>
      </p:sp>
      <p:sp>
        <p:nvSpPr>
          <p:cNvPr id="4" name="Nadpis 3">
            <a:extLst>
              <a:ext uri="{FF2B5EF4-FFF2-40B4-BE49-F238E27FC236}">
                <a16:creationId xmlns:a16="http://schemas.microsoft.com/office/drawing/2014/main" id="{B215B6B3-F43C-4D85-8E41-069C7419095B}"/>
              </a:ext>
            </a:extLst>
          </p:cNvPr>
          <p:cNvSpPr txBox="1">
            <a:spLocks/>
          </p:cNvSpPr>
          <p:nvPr/>
        </p:nvSpPr>
        <p:spPr>
          <a:xfrm>
            <a:off x="389800" y="360195"/>
            <a:ext cx="11408500" cy="391223"/>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r>
              <a:rPr lang="cs-CZ" sz="4000" kern="0" dirty="0">
                <a:solidFill>
                  <a:srgbClr val="0000DC"/>
                </a:solidFill>
                <a:latin typeface="+mn-lt"/>
                <a:cs typeface="Arial" panose="020B0604020202020204" pitchFamily="34" charset="0"/>
              </a:rPr>
              <a:t>Ciceronovy nálepky: </a:t>
            </a:r>
            <a:r>
              <a:rPr lang="cs-CZ" sz="4000" i="1" kern="0" dirty="0">
                <a:solidFill>
                  <a:srgbClr val="0000DC"/>
                </a:solidFill>
                <a:latin typeface="+mn-lt"/>
                <a:cs typeface="Arial" panose="020B0604020202020204" pitchFamily="34" charset="0"/>
              </a:rPr>
              <a:t>čtyři nepřátelé</a:t>
            </a:r>
          </a:p>
        </p:txBody>
      </p:sp>
      <p:sp>
        <p:nvSpPr>
          <p:cNvPr id="2" name="Zástupný symbol pro zápatí 1">
            <a:extLst>
              <a:ext uri="{FF2B5EF4-FFF2-40B4-BE49-F238E27FC236}">
                <a16:creationId xmlns:a16="http://schemas.microsoft.com/office/drawing/2014/main" id="{7DB014A2-94FD-44BA-A58B-9C572C14DFA5}"/>
              </a:ext>
            </a:extLst>
          </p:cNvPr>
          <p:cNvSpPr>
            <a:spLocks noGrp="1"/>
          </p:cNvSpPr>
          <p:nvPr>
            <p:ph type="ftr" sz="quarter" idx="11"/>
          </p:nvPr>
        </p:nvSpPr>
        <p:spPr/>
        <p:txBody>
          <a:bodyPr/>
          <a:lstStyle/>
          <a:p>
            <a:r>
              <a:rPr lang="nl-NL"/>
              <a:t>1/12/2022 Den latiny. ÚŘLS, UK, Praha.</a:t>
            </a:r>
            <a:endParaRPr lang="cs-CZ"/>
          </a:p>
        </p:txBody>
      </p:sp>
      <p:sp>
        <p:nvSpPr>
          <p:cNvPr id="5" name="Zástupný symbol pro číslo snímku 4">
            <a:extLst>
              <a:ext uri="{FF2B5EF4-FFF2-40B4-BE49-F238E27FC236}">
                <a16:creationId xmlns:a16="http://schemas.microsoft.com/office/drawing/2014/main" id="{2C3346CE-B9DA-49A3-B388-83FC0B7963EE}"/>
              </a:ext>
            </a:extLst>
          </p:cNvPr>
          <p:cNvSpPr>
            <a:spLocks noGrp="1"/>
          </p:cNvSpPr>
          <p:nvPr>
            <p:ph type="sldNum" sz="quarter" idx="12"/>
          </p:nvPr>
        </p:nvSpPr>
        <p:spPr/>
        <p:txBody>
          <a:bodyPr/>
          <a:lstStyle/>
          <a:p>
            <a:fld id="{C4ACB992-AB1E-44ED-A023-FDEEC97C9235}" type="slidenum">
              <a:rPr lang="cs-CZ" smtClean="0"/>
              <a:t>21</a:t>
            </a:fld>
            <a:endParaRPr lang="cs-CZ"/>
          </a:p>
        </p:txBody>
      </p:sp>
    </p:spTree>
    <p:extLst>
      <p:ext uri="{BB962C8B-B14F-4D97-AF65-F5344CB8AC3E}">
        <p14:creationId xmlns:p14="http://schemas.microsoft.com/office/powerpoint/2010/main" val="18254667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37116" y="1159302"/>
            <a:ext cx="11899709" cy="4900840"/>
          </a:xfrm>
        </p:spPr>
        <p:txBody>
          <a:bodyPr>
            <a:normAutofit/>
          </a:bodyPr>
          <a:lstStyle/>
          <a:p>
            <a:r>
              <a:rPr lang="cs-CZ" sz="1600" b="1" i="0" u="none" strike="noStrike" baseline="0" dirty="0">
                <a:solidFill>
                  <a:schemeClr val="tx2"/>
                </a:solidFill>
              </a:rPr>
              <a:t>Výrazy špíny, jedu a zkázy</a:t>
            </a:r>
            <a:r>
              <a:rPr lang="en-US" sz="1600" b="0" i="0" u="none" strike="noStrike" baseline="0" dirty="0">
                <a:solidFill>
                  <a:schemeClr val="tx2"/>
                </a:solidFill>
              </a:rPr>
              <a:t>	</a:t>
            </a:r>
            <a:r>
              <a:rPr lang="cs-CZ" sz="1600" b="0" i="0" u="none" strike="noStrike" baseline="0" dirty="0">
                <a:solidFill>
                  <a:schemeClr val="tx2"/>
                </a:solidFill>
              </a:rPr>
              <a:t>	</a:t>
            </a:r>
            <a:r>
              <a:rPr lang="en-US" sz="1600" b="1" i="1" u="none" strike="noStrike" baseline="0" dirty="0" err="1">
                <a:solidFill>
                  <a:srgbClr val="000000"/>
                </a:solidFill>
              </a:rPr>
              <a:t>Verr</a:t>
            </a:r>
            <a:r>
              <a:rPr lang="en-US" sz="1600" b="1" i="1" u="none" strike="noStrike" baseline="0" dirty="0">
                <a:solidFill>
                  <a:srgbClr val="000000"/>
                </a:solidFill>
              </a:rPr>
              <a:t>.</a:t>
            </a:r>
            <a:r>
              <a:rPr lang="en-US" sz="1600" b="0" i="0" u="none" strike="noStrike" baseline="0" dirty="0">
                <a:solidFill>
                  <a:srgbClr val="000000"/>
                </a:solidFill>
              </a:rPr>
              <a:t>	</a:t>
            </a:r>
            <a:r>
              <a:rPr lang="en-US" sz="1600" b="1" i="1" u="none" strike="noStrike" baseline="0" dirty="0" err="1">
                <a:solidFill>
                  <a:srgbClr val="000000"/>
                </a:solidFill>
              </a:rPr>
              <a:t>Catil</a:t>
            </a:r>
            <a:r>
              <a:rPr lang="en-US" sz="1600" b="1" i="1" u="none" strike="noStrike" baseline="0" dirty="0">
                <a:solidFill>
                  <a:srgbClr val="000000"/>
                </a:solidFill>
              </a:rPr>
              <a:t>.</a:t>
            </a:r>
            <a:r>
              <a:rPr lang="en-US" sz="1600" b="0" i="0" u="none" strike="noStrike" baseline="0" dirty="0">
                <a:solidFill>
                  <a:srgbClr val="000000"/>
                </a:solidFill>
              </a:rPr>
              <a:t>	</a:t>
            </a:r>
            <a:r>
              <a:rPr lang="en-US" sz="1600" b="1" i="1" u="none" strike="noStrike" baseline="0" dirty="0">
                <a:solidFill>
                  <a:srgbClr val="000000"/>
                </a:solidFill>
              </a:rPr>
              <a:t>Ant.</a:t>
            </a:r>
            <a:r>
              <a:rPr lang="en-US" sz="1600" b="0" i="0" u="none" strike="noStrike" baseline="0" dirty="0">
                <a:solidFill>
                  <a:srgbClr val="000000"/>
                </a:solidFill>
              </a:rPr>
              <a:t>	</a:t>
            </a:r>
            <a:r>
              <a:rPr lang="en-US" sz="1600" b="1" i="0" u="none" strike="noStrike" baseline="0" dirty="0">
                <a:solidFill>
                  <a:srgbClr val="000000"/>
                </a:solidFill>
              </a:rPr>
              <a:t>“</a:t>
            </a:r>
            <a:r>
              <a:rPr lang="en-US" sz="1600" b="1" i="0" u="none" strike="noStrike" baseline="0" dirty="0" err="1">
                <a:solidFill>
                  <a:srgbClr val="000000"/>
                </a:solidFill>
              </a:rPr>
              <a:t>Clodianae</a:t>
            </a:r>
            <a:r>
              <a:rPr lang="en-US" sz="1600" b="1" i="0" u="none" strike="noStrike" baseline="0" dirty="0">
                <a:solidFill>
                  <a:srgbClr val="000000"/>
                </a:solidFill>
              </a:rPr>
              <a:t>”</a:t>
            </a:r>
            <a:r>
              <a:rPr lang="en-US" sz="1600" b="0" i="0" u="none" strike="noStrike" baseline="0" dirty="0">
                <a:solidFill>
                  <a:srgbClr val="000000"/>
                </a:solidFill>
              </a:rPr>
              <a:t>	</a:t>
            </a:r>
            <a:r>
              <a:rPr lang="en-US" sz="1600" b="1" i="0" u="none" strike="noStrike" baseline="0" dirty="0">
                <a:solidFill>
                  <a:srgbClr val="000000"/>
                </a:solidFill>
              </a:rPr>
              <a:t>O</a:t>
            </a:r>
            <a:r>
              <a:rPr lang="cs-CZ" sz="1600" b="1" i="0" u="none" strike="noStrike" baseline="0" dirty="0">
                <a:solidFill>
                  <a:srgbClr val="000000"/>
                </a:solidFill>
              </a:rPr>
              <a:t>statní řeči</a:t>
            </a:r>
            <a:r>
              <a:rPr lang="en-US" sz="1600" b="0" i="0" u="none" strike="noStrike" baseline="0" dirty="0">
                <a:solidFill>
                  <a:srgbClr val="000000"/>
                </a:solidFill>
              </a:rPr>
              <a:t>	</a:t>
            </a:r>
          </a:p>
          <a:p>
            <a:r>
              <a:rPr lang="fr-FR" sz="1600" b="0" i="0" u="none" strike="noStrike" baseline="0" dirty="0">
                <a:solidFill>
                  <a:srgbClr val="000000"/>
                </a:solidFill>
              </a:rPr>
              <a:t>lue*: lues, luendus, luetuosissimus	1	-	1	3	</a:t>
            </a:r>
            <a:r>
              <a:rPr lang="cs-CZ" sz="1600" b="0" i="0" u="none" strike="noStrike" baseline="0" dirty="0">
                <a:solidFill>
                  <a:srgbClr val="000000"/>
                </a:solidFill>
              </a:rPr>
              <a:t>	</a:t>
            </a:r>
            <a:r>
              <a:rPr lang="fr-FR" sz="1600" b="0" i="0" u="none" strike="noStrike" baseline="0" dirty="0">
                <a:solidFill>
                  <a:srgbClr val="000000"/>
                </a:solidFill>
              </a:rPr>
              <a:t>-2 (Cat.)	</a:t>
            </a:r>
          </a:p>
          <a:p>
            <a:r>
              <a:rPr lang="cs-CZ" sz="1600" dirty="0" err="1">
                <a:solidFill>
                  <a:srgbClr val="000000"/>
                </a:solidFill>
              </a:rPr>
              <a:t>e</a:t>
            </a:r>
            <a:r>
              <a:rPr lang="cs-CZ" sz="1600" b="0" i="0" u="none" strike="noStrike" baseline="0" dirty="0" err="1">
                <a:solidFill>
                  <a:srgbClr val="000000"/>
                </a:solidFill>
              </a:rPr>
              <a:t>luvies</a:t>
            </a:r>
            <a:r>
              <a:rPr lang="cs-CZ" sz="1600" b="0" i="0" u="none" strike="noStrike" baseline="0" dirty="0">
                <a:solidFill>
                  <a:srgbClr val="000000"/>
                </a:solidFill>
              </a:rPr>
              <a:t>				-	-	-	1		-	</a:t>
            </a:r>
          </a:p>
          <a:p>
            <a:r>
              <a:rPr lang="cs-CZ" sz="1600" dirty="0" err="1">
                <a:solidFill>
                  <a:srgbClr val="000000"/>
                </a:solidFill>
              </a:rPr>
              <a:t>c</a:t>
            </a:r>
            <a:r>
              <a:rPr lang="cs-CZ" sz="1600" b="0" i="0" u="none" strike="noStrike" baseline="0" dirty="0" err="1">
                <a:solidFill>
                  <a:srgbClr val="000000"/>
                </a:solidFill>
              </a:rPr>
              <a:t>onluvio</a:t>
            </a:r>
            <a:r>
              <a:rPr lang="cs-CZ" sz="1600" b="0" i="0" u="none" strike="noStrike" baseline="0" dirty="0">
                <a:solidFill>
                  <a:srgbClr val="000000"/>
                </a:solidFill>
              </a:rPr>
              <a:t>				-	-	-	1		-	</a:t>
            </a:r>
          </a:p>
          <a:p>
            <a:r>
              <a:rPr lang="cs-CZ" sz="1600" dirty="0" err="1">
                <a:solidFill>
                  <a:srgbClr val="000000"/>
                </a:solidFill>
              </a:rPr>
              <a:t>s</a:t>
            </a:r>
            <a:r>
              <a:rPr lang="cs-CZ" sz="1600" b="0" i="0" u="none" strike="noStrike" baseline="0" dirty="0" err="1">
                <a:solidFill>
                  <a:srgbClr val="000000"/>
                </a:solidFill>
              </a:rPr>
              <a:t>entina</a:t>
            </a:r>
            <a:r>
              <a:rPr lang="cs-CZ" sz="1600" b="0" i="0" u="none" strike="noStrike" baseline="0" dirty="0">
                <a:solidFill>
                  <a:srgbClr val="000000"/>
                </a:solidFill>
              </a:rPr>
              <a:t>				-	2	-	-		1	</a:t>
            </a:r>
          </a:p>
          <a:p>
            <a:r>
              <a:rPr lang="cs-CZ" sz="1600" b="0" i="0" u="none" strike="noStrike" baseline="0" dirty="0" err="1">
                <a:solidFill>
                  <a:srgbClr val="000000"/>
                </a:solidFill>
              </a:rPr>
              <a:t>sord</a:t>
            </a:r>
            <a:r>
              <a:rPr lang="cs-CZ" sz="1600" b="0" i="0" u="none" strike="noStrike" baseline="0" dirty="0">
                <a:solidFill>
                  <a:srgbClr val="000000"/>
                </a:solidFill>
              </a:rPr>
              <a:t>*: </a:t>
            </a:r>
            <a:r>
              <a:rPr lang="cs-CZ" sz="1600" b="0" i="0" u="none" strike="noStrike" baseline="0" dirty="0" err="1">
                <a:solidFill>
                  <a:srgbClr val="000000"/>
                </a:solidFill>
              </a:rPr>
              <a:t>sordes</a:t>
            </a:r>
            <a:r>
              <a:rPr lang="cs-CZ" sz="1600" b="0" i="0" u="none" strike="noStrike" baseline="0" dirty="0">
                <a:solidFill>
                  <a:srgbClr val="000000"/>
                </a:solidFill>
              </a:rPr>
              <a:t>, </a:t>
            </a:r>
            <a:r>
              <a:rPr lang="cs-CZ" sz="1600" b="0" i="0" u="none" strike="noStrike" baseline="0" dirty="0" err="1">
                <a:solidFill>
                  <a:srgbClr val="000000"/>
                </a:solidFill>
              </a:rPr>
              <a:t>sordidus</a:t>
            </a:r>
            <a:r>
              <a:rPr lang="cs-CZ" sz="1600" b="0" i="0" u="none" strike="noStrike" baseline="0" dirty="0">
                <a:solidFill>
                  <a:srgbClr val="000000"/>
                </a:solidFill>
              </a:rPr>
              <a:t>, …		4	-	8	26		13	</a:t>
            </a:r>
          </a:p>
          <a:p>
            <a:r>
              <a:rPr lang="cs-CZ" sz="1600" dirty="0" err="1">
                <a:solidFill>
                  <a:srgbClr val="000000"/>
                </a:solidFill>
              </a:rPr>
              <a:t>s</a:t>
            </a:r>
            <a:r>
              <a:rPr lang="cs-CZ" sz="1600" b="0" i="0" u="none" strike="noStrike" baseline="0" dirty="0" err="1">
                <a:solidFill>
                  <a:srgbClr val="000000"/>
                </a:solidFill>
              </a:rPr>
              <a:t>qualor</a:t>
            </a:r>
            <a:r>
              <a:rPr lang="cs-CZ" sz="1600" b="0" i="0" u="none" strike="noStrike" baseline="0" dirty="0">
                <a:solidFill>
                  <a:srgbClr val="000000"/>
                </a:solidFill>
              </a:rPr>
              <a:t>				-	-	-	5		-	</a:t>
            </a:r>
          </a:p>
          <a:p>
            <a:r>
              <a:rPr lang="cs-CZ" sz="1600" dirty="0" err="1">
                <a:solidFill>
                  <a:srgbClr val="000000"/>
                </a:solidFill>
              </a:rPr>
              <a:t>l</a:t>
            </a:r>
            <a:r>
              <a:rPr lang="cs-CZ" sz="1600" b="0" i="0" u="none" strike="noStrike" baseline="0" dirty="0" err="1">
                <a:solidFill>
                  <a:srgbClr val="000000"/>
                </a:solidFill>
              </a:rPr>
              <a:t>abes</a:t>
            </a:r>
            <a:r>
              <a:rPr lang="cs-CZ" sz="1600" b="0" i="0" u="none" strike="noStrike" baseline="0" dirty="0">
                <a:solidFill>
                  <a:srgbClr val="000000"/>
                </a:solidFill>
              </a:rPr>
              <a:t>				2	-	1	16		5 (-1 </a:t>
            </a:r>
            <a:r>
              <a:rPr lang="cs-CZ" sz="1600" b="0" i="0" u="none" strike="noStrike" baseline="0" dirty="0" err="1">
                <a:solidFill>
                  <a:srgbClr val="000000"/>
                </a:solidFill>
              </a:rPr>
              <a:t>Cat</a:t>
            </a:r>
            <a:r>
              <a:rPr lang="cs-CZ" sz="1600" b="0" i="0" u="none" strike="noStrike" baseline="0" dirty="0">
                <a:solidFill>
                  <a:srgbClr val="000000"/>
                </a:solidFill>
              </a:rPr>
              <a:t>.)	</a:t>
            </a:r>
          </a:p>
          <a:p>
            <a:r>
              <a:rPr lang="pt-BR" sz="1600" b="0" i="0" u="none" strike="noStrike" baseline="0" dirty="0">
                <a:solidFill>
                  <a:srgbClr val="000000"/>
                </a:solidFill>
              </a:rPr>
              <a:t>inquina*: inquinatus/-ior/-issimus	1	-	1	5	</a:t>
            </a:r>
            <a:r>
              <a:rPr lang="cs-CZ" sz="1600" b="0" i="0" u="none" strike="noStrike" baseline="0" dirty="0">
                <a:solidFill>
                  <a:srgbClr val="000000"/>
                </a:solidFill>
              </a:rPr>
              <a:t>	</a:t>
            </a:r>
            <a:r>
              <a:rPr lang="pt-BR" sz="1600" b="0" i="0" u="none" strike="noStrike" baseline="0" dirty="0">
                <a:solidFill>
                  <a:srgbClr val="000000"/>
                </a:solidFill>
              </a:rPr>
              <a:t>1	</a:t>
            </a:r>
          </a:p>
          <a:p>
            <a:r>
              <a:rPr lang="pt-BR" sz="1600" b="0" i="0" u="none" strike="noStrike" baseline="0" dirty="0">
                <a:solidFill>
                  <a:srgbClr val="000000"/>
                </a:solidFill>
              </a:rPr>
              <a:t>venefic*: veneficus, veneficium	-	1	4	1	</a:t>
            </a:r>
            <a:r>
              <a:rPr lang="cs-CZ" sz="1600" b="0" i="0" u="none" strike="noStrike" baseline="0" dirty="0">
                <a:solidFill>
                  <a:srgbClr val="000000"/>
                </a:solidFill>
              </a:rPr>
              <a:t>	</a:t>
            </a:r>
            <a:r>
              <a:rPr lang="pt-BR" sz="1600" b="0" i="0" u="none" strike="noStrike" baseline="0" dirty="0">
                <a:solidFill>
                  <a:srgbClr val="000000"/>
                </a:solidFill>
              </a:rPr>
              <a:t>4 (Clu.:</a:t>
            </a:r>
            <a:r>
              <a:rPr lang="cs-CZ" sz="1600" b="0" i="0" u="none" strike="noStrike" baseline="0" dirty="0">
                <a:solidFill>
                  <a:srgbClr val="000000"/>
                </a:solidFill>
              </a:rPr>
              <a:t> obžaloba z otravy</a:t>
            </a:r>
            <a:r>
              <a:rPr lang="pt-BR" sz="1600" b="0" i="0" u="none" strike="noStrike" baseline="0" dirty="0">
                <a:solidFill>
                  <a:srgbClr val="000000"/>
                </a:solidFill>
              </a:rPr>
              <a:t>)	</a:t>
            </a:r>
          </a:p>
          <a:p>
            <a:r>
              <a:rPr lang="cs-CZ" sz="1600" dirty="0">
                <a:solidFill>
                  <a:srgbClr val="000000"/>
                </a:solidFill>
              </a:rPr>
              <a:t>p</a:t>
            </a:r>
            <a:r>
              <a:rPr lang="it-IT" sz="1600" b="0" i="0" u="none" strike="noStrike" baseline="0" dirty="0">
                <a:solidFill>
                  <a:srgbClr val="000000"/>
                </a:solidFill>
              </a:rPr>
              <a:t>rocella	</a:t>
            </a:r>
            <a:r>
              <a:rPr lang="cs-CZ" sz="1600" b="0" i="0" u="none" strike="noStrike" baseline="0" dirty="0">
                <a:solidFill>
                  <a:srgbClr val="000000"/>
                </a:solidFill>
              </a:rPr>
              <a:t>			</a:t>
            </a:r>
            <a:r>
              <a:rPr lang="it-IT" sz="1600" b="0" i="0" u="none" strike="noStrike" baseline="0" dirty="0">
                <a:solidFill>
                  <a:srgbClr val="000000"/>
                </a:solidFill>
              </a:rPr>
              <a:t>1	1	1	7	</a:t>
            </a:r>
            <a:r>
              <a:rPr lang="cs-CZ" sz="1600" b="0" i="0" u="none" strike="noStrike" baseline="0" dirty="0">
                <a:solidFill>
                  <a:srgbClr val="000000"/>
                </a:solidFill>
              </a:rPr>
              <a:t>	</a:t>
            </a:r>
            <a:r>
              <a:rPr lang="it-IT" sz="1600" b="0" i="0" u="none" strike="noStrike" baseline="0" dirty="0">
                <a:solidFill>
                  <a:srgbClr val="000000"/>
                </a:solidFill>
              </a:rPr>
              <a:t>1	</a:t>
            </a:r>
          </a:p>
          <a:p>
            <a:r>
              <a:rPr lang="pt-BR" sz="1600" b="0" i="0" u="none" strike="noStrike" baseline="0" dirty="0">
                <a:solidFill>
                  <a:srgbClr val="000000"/>
                </a:solidFill>
              </a:rPr>
              <a:t>tempest*: tempestas, tempestivus	13	2	7	24	</a:t>
            </a:r>
            <a:r>
              <a:rPr lang="cs-CZ" sz="1600" b="0" i="0" u="none" strike="noStrike" baseline="0" dirty="0">
                <a:solidFill>
                  <a:srgbClr val="000000"/>
                </a:solidFill>
              </a:rPr>
              <a:t>	</a:t>
            </a:r>
            <a:r>
              <a:rPr lang="pt-BR" sz="1600" b="0" i="0" u="none" strike="noStrike" baseline="0" dirty="0">
                <a:solidFill>
                  <a:srgbClr val="000000"/>
                </a:solidFill>
              </a:rPr>
              <a:t>25 (-2)	</a:t>
            </a:r>
          </a:p>
          <a:p>
            <a:r>
              <a:rPr lang="pt-BR" sz="1600" b="0" i="0" u="none" strike="noStrike" baseline="0" dirty="0">
                <a:solidFill>
                  <a:srgbClr val="000000"/>
                </a:solidFill>
              </a:rPr>
              <a:t>pernici*: pernicies, perniciosus/-issimus	7	15	12	23	</a:t>
            </a:r>
            <a:r>
              <a:rPr lang="cs-CZ" sz="1600" b="0" i="0" u="none" strike="noStrike" baseline="0" dirty="0">
                <a:solidFill>
                  <a:srgbClr val="000000"/>
                </a:solidFill>
              </a:rPr>
              <a:t>	</a:t>
            </a:r>
            <a:r>
              <a:rPr lang="pt-BR" sz="1600" b="0" i="0" u="none" strike="noStrike" baseline="0" dirty="0">
                <a:solidFill>
                  <a:srgbClr val="000000"/>
                </a:solidFill>
              </a:rPr>
              <a:t>23</a:t>
            </a:r>
            <a:endParaRPr lang="cs-CZ" sz="1600" b="0" i="0" u="none" strike="noStrike" baseline="0" dirty="0">
              <a:solidFill>
                <a:srgbClr val="000000"/>
              </a:solidFill>
            </a:endParaRPr>
          </a:p>
          <a:p>
            <a:r>
              <a:rPr lang="cs-CZ" sz="1600" b="0" i="0" u="none" strike="noStrike" baseline="0" dirty="0" err="1">
                <a:solidFill>
                  <a:srgbClr val="000000"/>
                </a:solidFill>
              </a:rPr>
              <a:t>funest</a:t>
            </a:r>
            <a:r>
              <a:rPr lang="cs-CZ" sz="1600" b="0" i="0" u="none" strike="noStrike" baseline="0" dirty="0">
                <a:solidFill>
                  <a:srgbClr val="000000"/>
                </a:solidFill>
              </a:rPr>
              <a:t>*: </a:t>
            </a:r>
            <a:r>
              <a:rPr lang="cs-CZ" sz="1600" b="0" i="0" u="none" strike="noStrike" baseline="0" dirty="0" err="1">
                <a:solidFill>
                  <a:srgbClr val="000000"/>
                </a:solidFill>
              </a:rPr>
              <a:t>funestus</a:t>
            </a:r>
            <a:r>
              <a:rPr lang="cs-CZ" sz="1600" b="0" i="0" u="none" strike="noStrike" baseline="0" dirty="0">
                <a:solidFill>
                  <a:srgbClr val="000000"/>
                </a:solidFill>
              </a:rPr>
              <a:t>/-</a:t>
            </a:r>
            <a:r>
              <a:rPr lang="cs-CZ" sz="1600" b="0" i="0" u="none" strike="noStrike" baseline="0" dirty="0" err="1">
                <a:solidFill>
                  <a:srgbClr val="000000"/>
                </a:solidFill>
              </a:rPr>
              <a:t>ior</a:t>
            </a:r>
            <a:r>
              <a:rPr lang="cs-CZ" sz="1600" b="0" i="0" u="none" strike="noStrike" baseline="0" dirty="0">
                <a:solidFill>
                  <a:srgbClr val="000000"/>
                </a:solidFill>
              </a:rPr>
              <a:t>, </a:t>
            </a:r>
            <a:r>
              <a:rPr lang="cs-CZ" sz="1600" b="0" i="0" u="none" strike="noStrike" baseline="0" dirty="0" err="1">
                <a:solidFill>
                  <a:srgbClr val="000000"/>
                </a:solidFill>
              </a:rPr>
              <a:t>funestari</a:t>
            </a:r>
            <a:r>
              <a:rPr lang="cs-CZ" sz="1600" b="0" i="0" u="none" strike="noStrike" baseline="0" dirty="0">
                <a:solidFill>
                  <a:srgbClr val="000000"/>
                </a:solidFill>
              </a:rPr>
              <a:t>	2	2	1	19		8 (-1)	</a:t>
            </a:r>
          </a:p>
          <a:p>
            <a:r>
              <a:rPr lang="cs-CZ" sz="1600" dirty="0">
                <a:solidFill>
                  <a:srgbClr val="000000"/>
                </a:solidFill>
              </a:rPr>
              <a:t>f</a:t>
            </a:r>
            <a:r>
              <a:rPr lang="sv-SE" sz="1600" b="0" i="0" u="none" strike="noStrike" baseline="0" dirty="0">
                <a:solidFill>
                  <a:srgbClr val="000000"/>
                </a:solidFill>
              </a:rPr>
              <a:t>lamma	</a:t>
            </a:r>
            <a:r>
              <a:rPr lang="cs-CZ" sz="1600" b="0" i="0" u="none" strike="noStrike" baseline="0" dirty="0">
                <a:solidFill>
                  <a:srgbClr val="000000"/>
                </a:solidFill>
              </a:rPr>
              <a:t>			</a:t>
            </a:r>
            <a:r>
              <a:rPr lang="sv-SE" sz="1600" b="0" i="0" u="none" strike="noStrike" baseline="0" dirty="0">
                <a:solidFill>
                  <a:srgbClr val="000000"/>
                </a:solidFill>
              </a:rPr>
              <a:t>8	4	4	11	</a:t>
            </a:r>
            <a:r>
              <a:rPr lang="cs-CZ" sz="1600" b="0" i="0" u="none" strike="noStrike" baseline="0" dirty="0">
                <a:solidFill>
                  <a:srgbClr val="000000"/>
                </a:solidFill>
              </a:rPr>
              <a:t>	</a:t>
            </a:r>
            <a:r>
              <a:rPr lang="sv-SE" sz="1600" b="0" i="0" u="none" strike="noStrike" baseline="0" dirty="0">
                <a:solidFill>
                  <a:srgbClr val="000000"/>
                </a:solidFill>
              </a:rPr>
              <a:t>10 (-1)	</a:t>
            </a:r>
          </a:p>
          <a:p>
            <a:r>
              <a:rPr lang="pt-BR" sz="1600" b="0" i="0" u="none" strike="noStrike" baseline="0" dirty="0">
                <a:solidFill>
                  <a:srgbClr val="000000"/>
                </a:solidFill>
              </a:rPr>
              <a:t>	</a:t>
            </a:r>
            <a:endParaRPr lang="fr-FR" sz="2000" b="0" i="0" u="none" strike="noStrike" baseline="0" dirty="0">
              <a:solidFill>
                <a:srgbClr val="000000"/>
              </a:solidFill>
            </a:endParaRPr>
          </a:p>
        </p:txBody>
      </p:sp>
      <p:sp>
        <p:nvSpPr>
          <p:cNvPr id="4" name="Nadpis 3">
            <a:extLst>
              <a:ext uri="{FF2B5EF4-FFF2-40B4-BE49-F238E27FC236}">
                <a16:creationId xmlns:a16="http://schemas.microsoft.com/office/drawing/2014/main" id="{B215B6B3-F43C-4D85-8E41-069C7419095B}"/>
              </a:ext>
            </a:extLst>
          </p:cNvPr>
          <p:cNvSpPr txBox="1">
            <a:spLocks/>
          </p:cNvSpPr>
          <p:nvPr/>
        </p:nvSpPr>
        <p:spPr>
          <a:xfrm>
            <a:off x="389800" y="360195"/>
            <a:ext cx="11408500" cy="391223"/>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r>
              <a:rPr lang="cs-CZ" sz="4000" kern="0" dirty="0">
                <a:solidFill>
                  <a:srgbClr val="0000DC"/>
                </a:solidFill>
                <a:latin typeface="+mn-lt"/>
                <a:cs typeface="Arial" panose="020B0604020202020204" pitchFamily="34" charset="0"/>
              </a:rPr>
              <a:t>Ciceronovy nálepky: </a:t>
            </a:r>
            <a:r>
              <a:rPr lang="cs-CZ" sz="4000" i="1" kern="0" dirty="0">
                <a:solidFill>
                  <a:srgbClr val="0000DC"/>
                </a:solidFill>
                <a:latin typeface="+mn-lt"/>
                <a:cs typeface="Arial" panose="020B0604020202020204" pitchFamily="34" charset="0"/>
              </a:rPr>
              <a:t>čtyři nepřátelé</a:t>
            </a:r>
          </a:p>
        </p:txBody>
      </p:sp>
      <p:sp>
        <p:nvSpPr>
          <p:cNvPr id="2" name="Zástupný symbol pro zápatí 1">
            <a:extLst>
              <a:ext uri="{FF2B5EF4-FFF2-40B4-BE49-F238E27FC236}">
                <a16:creationId xmlns:a16="http://schemas.microsoft.com/office/drawing/2014/main" id="{AB7EE38B-CDE4-4F13-ADA7-819AB82E6AAB}"/>
              </a:ext>
            </a:extLst>
          </p:cNvPr>
          <p:cNvSpPr>
            <a:spLocks noGrp="1"/>
          </p:cNvSpPr>
          <p:nvPr>
            <p:ph type="ftr" sz="quarter" idx="11"/>
          </p:nvPr>
        </p:nvSpPr>
        <p:spPr/>
        <p:txBody>
          <a:bodyPr/>
          <a:lstStyle/>
          <a:p>
            <a:r>
              <a:rPr lang="nl-NL"/>
              <a:t>1/12/2022 Den latiny. ÚŘLS, UK, Praha.</a:t>
            </a:r>
            <a:endParaRPr lang="cs-CZ"/>
          </a:p>
        </p:txBody>
      </p:sp>
      <p:sp>
        <p:nvSpPr>
          <p:cNvPr id="5" name="Zástupný symbol pro číslo snímku 4">
            <a:extLst>
              <a:ext uri="{FF2B5EF4-FFF2-40B4-BE49-F238E27FC236}">
                <a16:creationId xmlns:a16="http://schemas.microsoft.com/office/drawing/2014/main" id="{56233446-C988-4FCC-9C49-C94EA5EE2582}"/>
              </a:ext>
            </a:extLst>
          </p:cNvPr>
          <p:cNvSpPr>
            <a:spLocks noGrp="1"/>
          </p:cNvSpPr>
          <p:nvPr>
            <p:ph type="sldNum" sz="quarter" idx="12"/>
          </p:nvPr>
        </p:nvSpPr>
        <p:spPr/>
        <p:txBody>
          <a:bodyPr/>
          <a:lstStyle/>
          <a:p>
            <a:fld id="{C4ACB992-AB1E-44ED-A023-FDEEC97C9235}" type="slidenum">
              <a:rPr lang="cs-CZ" smtClean="0"/>
              <a:t>22</a:t>
            </a:fld>
            <a:endParaRPr lang="cs-CZ"/>
          </a:p>
        </p:txBody>
      </p:sp>
    </p:spTree>
    <p:extLst>
      <p:ext uri="{BB962C8B-B14F-4D97-AF65-F5344CB8AC3E}">
        <p14:creationId xmlns:p14="http://schemas.microsoft.com/office/powerpoint/2010/main" val="33594841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19186" y="1174376"/>
            <a:ext cx="11899709" cy="5522259"/>
          </a:xfrm>
        </p:spPr>
        <p:txBody>
          <a:bodyPr>
            <a:normAutofit/>
          </a:bodyPr>
          <a:lstStyle/>
          <a:p>
            <a:r>
              <a:rPr lang="cs-CZ" sz="1600" b="1" i="0" u="none" strike="noStrike" baseline="0" dirty="0">
                <a:solidFill>
                  <a:schemeClr val="tx2"/>
                </a:solidFill>
              </a:rPr>
              <a:t>Výrazy zdraví a mentálního zdraví</a:t>
            </a:r>
            <a:r>
              <a:rPr lang="en-US" sz="1600" b="0" i="0" u="none" strike="noStrike" baseline="0" dirty="0">
                <a:solidFill>
                  <a:srgbClr val="000000"/>
                </a:solidFill>
              </a:rPr>
              <a:t>	</a:t>
            </a:r>
            <a:r>
              <a:rPr lang="en-US" sz="1600" b="1" i="1" u="none" strike="noStrike" baseline="0" dirty="0" err="1">
                <a:solidFill>
                  <a:srgbClr val="000000"/>
                </a:solidFill>
              </a:rPr>
              <a:t>Verr</a:t>
            </a:r>
            <a:r>
              <a:rPr lang="en-US" sz="1600" b="1" i="1" u="none" strike="noStrike" baseline="0" dirty="0">
                <a:solidFill>
                  <a:srgbClr val="000000"/>
                </a:solidFill>
              </a:rPr>
              <a:t>.</a:t>
            </a:r>
            <a:r>
              <a:rPr lang="en-US" sz="1600" b="0" i="0" u="none" strike="noStrike" baseline="0" dirty="0">
                <a:solidFill>
                  <a:srgbClr val="000000"/>
                </a:solidFill>
              </a:rPr>
              <a:t>	</a:t>
            </a:r>
            <a:r>
              <a:rPr lang="en-US" sz="1600" b="1" i="1" u="none" strike="noStrike" baseline="0" dirty="0" err="1">
                <a:solidFill>
                  <a:srgbClr val="000000"/>
                </a:solidFill>
              </a:rPr>
              <a:t>Catil</a:t>
            </a:r>
            <a:r>
              <a:rPr lang="en-US" sz="1600" b="1" i="1" u="none" strike="noStrike" baseline="0" dirty="0">
                <a:solidFill>
                  <a:srgbClr val="000000"/>
                </a:solidFill>
              </a:rPr>
              <a:t>.</a:t>
            </a:r>
            <a:r>
              <a:rPr lang="en-US" sz="1600" b="0" i="0" u="none" strike="noStrike" baseline="0" dirty="0">
                <a:solidFill>
                  <a:srgbClr val="000000"/>
                </a:solidFill>
              </a:rPr>
              <a:t>	</a:t>
            </a:r>
            <a:r>
              <a:rPr lang="en-US" sz="1600" b="1" i="1" u="none" strike="noStrike" baseline="0" dirty="0">
                <a:solidFill>
                  <a:srgbClr val="000000"/>
                </a:solidFill>
              </a:rPr>
              <a:t>Ant.</a:t>
            </a:r>
            <a:r>
              <a:rPr lang="en-US" sz="1600" b="0" i="0" u="none" strike="noStrike" baseline="0" dirty="0">
                <a:solidFill>
                  <a:srgbClr val="000000"/>
                </a:solidFill>
              </a:rPr>
              <a:t>	</a:t>
            </a:r>
            <a:r>
              <a:rPr lang="en-US" sz="1600" b="1" i="0" u="none" strike="noStrike" baseline="0" dirty="0">
                <a:solidFill>
                  <a:srgbClr val="000000"/>
                </a:solidFill>
              </a:rPr>
              <a:t>“</a:t>
            </a:r>
            <a:r>
              <a:rPr lang="en-US" sz="1600" b="1" i="0" u="none" strike="noStrike" baseline="0" dirty="0" err="1">
                <a:solidFill>
                  <a:srgbClr val="000000"/>
                </a:solidFill>
              </a:rPr>
              <a:t>Clodianae</a:t>
            </a:r>
            <a:r>
              <a:rPr lang="en-US" sz="1600" b="1" i="0" u="none" strike="noStrike" baseline="0" dirty="0">
                <a:solidFill>
                  <a:srgbClr val="000000"/>
                </a:solidFill>
              </a:rPr>
              <a:t>”</a:t>
            </a:r>
            <a:r>
              <a:rPr lang="en-US" sz="1600" b="0" i="0" u="none" strike="noStrike" baseline="0" dirty="0">
                <a:solidFill>
                  <a:srgbClr val="000000"/>
                </a:solidFill>
              </a:rPr>
              <a:t>	</a:t>
            </a:r>
            <a:r>
              <a:rPr lang="en-US" sz="1600" b="1" i="0" u="none" strike="noStrike" baseline="0" dirty="0">
                <a:solidFill>
                  <a:srgbClr val="000000"/>
                </a:solidFill>
              </a:rPr>
              <a:t>O</a:t>
            </a:r>
            <a:r>
              <a:rPr lang="cs-CZ" sz="1600" b="1" i="0" u="none" strike="noStrike" baseline="0" dirty="0">
                <a:solidFill>
                  <a:srgbClr val="000000"/>
                </a:solidFill>
              </a:rPr>
              <a:t>statní řeči </a:t>
            </a:r>
            <a:r>
              <a:rPr lang="en-US" sz="1600" b="1" i="0" u="none" strike="noStrike" baseline="0" dirty="0">
                <a:solidFill>
                  <a:srgbClr val="000000"/>
                </a:solidFill>
              </a:rPr>
              <a:t> </a:t>
            </a:r>
            <a:endParaRPr lang="en-US" sz="1600" b="0" i="0" u="none" strike="noStrike" baseline="0" dirty="0">
              <a:solidFill>
                <a:srgbClr val="000000"/>
              </a:solidFill>
            </a:endParaRPr>
          </a:p>
          <a:p>
            <a:r>
              <a:rPr lang="en-US" sz="1600" b="0" i="0" u="none" strike="noStrike" baseline="0" dirty="0">
                <a:solidFill>
                  <a:srgbClr val="000000"/>
                </a:solidFill>
              </a:rPr>
              <a:t>(</a:t>
            </a:r>
            <a:r>
              <a:rPr lang="cs-CZ" sz="1600" b="0" i="0" u="none" strike="noStrike" baseline="0" dirty="0">
                <a:solidFill>
                  <a:srgbClr val="000000"/>
                </a:solidFill>
              </a:rPr>
              <a:t>včetně překročení mezí</a:t>
            </a:r>
            <a:r>
              <a:rPr lang="en-US" sz="1600" b="0" i="0" u="none" strike="noStrike" baseline="0" dirty="0">
                <a:solidFill>
                  <a:srgbClr val="000000"/>
                </a:solidFill>
              </a:rPr>
              <a:t>)		</a:t>
            </a:r>
          </a:p>
          <a:p>
            <a:r>
              <a:rPr lang="it-IT" sz="1600" b="0" i="0" u="none" strike="noStrike" baseline="0" dirty="0">
                <a:solidFill>
                  <a:srgbClr val="000000"/>
                </a:solidFill>
              </a:rPr>
              <a:t>pesti*: pestis, pestifer, pestilentia	4	8	26	40	</a:t>
            </a:r>
            <a:r>
              <a:rPr lang="cs-CZ" sz="1600" b="0" i="0" u="none" strike="noStrike" baseline="0" dirty="0">
                <a:solidFill>
                  <a:srgbClr val="000000"/>
                </a:solidFill>
              </a:rPr>
              <a:t>	</a:t>
            </a:r>
            <a:r>
              <a:rPr lang="it-IT" sz="1600" b="0" i="0" u="none" strike="noStrike" baseline="0" dirty="0">
                <a:solidFill>
                  <a:srgbClr val="000000"/>
                </a:solidFill>
              </a:rPr>
              <a:t>14 (-2: Cat.)	</a:t>
            </a:r>
          </a:p>
          <a:p>
            <a:r>
              <a:rPr lang="pt-BR" sz="1600" b="0" i="0" u="none" strike="noStrike" baseline="0" dirty="0">
                <a:solidFill>
                  <a:srgbClr val="000000"/>
                </a:solidFill>
              </a:rPr>
              <a:t>furor*/furios*: furiosus/-ior/-issimus	12	13	21	70	</a:t>
            </a:r>
            <a:r>
              <a:rPr lang="cs-CZ" sz="1600" b="0" i="0" u="none" strike="noStrike" baseline="0" dirty="0">
                <a:solidFill>
                  <a:srgbClr val="000000"/>
                </a:solidFill>
              </a:rPr>
              <a:t>	</a:t>
            </a:r>
            <a:r>
              <a:rPr lang="pt-BR" sz="1600" b="0" i="0" u="none" strike="noStrike" baseline="0" dirty="0">
                <a:solidFill>
                  <a:srgbClr val="000000"/>
                </a:solidFill>
              </a:rPr>
              <a:t>33 (-6 Cat.)	</a:t>
            </a:r>
          </a:p>
          <a:p>
            <a:r>
              <a:rPr lang="fr-FR" sz="1600" b="0" i="0" u="none" strike="noStrike" baseline="0" dirty="0">
                <a:solidFill>
                  <a:srgbClr val="000000"/>
                </a:solidFill>
              </a:rPr>
              <a:t>effrenat*: effrenatus/ior, effrenatio	2	2	3	7	</a:t>
            </a:r>
            <a:r>
              <a:rPr lang="cs-CZ" sz="1600" b="0" i="0" u="none" strike="noStrike" baseline="0" dirty="0">
                <a:solidFill>
                  <a:srgbClr val="000000"/>
                </a:solidFill>
              </a:rPr>
              <a:t>	</a:t>
            </a:r>
            <a:r>
              <a:rPr lang="fr-FR" sz="1600" b="0" i="0" u="none" strike="noStrike" baseline="0" dirty="0">
                <a:solidFill>
                  <a:srgbClr val="000000"/>
                </a:solidFill>
              </a:rPr>
              <a:t>1	</a:t>
            </a:r>
          </a:p>
          <a:p>
            <a:r>
              <a:rPr lang="fr-FR" sz="1600" b="0" i="0" u="none" strike="noStrike" baseline="0" dirty="0">
                <a:solidFill>
                  <a:srgbClr val="000000"/>
                </a:solidFill>
              </a:rPr>
              <a:t>impunit*: impunitus, impunitas</a:t>
            </a:r>
            <a:r>
              <a:rPr lang="cs-CZ" sz="1600" b="0" i="0" u="none" strike="noStrike" baseline="0" dirty="0">
                <a:solidFill>
                  <a:srgbClr val="000000"/>
                </a:solidFill>
              </a:rPr>
              <a:t>	</a:t>
            </a:r>
            <a:r>
              <a:rPr lang="fr-FR" sz="1600" b="0" i="0" u="none" strike="noStrike" baseline="0" dirty="0">
                <a:solidFill>
                  <a:srgbClr val="000000"/>
                </a:solidFill>
              </a:rPr>
              <a:t>	-	1	2	9	</a:t>
            </a:r>
            <a:r>
              <a:rPr lang="cs-CZ" sz="1600" b="0" i="0" u="none" strike="noStrike" baseline="0" dirty="0">
                <a:solidFill>
                  <a:srgbClr val="000000"/>
                </a:solidFill>
              </a:rPr>
              <a:t>	</a:t>
            </a:r>
            <a:r>
              <a:rPr lang="fr-FR" sz="1600" b="0" i="0" u="none" strike="noStrike" baseline="0" dirty="0">
                <a:solidFill>
                  <a:srgbClr val="000000"/>
                </a:solidFill>
              </a:rPr>
              <a:t>4	</a:t>
            </a:r>
          </a:p>
          <a:p>
            <a:r>
              <a:rPr lang="cs-CZ" sz="1600" b="0" i="0" u="none" strike="noStrike" baseline="0" dirty="0" err="1">
                <a:solidFill>
                  <a:srgbClr val="000000"/>
                </a:solidFill>
              </a:rPr>
              <a:t>indomit</a:t>
            </a:r>
            <a:r>
              <a:rPr lang="cs-CZ" sz="1600" b="0" i="0" u="none" strike="noStrike" baseline="0" dirty="0">
                <a:solidFill>
                  <a:srgbClr val="000000"/>
                </a:solidFill>
              </a:rPr>
              <a:t>*: </a:t>
            </a:r>
            <a:r>
              <a:rPr lang="cs-CZ" sz="1600" b="0" i="0" u="none" strike="noStrike" baseline="0" dirty="0" err="1">
                <a:solidFill>
                  <a:srgbClr val="000000"/>
                </a:solidFill>
              </a:rPr>
              <a:t>indomitus</a:t>
            </a:r>
            <a:r>
              <a:rPr lang="cs-CZ" sz="1600" b="0" i="0" u="none" strike="noStrike" baseline="0" dirty="0">
                <a:solidFill>
                  <a:srgbClr val="000000"/>
                </a:solidFill>
              </a:rPr>
              <a:t>			1	-	-	2		2	</a:t>
            </a:r>
          </a:p>
          <a:p>
            <a:r>
              <a:rPr lang="cs-CZ" sz="1600" b="0" i="0" u="none" strike="noStrike" baseline="0" dirty="0" err="1">
                <a:solidFill>
                  <a:srgbClr val="000000"/>
                </a:solidFill>
              </a:rPr>
              <a:t>vaecor</a:t>
            </a:r>
            <a:r>
              <a:rPr lang="cs-CZ" sz="1600" b="0" i="0" u="none" strike="noStrike" baseline="0" dirty="0">
                <a:solidFill>
                  <a:srgbClr val="000000"/>
                </a:solidFill>
              </a:rPr>
              <a:t>*: </a:t>
            </a:r>
            <a:r>
              <a:rPr lang="cs-CZ" sz="1600" b="0" i="0" u="none" strike="noStrike" baseline="0" dirty="0" err="1">
                <a:solidFill>
                  <a:srgbClr val="000000"/>
                </a:solidFill>
              </a:rPr>
              <a:t>vaecors</a:t>
            </a:r>
            <a:r>
              <a:rPr lang="cs-CZ" sz="1600" b="0" i="0" u="none" strike="noStrike" baseline="0" dirty="0">
                <a:solidFill>
                  <a:srgbClr val="000000"/>
                </a:solidFill>
              </a:rPr>
              <a:t>			-	-	-	6		-	</a:t>
            </a:r>
          </a:p>
          <a:p>
            <a:r>
              <a:rPr lang="cs-CZ" sz="1600" b="0" i="0" u="none" strike="noStrike" baseline="0" dirty="0" err="1">
                <a:solidFill>
                  <a:srgbClr val="000000"/>
                </a:solidFill>
              </a:rPr>
              <a:t>excor</a:t>
            </a:r>
            <a:r>
              <a:rPr lang="cs-CZ" sz="1600" b="0" i="0" u="none" strike="noStrike" baseline="0" dirty="0">
                <a:solidFill>
                  <a:srgbClr val="000000"/>
                </a:solidFill>
              </a:rPr>
              <a:t>*: </a:t>
            </a:r>
            <a:r>
              <a:rPr lang="cs-CZ" sz="1600" b="0" i="0" u="none" strike="noStrike" baseline="0" dirty="0" err="1">
                <a:solidFill>
                  <a:srgbClr val="000000"/>
                </a:solidFill>
              </a:rPr>
              <a:t>excors</a:t>
            </a:r>
            <a:r>
              <a:rPr lang="cs-CZ" sz="1600" b="0" i="0" u="none" strike="noStrike" baseline="0" dirty="0">
                <a:solidFill>
                  <a:srgbClr val="000000"/>
                </a:solidFill>
              </a:rPr>
              <a:t>			-	-	2	1		-	</a:t>
            </a:r>
          </a:p>
          <a:p>
            <a:r>
              <a:rPr lang="cs-CZ" sz="1600" b="0" i="0" u="none" strike="noStrike" baseline="0" dirty="0" err="1">
                <a:solidFill>
                  <a:srgbClr val="000000"/>
                </a:solidFill>
              </a:rPr>
              <a:t>demen</a:t>
            </a:r>
            <a:r>
              <a:rPr lang="cs-CZ" sz="1600" b="0" i="0" u="none" strike="noStrike" baseline="0" dirty="0">
                <a:solidFill>
                  <a:srgbClr val="000000"/>
                </a:solidFill>
              </a:rPr>
              <a:t>*: </a:t>
            </a:r>
            <a:r>
              <a:rPr lang="cs-CZ" sz="1600" b="0" i="0" u="none" strike="noStrike" baseline="0" dirty="0" err="1">
                <a:solidFill>
                  <a:srgbClr val="000000"/>
                </a:solidFill>
              </a:rPr>
              <a:t>demens</a:t>
            </a:r>
            <a:r>
              <a:rPr lang="cs-CZ" sz="1600" b="0" i="0" u="none" strike="noStrike" baseline="0" dirty="0">
                <a:solidFill>
                  <a:srgbClr val="000000"/>
                </a:solidFill>
              </a:rPr>
              <a:t>/-</a:t>
            </a:r>
            <a:r>
              <a:rPr lang="cs-CZ" sz="1600" b="0" i="0" u="none" strike="noStrike" baseline="0" dirty="0" err="1">
                <a:solidFill>
                  <a:srgbClr val="000000"/>
                </a:solidFill>
              </a:rPr>
              <a:t>tior</a:t>
            </a:r>
            <a:r>
              <a:rPr lang="cs-CZ" sz="1600" b="0" i="0" u="none" strike="noStrike" baseline="0" dirty="0">
                <a:solidFill>
                  <a:srgbClr val="000000"/>
                </a:solidFill>
              </a:rPr>
              <a:t>, </a:t>
            </a:r>
            <a:r>
              <a:rPr lang="cs-CZ" sz="1600" b="0" i="0" u="none" strike="noStrike" baseline="0" dirty="0" err="1">
                <a:solidFill>
                  <a:srgbClr val="000000"/>
                </a:solidFill>
              </a:rPr>
              <a:t>dementia</a:t>
            </a:r>
            <a:r>
              <a:rPr lang="cs-CZ" sz="1600" b="0" i="0" u="none" strike="noStrike" baseline="0" dirty="0">
                <a:solidFill>
                  <a:srgbClr val="000000"/>
                </a:solidFill>
              </a:rPr>
              <a:t>	1	3	9	13		7 (-1 </a:t>
            </a:r>
            <a:r>
              <a:rPr lang="cs-CZ" sz="1600" b="0" i="0" u="none" strike="noStrike" baseline="0" dirty="0" err="1">
                <a:solidFill>
                  <a:srgbClr val="000000"/>
                </a:solidFill>
              </a:rPr>
              <a:t>Cat</a:t>
            </a:r>
            <a:r>
              <a:rPr lang="cs-CZ" sz="1600" b="0" i="0" u="none" strike="noStrike" baseline="0" dirty="0">
                <a:solidFill>
                  <a:srgbClr val="000000"/>
                </a:solidFill>
              </a:rPr>
              <a:t>.)	</a:t>
            </a:r>
          </a:p>
          <a:p>
            <a:r>
              <a:rPr lang="pt-BR" sz="1600" b="0" i="0" u="none" strike="noStrike" baseline="0" dirty="0">
                <a:solidFill>
                  <a:srgbClr val="000000"/>
                </a:solidFill>
              </a:rPr>
              <a:t>amen*: amens/-tior/-tissimus, amentia	43	4	16	18	</a:t>
            </a:r>
            <a:r>
              <a:rPr lang="cs-CZ" sz="1600" b="0" i="0" u="none" strike="noStrike" baseline="0" dirty="0">
                <a:solidFill>
                  <a:srgbClr val="000000"/>
                </a:solidFill>
              </a:rPr>
              <a:t>	</a:t>
            </a:r>
            <a:r>
              <a:rPr lang="pt-BR" sz="1600" b="0" i="0" u="none" strike="noStrike" baseline="0" dirty="0">
                <a:solidFill>
                  <a:srgbClr val="000000"/>
                </a:solidFill>
              </a:rPr>
              <a:t>26 (-2 Cat.)	</a:t>
            </a:r>
          </a:p>
          <a:p>
            <a:r>
              <a:rPr lang="cs-CZ" sz="1600" b="0" i="0" u="none" strike="noStrike" baseline="0" dirty="0" err="1">
                <a:solidFill>
                  <a:srgbClr val="000000"/>
                </a:solidFill>
              </a:rPr>
              <a:t>odi</a:t>
            </a:r>
            <a:r>
              <a:rPr lang="cs-CZ" sz="1600" b="0" i="0" u="none" strike="noStrike" baseline="0" dirty="0">
                <a:solidFill>
                  <a:srgbClr val="000000"/>
                </a:solidFill>
              </a:rPr>
              <a:t>*: </a:t>
            </a:r>
            <a:r>
              <a:rPr lang="cs-CZ" sz="1600" b="0" i="0" u="none" strike="noStrike" baseline="0" dirty="0" err="1">
                <a:solidFill>
                  <a:srgbClr val="000000"/>
                </a:solidFill>
              </a:rPr>
              <a:t>odium</a:t>
            </a:r>
            <a:r>
              <a:rPr lang="cs-CZ" sz="1600" b="0" i="0" u="none" strike="noStrike" baseline="0" dirty="0">
                <a:solidFill>
                  <a:srgbClr val="000000"/>
                </a:solidFill>
              </a:rPr>
              <a:t>, </a:t>
            </a:r>
            <a:r>
              <a:rPr lang="cs-CZ" sz="1600" b="0" i="0" u="none" strike="noStrike" baseline="0" dirty="0" err="1">
                <a:solidFill>
                  <a:srgbClr val="000000"/>
                </a:solidFill>
              </a:rPr>
              <a:t>odiosus</a:t>
            </a:r>
            <a:r>
              <a:rPr lang="cs-CZ" sz="1600" b="0" i="0" u="none" strike="noStrike" baseline="0" dirty="0">
                <a:solidFill>
                  <a:srgbClr val="000000"/>
                </a:solidFill>
              </a:rPr>
              <a:t>		7	1	13	30		29 (-1 </a:t>
            </a:r>
            <a:r>
              <a:rPr lang="cs-CZ" sz="1600" b="0" i="0" u="none" strike="noStrike" baseline="0" dirty="0" err="1">
                <a:solidFill>
                  <a:srgbClr val="000000"/>
                </a:solidFill>
              </a:rPr>
              <a:t>Cat</a:t>
            </a:r>
            <a:r>
              <a:rPr lang="cs-CZ" sz="1600" b="0" i="0" u="none" strike="noStrike" baseline="0" dirty="0">
                <a:solidFill>
                  <a:srgbClr val="000000"/>
                </a:solidFill>
              </a:rPr>
              <a:t>.)	</a:t>
            </a:r>
          </a:p>
          <a:p>
            <a:r>
              <a:rPr lang="cs-CZ" sz="1600" b="0" i="0" u="none" strike="noStrike" baseline="0" dirty="0" err="1">
                <a:solidFill>
                  <a:srgbClr val="000000"/>
                </a:solidFill>
              </a:rPr>
              <a:t>furia</a:t>
            </a:r>
            <a:r>
              <a:rPr lang="cs-CZ" sz="1600" b="0" i="0" u="none" strike="noStrike" baseline="0" dirty="0">
                <a:solidFill>
                  <a:srgbClr val="000000"/>
                </a:solidFill>
              </a:rPr>
              <a:t>*: </a:t>
            </a:r>
            <a:r>
              <a:rPr lang="cs-CZ" sz="1600" b="0" i="0" u="none" strike="noStrike" baseline="0" dirty="0" err="1">
                <a:solidFill>
                  <a:srgbClr val="000000"/>
                </a:solidFill>
              </a:rPr>
              <a:t>furia</a:t>
            </a:r>
            <a:r>
              <a:rPr lang="cs-CZ" sz="1600" b="0" i="0" u="none" strike="noStrike" baseline="0" dirty="0">
                <a:solidFill>
                  <a:srgbClr val="000000"/>
                </a:solidFill>
              </a:rPr>
              <a:t>, </a:t>
            </a:r>
            <a:r>
              <a:rPr lang="cs-CZ" sz="1600" b="0" i="0" u="none" strike="noStrike" baseline="0" dirty="0" err="1">
                <a:solidFill>
                  <a:srgbClr val="000000"/>
                </a:solidFill>
              </a:rPr>
              <a:t>furiatus</a:t>
            </a:r>
            <a:r>
              <a:rPr lang="cs-CZ" sz="1600" b="0" i="0" u="none" strike="noStrike" baseline="0" dirty="0">
                <a:solidFill>
                  <a:srgbClr val="000000"/>
                </a:solidFill>
              </a:rPr>
              <a:t>, </a:t>
            </a:r>
            <a:r>
              <a:rPr lang="cs-CZ" sz="1600" b="0" i="0" u="none" strike="noStrike" baseline="0" dirty="0" err="1">
                <a:solidFill>
                  <a:srgbClr val="000000"/>
                </a:solidFill>
              </a:rPr>
              <a:t>furialis</a:t>
            </a:r>
            <a:r>
              <a:rPr lang="cs-CZ" sz="1600" b="0" i="0" u="none" strike="noStrike" baseline="0" dirty="0">
                <a:solidFill>
                  <a:srgbClr val="000000"/>
                </a:solidFill>
              </a:rPr>
              <a:t> / …	1	-	2	19		5	</a:t>
            </a:r>
          </a:p>
          <a:p>
            <a:r>
              <a:rPr lang="cs-CZ" sz="1600" b="0" i="0" u="none" strike="noStrike" baseline="0" dirty="0">
                <a:solidFill>
                  <a:srgbClr val="000000"/>
                </a:solidFill>
              </a:rPr>
              <a:t>idiot*: idiota			1	-	-	3		-	</a:t>
            </a:r>
          </a:p>
          <a:p>
            <a:endParaRPr lang="cs-CZ" sz="1600" b="0" i="0" u="none" strike="noStrike" baseline="0" dirty="0">
              <a:solidFill>
                <a:srgbClr val="000000"/>
              </a:solidFill>
            </a:endParaRPr>
          </a:p>
          <a:p>
            <a:r>
              <a:rPr lang="cs-CZ" sz="1600" b="1" i="0" u="none" strike="noStrike" baseline="0" dirty="0">
                <a:solidFill>
                  <a:schemeClr val="tx2"/>
                </a:solidFill>
              </a:rPr>
              <a:t>Výrazy zesměšnění a urážky	</a:t>
            </a:r>
            <a:r>
              <a:rPr lang="en-US" sz="1600" b="0" i="0" u="none" strike="noStrike" baseline="0" dirty="0">
                <a:solidFill>
                  <a:srgbClr val="000000"/>
                </a:solidFill>
              </a:rPr>
              <a:t>	</a:t>
            </a:r>
            <a:r>
              <a:rPr lang="en-US" sz="1600" b="1" i="1" u="none" strike="noStrike" baseline="0" dirty="0" err="1">
                <a:solidFill>
                  <a:srgbClr val="000000"/>
                </a:solidFill>
              </a:rPr>
              <a:t>Verr</a:t>
            </a:r>
            <a:r>
              <a:rPr lang="en-US" sz="1600" b="1" i="1" u="none" strike="noStrike" baseline="0" dirty="0">
                <a:solidFill>
                  <a:srgbClr val="000000"/>
                </a:solidFill>
              </a:rPr>
              <a:t>.</a:t>
            </a:r>
            <a:r>
              <a:rPr lang="en-US" sz="1600" b="0" i="0" u="none" strike="noStrike" baseline="0" dirty="0">
                <a:solidFill>
                  <a:srgbClr val="000000"/>
                </a:solidFill>
              </a:rPr>
              <a:t>	</a:t>
            </a:r>
            <a:r>
              <a:rPr lang="en-US" sz="1600" b="1" i="1" u="none" strike="noStrike" baseline="0" dirty="0" err="1">
                <a:solidFill>
                  <a:srgbClr val="000000"/>
                </a:solidFill>
              </a:rPr>
              <a:t>Catil</a:t>
            </a:r>
            <a:r>
              <a:rPr lang="en-US" sz="1600" b="1" i="1" u="none" strike="noStrike" baseline="0" dirty="0">
                <a:solidFill>
                  <a:srgbClr val="000000"/>
                </a:solidFill>
              </a:rPr>
              <a:t>.</a:t>
            </a:r>
            <a:r>
              <a:rPr lang="en-US" sz="1600" b="0" i="0" u="none" strike="noStrike" baseline="0" dirty="0">
                <a:solidFill>
                  <a:srgbClr val="000000"/>
                </a:solidFill>
              </a:rPr>
              <a:t>	</a:t>
            </a:r>
            <a:r>
              <a:rPr lang="en-US" sz="1600" b="1" i="1" u="none" strike="noStrike" baseline="0" dirty="0">
                <a:solidFill>
                  <a:srgbClr val="000000"/>
                </a:solidFill>
              </a:rPr>
              <a:t>Ant.</a:t>
            </a:r>
            <a:r>
              <a:rPr lang="en-US" sz="1600" b="0" i="0" u="none" strike="noStrike" baseline="0" dirty="0">
                <a:solidFill>
                  <a:srgbClr val="000000"/>
                </a:solidFill>
              </a:rPr>
              <a:t>	</a:t>
            </a:r>
            <a:r>
              <a:rPr lang="en-US" sz="1600" b="1" i="0" u="none" strike="noStrike" baseline="0" dirty="0">
                <a:solidFill>
                  <a:srgbClr val="000000"/>
                </a:solidFill>
              </a:rPr>
              <a:t>“</a:t>
            </a:r>
            <a:r>
              <a:rPr lang="en-US" sz="1600" b="1" i="0" u="none" strike="noStrike" baseline="0" dirty="0" err="1">
                <a:solidFill>
                  <a:srgbClr val="000000"/>
                </a:solidFill>
              </a:rPr>
              <a:t>Clodianae</a:t>
            </a:r>
            <a:r>
              <a:rPr lang="en-US" sz="1600" b="1" i="0" u="none" strike="noStrike" baseline="0" dirty="0">
                <a:solidFill>
                  <a:srgbClr val="000000"/>
                </a:solidFill>
              </a:rPr>
              <a:t>”</a:t>
            </a:r>
            <a:r>
              <a:rPr lang="en-US" sz="1600" b="0" i="0" u="none" strike="noStrike" baseline="0" dirty="0">
                <a:solidFill>
                  <a:srgbClr val="000000"/>
                </a:solidFill>
              </a:rPr>
              <a:t>	</a:t>
            </a:r>
            <a:r>
              <a:rPr lang="en-US" sz="1600" b="1" i="0" u="none" strike="noStrike" baseline="0" dirty="0">
                <a:solidFill>
                  <a:srgbClr val="000000"/>
                </a:solidFill>
              </a:rPr>
              <a:t> O</a:t>
            </a:r>
            <a:r>
              <a:rPr lang="cs-CZ" sz="1600" b="1" i="0" u="none" strike="noStrike" baseline="0" dirty="0">
                <a:solidFill>
                  <a:srgbClr val="000000"/>
                </a:solidFill>
              </a:rPr>
              <a:t>statní řeči </a:t>
            </a:r>
            <a:r>
              <a:rPr lang="en-US" sz="1600" b="0" i="0" u="none" strike="noStrike" baseline="0" dirty="0">
                <a:solidFill>
                  <a:srgbClr val="000000"/>
                </a:solidFill>
              </a:rPr>
              <a:t>	</a:t>
            </a:r>
          </a:p>
          <a:p>
            <a:r>
              <a:rPr lang="en-US" sz="1600" b="0" i="0" u="none" strike="noStrike" baseline="0" dirty="0">
                <a:solidFill>
                  <a:srgbClr val="000000"/>
                </a:solidFill>
              </a:rPr>
              <a:t>vorago (3* with </a:t>
            </a:r>
            <a:r>
              <a:rPr lang="en-US" sz="1600" b="0" i="0" u="none" strike="noStrike" baseline="0" dirty="0" err="1">
                <a:solidFill>
                  <a:srgbClr val="000000"/>
                </a:solidFill>
              </a:rPr>
              <a:t>gurges</a:t>
            </a:r>
            <a:r>
              <a:rPr lang="en-US" sz="1600" b="0" i="0" u="none" strike="noStrike" baseline="0" dirty="0">
                <a:solidFill>
                  <a:srgbClr val="000000"/>
                </a:solidFill>
              </a:rPr>
              <a:t>) 	</a:t>
            </a:r>
            <a:r>
              <a:rPr lang="cs-CZ" sz="1600" b="0" i="0" u="none" strike="noStrike" baseline="0" dirty="0">
                <a:solidFill>
                  <a:srgbClr val="000000"/>
                </a:solidFill>
              </a:rPr>
              <a:t>	</a:t>
            </a:r>
            <a:r>
              <a:rPr lang="en-US" sz="1600" b="0" i="0" u="none" strike="noStrike" baseline="0" dirty="0">
                <a:solidFill>
                  <a:srgbClr val="000000"/>
                </a:solidFill>
              </a:rPr>
              <a:t>1	-	1	2	</a:t>
            </a:r>
            <a:r>
              <a:rPr lang="cs-CZ" sz="1600" b="0" i="0" u="none" strike="noStrike" baseline="0" dirty="0">
                <a:solidFill>
                  <a:srgbClr val="000000"/>
                </a:solidFill>
              </a:rPr>
              <a:t>	</a:t>
            </a:r>
            <a:r>
              <a:rPr lang="en-US" sz="1600" b="0" i="0" u="none" strike="noStrike" baseline="0" dirty="0">
                <a:solidFill>
                  <a:srgbClr val="000000"/>
                </a:solidFill>
              </a:rPr>
              <a:t>-	</a:t>
            </a:r>
          </a:p>
          <a:p>
            <a:r>
              <a:rPr lang="en-US" sz="1600" b="0" i="0" u="none" strike="noStrike" baseline="0" dirty="0" err="1">
                <a:solidFill>
                  <a:srgbClr val="000000"/>
                </a:solidFill>
              </a:rPr>
              <a:t>gurges</a:t>
            </a:r>
            <a:r>
              <a:rPr lang="en-US" sz="1600" b="0" i="0" u="none" strike="noStrike" baseline="0" dirty="0">
                <a:solidFill>
                  <a:srgbClr val="000000"/>
                </a:solidFill>
              </a:rPr>
              <a:t> (3* with vorago, 1* with </a:t>
            </a:r>
            <a:r>
              <a:rPr lang="en-US" sz="1600" b="0" i="0" u="none" strike="noStrike" baseline="0" dirty="0" err="1">
                <a:solidFill>
                  <a:srgbClr val="000000"/>
                </a:solidFill>
              </a:rPr>
              <a:t>helluo</a:t>
            </a:r>
            <a:r>
              <a:rPr lang="en-US" sz="1600" b="0" i="0" u="none" strike="noStrike" baseline="0" dirty="0">
                <a:solidFill>
                  <a:srgbClr val="000000"/>
                </a:solidFill>
              </a:rPr>
              <a:t>)	1	-	1	6	</a:t>
            </a:r>
            <a:r>
              <a:rPr lang="cs-CZ" sz="1600" b="0" i="0" u="none" strike="noStrike" baseline="0" dirty="0">
                <a:solidFill>
                  <a:srgbClr val="000000"/>
                </a:solidFill>
              </a:rPr>
              <a:t>	</a:t>
            </a:r>
            <a:r>
              <a:rPr lang="en-US" sz="1600" b="0" i="0" u="none" strike="noStrike" baseline="0" dirty="0">
                <a:solidFill>
                  <a:srgbClr val="000000"/>
                </a:solidFill>
              </a:rPr>
              <a:t>1	</a:t>
            </a:r>
          </a:p>
          <a:p>
            <a:r>
              <a:rPr lang="pt-BR" sz="1600" b="0" i="0" u="none" strike="noStrike" baseline="0" dirty="0">
                <a:solidFill>
                  <a:srgbClr val="000000"/>
                </a:solidFill>
              </a:rPr>
              <a:t>Spartacus	</a:t>
            </a:r>
            <a:r>
              <a:rPr lang="cs-CZ" sz="1600" b="0" i="0" u="none" strike="noStrike" baseline="0" dirty="0">
                <a:solidFill>
                  <a:srgbClr val="000000"/>
                </a:solidFill>
              </a:rPr>
              <a:t>		</a:t>
            </a:r>
            <a:r>
              <a:rPr lang="pt-BR" sz="1600" b="0" i="0" u="none" strike="noStrike" baseline="0" dirty="0">
                <a:solidFill>
                  <a:srgbClr val="000000"/>
                </a:solidFill>
              </a:rPr>
              <a:t>-	-	2	1(exemplum S.)	</a:t>
            </a:r>
          </a:p>
          <a:p>
            <a:r>
              <a:rPr lang="it-IT" sz="1600" b="0" i="0" u="none" strike="noStrike" baseline="0" dirty="0">
                <a:solidFill>
                  <a:srgbClr val="000000"/>
                </a:solidFill>
              </a:rPr>
              <a:t>Belua	</a:t>
            </a:r>
            <a:r>
              <a:rPr lang="cs-CZ" sz="1600" b="0" i="0" u="none" strike="noStrike" baseline="0" dirty="0">
                <a:solidFill>
                  <a:srgbClr val="000000"/>
                </a:solidFill>
              </a:rPr>
              <a:t>			</a:t>
            </a:r>
            <a:r>
              <a:rPr lang="it-IT" sz="1600" b="0" i="0" u="none" strike="noStrike" baseline="0" dirty="0">
                <a:solidFill>
                  <a:srgbClr val="000000"/>
                </a:solidFill>
              </a:rPr>
              <a:t>2	-	9	8	</a:t>
            </a:r>
            <a:r>
              <a:rPr lang="cs-CZ" sz="1600" b="0" i="0" u="none" strike="noStrike" baseline="0" dirty="0">
                <a:solidFill>
                  <a:srgbClr val="000000"/>
                </a:solidFill>
              </a:rPr>
              <a:t>	</a:t>
            </a:r>
            <a:r>
              <a:rPr lang="it-IT" sz="1600" b="0" i="0" u="none" strike="noStrike" baseline="0" dirty="0">
                <a:solidFill>
                  <a:srgbClr val="000000"/>
                </a:solidFill>
              </a:rPr>
              <a:t>-1 (Cat.)	</a:t>
            </a:r>
          </a:p>
          <a:p>
            <a:endParaRPr lang="fr-FR" sz="2000" b="0" i="0" u="none" strike="noStrike" baseline="0" dirty="0">
              <a:solidFill>
                <a:srgbClr val="000000"/>
              </a:solidFill>
              <a:latin typeface="Adobe Garamond Pro"/>
            </a:endParaRPr>
          </a:p>
        </p:txBody>
      </p:sp>
      <p:sp>
        <p:nvSpPr>
          <p:cNvPr id="4" name="Nadpis 3">
            <a:extLst>
              <a:ext uri="{FF2B5EF4-FFF2-40B4-BE49-F238E27FC236}">
                <a16:creationId xmlns:a16="http://schemas.microsoft.com/office/drawing/2014/main" id="{B215B6B3-F43C-4D85-8E41-069C7419095B}"/>
              </a:ext>
            </a:extLst>
          </p:cNvPr>
          <p:cNvSpPr txBox="1">
            <a:spLocks/>
          </p:cNvSpPr>
          <p:nvPr/>
        </p:nvSpPr>
        <p:spPr>
          <a:xfrm>
            <a:off x="389800" y="360195"/>
            <a:ext cx="11408500" cy="391223"/>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r>
              <a:rPr lang="cs-CZ" sz="4000" kern="0" dirty="0">
                <a:solidFill>
                  <a:srgbClr val="0000DC"/>
                </a:solidFill>
                <a:latin typeface="+mn-lt"/>
                <a:cs typeface="Arial" panose="020B0604020202020204" pitchFamily="34" charset="0"/>
              </a:rPr>
              <a:t>Ciceronovy nálepky: </a:t>
            </a:r>
            <a:r>
              <a:rPr lang="cs-CZ" sz="4000" i="1" kern="0" dirty="0">
                <a:solidFill>
                  <a:srgbClr val="0000DC"/>
                </a:solidFill>
                <a:latin typeface="+mn-lt"/>
                <a:cs typeface="Arial" panose="020B0604020202020204" pitchFamily="34" charset="0"/>
              </a:rPr>
              <a:t>čtyři nepřátelé</a:t>
            </a:r>
          </a:p>
        </p:txBody>
      </p:sp>
      <p:sp>
        <p:nvSpPr>
          <p:cNvPr id="2" name="Zástupný symbol pro zápatí 1">
            <a:extLst>
              <a:ext uri="{FF2B5EF4-FFF2-40B4-BE49-F238E27FC236}">
                <a16:creationId xmlns:a16="http://schemas.microsoft.com/office/drawing/2014/main" id="{0B2A1199-9FF9-4684-A61C-460929D6052C}"/>
              </a:ext>
            </a:extLst>
          </p:cNvPr>
          <p:cNvSpPr>
            <a:spLocks noGrp="1"/>
          </p:cNvSpPr>
          <p:nvPr>
            <p:ph type="ftr" sz="quarter" idx="11"/>
          </p:nvPr>
        </p:nvSpPr>
        <p:spPr/>
        <p:txBody>
          <a:bodyPr/>
          <a:lstStyle/>
          <a:p>
            <a:r>
              <a:rPr lang="nl-NL"/>
              <a:t>1/12/2022 Den latiny. ÚŘLS, UK, Praha.</a:t>
            </a:r>
            <a:endParaRPr lang="cs-CZ"/>
          </a:p>
        </p:txBody>
      </p:sp>
      <p:sp>
        <p:nvSpPr>
          <p:cNvPr id="5" name="Zástupný symbol pro číslo snímku 4">
            <a:extLst>
              <a:ext uri="{FF2B5EF4-FFF2-40B4-BE49-F238E27FC236}">
                <a16:creationId xmlns:a16="http://schemas.microsoft.com/office/drawing/2014/main" id="{F0149D4F-FE62-44FC-B968-8AEBD135B80F}"/>
              </a:ext>
            </a:extLst>
          </p:cNvPr>
          <p:cNvSpPr>
            <a:spLocks noGrp="1"/>
          </p:cNvSpPr>
          <p:nvPr>
            <p:ph type="sldNum" sz="quarter" idx="12"/>
          </p:nvPr>
        </p:nvSpPr>
        <p:spPr/>
        <p:txBody>
          <a:bodyPr/>
          <a:lstStyle/>
          <a:p>
            <a:fld id="{C4ACB992-AB1E-44ED-A023-FDEEC97C9235}" type="slidenum">
              <a:rPr lang="cs-CZ" smtClean="0"/>
              <a:t>23</a:t>
            </a:fld>
            <a:endParaRPr lang="cs-CZ"/>
          </a:p>
        </p:txBody>
      </p:sp>
    </p:spTree>
    <p:extLst>
      <p:ext uri="{BB962C8B-B14F-4D97-AF65-F5344CB8AC3E}">
        <p14:creationId xmlns:p14="http://schemas.microsoft.com/office/powerpoint/2010/main" val="4085329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19186" y="1174376"/>
            <a:ext cx="11899709" cy="4894730"/>
          </a:xfrm>
        </p:spPr>
        <p:txBody>
          <a:bodyPr>
            <a:normAutofit fontScale="25000" lnSpcReduction="20000"/>
          </a:bodyPr>
          <a:lstStyle/>
          <a:p>
            <a:pPr>
              <a:lnSpc>
                <a:spcPct val="120000"/>
              </a:lnSpc>
            </a:pPr>
            <a:r>
              <a:rPr lang="cs-CZ" sz="6400" b="1" i="0" u="none" strike="noStrike" baseline="0" dirty="0">
                <a:solidFill>
                  <a:schemeClr val="tx2"/>
                </a:solidFill>
              </a:rPr>
              <a:t>Výrazy konspirace a korupce</a:t>
            </a:r>
            <a:r>
              <a:rPr lang="cs-CZ" sz="6400" b="1" i="0" u="none" strike="noStrike" baseline="0" dirty="0">
                <a:solidFill>
                  <a:srgbClr val="000000"/>
                </a:solidFill>
              </a:rPr>
              <a:t>	</a:t>
            </a:r>
            <a:r>
              <a:rPr lang="cs-CZ" sz="6400" b="1" i="1" u="none" strike="noStrike" baseline="0" dirty="0">
                <a:solidFill>
                  <a:srgbClr val="000000"/>
                </a:solidFill>
              </a:rPr>
              <a:t>V</a:t>
            </a:r>
            <a:r>
              <a:rPr lang="en-US" sz="6400" b="1" i="1" u="none" strike="noStrike" baseline="0" dirty="0">
                <a:solidFill>
                  <a:srgbClr val="000000"/>
                </a:solidFill>
              </a:rPr>
              <a:t>err.</a:t>
            </a:r>
            <a:r>
              <a:rPr lang="en-US" sz="6400" b="0" i="0" u="none" strike="noStrike" baseline="0" dirty="0">
                <a:solidFill>
                  <a:srgbClr val="000000"/>
                </a:solidFill>
              </a:rPr>
              <a:t>	</a:t>
            </a:r>
            <a:r>
              <a:rPr lang="en-US" sz="6400" b="1" i="1" u="none" strike="noStrike" baseline="0" dirty="0" err="1">
                <a:solidFill>
                  <a:srgbClr val="000000"/>
                </a:solidFill>
              </a:rPr>
              <a:t>Catil</a:t>
            </a:r>
            <a:r>
              <a:rPr lang="en-US" sz="6400" b="1" i="1" u="none" strike="noStrike" baseline="0" dirty="0">
                <a:solidFill>
                  <a:srgbClr val="000000"/>
                </a:solidFill>
              </a:rPr>
              <a:t>.</a:t>
            </a:r>
            <a:r>
              <a:rPr lang="en-US" sz="6400" b="0" i="0" u="none" strike="noStrike" baseline="0" dirty="0">
                <a:solidFill>
                  <a:srgbClr val="000000"/>
                </a:solidFill>
              </a:rPr>
              <a:t>	</a:t>
            </a:r>
            <a:r>
              <a:rPr lang="en-US" sz="6400" b="1" i="1" u="none" strike="noStrike" baseline="0" dirty="0">
                <a:solidFill>
                  <a:srgbClr val="000000"/>
                </a:solidFill>
              </a:rPr>
              <a:t>Ant.</a:t>
            </a:r>
            <a:r>
              <a:rPr lang="en-US" sz="6400" b="0" i="0" u="none" strike="noStrike" baseline="0" dirty="0">
                <a:solidFill>
                  <a:srgbClr val="000000"/>
                </a:solidFill>
              </a:rPr>
              <a:t>	</a:t>
            </a:r>
            <a:r>
              <a:rPr lang="en-US" sz="6400" b="1" i="0" u="none" strike="noStrike" baseline="0" dirty="0">
                <a:solidFill>
                  <a:srgbClr val="000000"/>
                </a:solidFill>
              </a:rPr>
              <a:t>“</a:t>
            </a:r>
            <a:r>
              <a:rPr lang="en-US" sz="6400" b="1" i="0" u="none" strike="noStrike" baseline="0" dirty="0" err="1">
                <a:solidFill>
                  <a:srgbClr val="000000"/>
                </a:solidFill>
              </a:rPr>
              <a:t>Clodianae</a:t>
            </a:r>
            <a:r>
              <a:rPr lang="en-US" sz="6400" b="1" i="0" u="none" strike="noStrike" baseline="0" dirty="0">
                <a:solidFill>
                  <a:srgbClr val="000000"/>
                </a:solidFill>
              </a:rPr>
              <a:t>”</a:t>
            </a:r>
            <a:r>
              <a:rPr lang="en-US" sz="6400" b="0" i="0" u="none" strike="noStrike" baseline="0" dirty="0">
                <a:solidFill>
                  <a:srgbClr val="000000"/>
                </a:solidFill>
              </a:rPr>
              <a:t>	</a:t>
            </a:r>
            <a:r>
              <a:rPr lang="cs-CZ" sz="6400" b="1" i="0" u="none" strike="noStrike" baseline="0" dirty="0">
                <a:solidFill>
                  <a:srgbClr val="000000"/>
                </a:solidFill>
              </a:rPr>
              <a:t>Ostatní řeči</a:t>
            </a:r>
            <a:r>
              <a:rPr lang="en-US" sz="6400" b="0" i="0" u="none" strike="noStrike" baseline="0" dirty="0">
                <a:solidFill>
                  <a:srgbClr val="000000"/>
                </a:solidFill>
              </a:rPr>
              <a:t>	</a:t>
            </a:r>
          </a:p>
          <a:p>
            <a:pPr>
              <a:lnSpc>
                <a:spcPct val="120000"/>
              </a:lnSpc>
            </a:pPr>
            <a:r>
              <a:rPr lang="en-US" sz="6400" b="0" i="0" u="none" strike="noStrike" baseline="0" dirty="0">
                <a:solidFill>
                  <a:srgbClr val="000000"/>
                </a:solidFill>
              </a:rPr>
              <a:t>(</a:t>
            </a:r>
            <a:r>
              <a:rPr lang="cs-CZ" sz="6400" dirty="0">
                <a:solidFill>
                  <a:srgbClr val="000000"/>
                </a:solidFill>
              </a:rPr>
              <a:t>s obecnými důsledky:</a:t>
            </a:r>
            <a:r>
              <a:rPr lang="en-US" sz="6400" b="0" i="0" u="none" strike="noStrike" baseline="0" dirty="0">
                <a:solidFill>
                  <a:srgbClr val="000000"/>
                </a:solidFill>
              </a:rPr>
              <a:t> </a:t>
            </a:r>
            <a:r>
              <a:rPr lang="en-US" sz="6400" b="0" i="1" u="none" strike="noStrike" baseline="0" dirty="0">
                <a:solidFill>
                  <a:srgbClr val="000000"/>
                </a:solidFill>
              </a:rPr>
              <a:t>res publica, patria, </a:t>
            </a:r>
            <a:r>
              <a:rPr lang="en-US" sz="6400" b="0" i="1" u="none" strike="noStrike" baseline="0" dirty="0" err="1">
                <a:solidFill>
                  <a:srgbClr val="000000"/>
                </a:solidFill>
              </a:rPr>
              <a:t>omnis</a:t>
            </a:r>
            <a:r>
              <a:rPr lang="en-US" sz="6400" b="0" i="1" u="none" strike="noStrike" baseline="0" dirty="0">
                <a:solidFill>
                  <a:srgbClr val="000000"/>
                </a:solidFill>
              </a:rPr>
              <a:t> terra, civitas, </a:t>
            </a:r>
            <a:r>
              <a:rPr lang="en-US" sz="6400" b="0" i="1" u="none" strike="noStrike" baseline="0" dirty="0" err="1">
                <a:solidFill>
                  <a:srgbClr val="000000"/>
                </a:solidFill>
              </a:rPr>
              <a:t>tota</a:t>
            </a:r>
            <a:r>
              <a:rPr lang="en-US" sz="6400" b="0" i="1" u="none" strike="noStrike" baseline="0" dirty="0">
                <a:solidFill>
                  <a:srgbClr val="000000"/>
                </a:solidFill>
              </a:rPr>
              <a:t> Italia</a:t>
            </a:r>
            <a:r>
              <a:rPr lang="en-US" sz="6400" b="0" i="0" u="none" strike="noStrike" baseline="0" dirty="0">
                <a:solidFill>
                  <a:srgbClr val="000000"/>
                </a:solidFill>
              </a:rPr>
              <a:t>)	</a:t>
            </a:r>
            <a:endParaRPr lang="cs-CZ" sz="6400" b="0" i="0" u="none" strike="noStrike" baseline="0" dirty="0">
              <a:solidFill>
                <a:srgbClr val="000000"/>
              </a:solidFill>
            </a:endParaRPr>
          </a:p>
          <a:p>
            <a:pPr>
              <a:lnSpc>
                <a:spcPct val="120000"/>
              </a:lnSpc>
            </a:pPr>
            <a:r>
              <a:rPr lang="cs-CZ" sz="6400" b="0" i="0" u="none" strike="noStrike" baseline="0" dirty="0" err="1">
                <a:solidFill>
                  <a:srgbClr val="000000"/>
                </a:solidFill>
              </a:rPr>
              <a:t>proditor</a:t>
            </a:r>
            <a:r>
              <a:rPr lang="cs-CZ" sz="6400" b="0" i="0" u="none" strike="noStrike" baseline="0" dirty="0">
                <a:solidFill>
                  <a:srgbClr val="000000"/>
                </a:solidFill>
              </a:rPr>
              <a:t>*				4	-	1	14		3 (-2 </a:t>
            </a:r>
            <a:r>
              <a:rPr lang="cs-CZ" sz="6400" b="0" i="0" u="none" strike="noStrike" baseline="0" dirty="0" err="1">
                <a:solidFill>
                  <a:srgbClr val="000000"/>
                </a:solidFill>
              </a:rPr>
              <a:t>Cat</a:t>
            </a:r>
            <a:r>
              <a:rPr lang="cs-CZ" sz="6400" b="0" i="0" u="none" strike="noStrike" baseline="0" dirty="0">
                <a:solidFill>
                  <a:srgbClr val="000000"/>
                </a:solidFill>
              </a:rPr>
              <a:t>.)	</a:t>
            </a:r>
          </a:p>
          <a:p>
            <a:pPr>
              <a:lnSpc>
                <a:spcPct val="120000"/>
              </a:lnSpc>
            </a:pPr>
            <a:r>
              <a:rPr lang="cs-CZ" sz="6400" b="0" i="0" u="none" strike="noStrike" baseline="0" dirty="0" err="1">
                <a:solidFill>
                  <a:srgbClr val="000000"/>
                </a:solidFill>
              </a:rPr>
              <a:t>corrupt</a:t>
            </a:r>
            <a:r>
              <a:rPr lang="cs-CZ" sz="6400" b="0" i="0" u="none" strike="noStrike" baseline="0" dirty="0">
                <a:solidFill>
                  <a:srgbClr val="000000"/>
                </a:solidFill>
              </a:rPr>
              <a:t>*</a:t>
            </a:r>
          </a:p>
          <a:p>
            <a:pPr>
              <a:lnSpc>
                <a:spcPct val="120000"/>
              </a:lnSpc>
            </a:pPr>
            <a:r>
              <a:rPr lang="cs-CZ" sz="6400" b="0" i="0" u="none" strike="noStrike" baseline="0" dirty="0" err="1">
                <a:solidFill>
                  <a:srgbClr val="000000"/>
                </a:solidFill>
              </a:rPr>
              <a:t>corruptus</a:t>
            </a:r>
            <a:r>
              <a:rPr lang="cs-CZ" sz="6400" b="0" i="0" u="none" strike="noStrike" baseline="0" dirty="0">
                <a:solidFill>
                  <a:srgbClr val="000000"/>
                </a:solidFill>
              </a:rPr>
              <a:t>, </a:t>
            </a:r>
            <a:r>
              <a:rPr lang="cs-CZ" sz="6400" b="0" i="0" u="none" strike="noStrike" baseline="0" dirty="0" err="1">
                <a:solidFill>
                  <a:srgbClr val="000000"/>
                </a:solidFill>
              </a:rPr>
              <a:t>corruptio</a:t>
            </a:r>
            <a:r>
              <a:rPr lang="cs-CZ" sz="6400" b="0" i="0" u="none" strike="noStrike" baseline="0" dirty="0">
                <a:solidFill>
                  <a:srgbClr val="000000"/>
                </a:solidFill>
              </a:rPr>
              <a:t>, </a:t>
            </a:r>
            <a:r>
              <a:rPr lang="cs-CZ" sz="6400" b="0" i="0" u="none" strike="noStrike" baseline="0" dirty="0" err="1">
                <a:solidFill>
                  <a:srgbClr val="000000"/>
                </a:solidFill>
              </a:rPr>
              <a:t>corruptor</a:t>
            </a:r>
            <a:r>
              <a:rPr lang="cs-CZ" sz="6400" b="0" i="0" u="none" strike="noStrike" baseline="0" dirty="0">
                <a:solidFill>
                  <a:srgbClr val="000000"/>
                </a:solidFill>
              </a:rPr>
              <a:t>		7	2	2	4		47 (-23 </a:t>
            </a:r>
            <a:r>
              <a:rPr lang="cs-CZ" sz="6400" b="0" i="1" u="none" strike="noStrike" baseline="0" dirty="0" err="1">
                <a:solidFill>
                  <a:srgbClr val="000000"/>
                </a:solidFill>
              </a:rPr>
              <a:t>Cluent</a:t>
            </a:r>
            <a:r>
              <a:rPr lang="cs-CZ" sz="6400" b="0" i="1" u="none" strike="noStrike" baseline="0" dirty="0">
                <a:solidFill>
                  <a:srgbClr val="000000"/>
                </a:solidFill>
              </a:rPr>
              <a:t>.</a:t>
            </a:r>
            <a:r>
              <a:rPr lang="cs-CZ" sz="6400" b="0" i="0" u="none" strike="noStrike" baseline="0" dirty="0">
                <a:solidFill>
                  <a:srgbClr val="000000"/>
                </a:solidFill>
              </a:rPr>
              <a:t>)	</a:t>
            </a:r>
          </a:p>
          <a:p>
            <a:pPr>
              <a:lnSpc>
                <a:spcPct val="120000"/>
              </a:lnSpc>
            </a:pPr>
            <a:r>
              <a:rPr lang="cs-CZ" sz="6400" dirty="0">
                <a:solidFill>
                  <a:srgbClr val="000000"/>
                </a:solidFill>
              </a:rPr>
              <a:t>c</a:t>
            </a:r>
            <a:r>
              <a:rPr lang="it-IT" sz="6400" b="0" i="0" u="none" strike="noStrike" baseline="0" dirty="0">
                <a:solidFill>
                  <a:srgbClr val="000000"/>
                </a:solidFill>
              </a:rPr>
              <a:t>orruptella	</a:t>
            </a:r>
            <a:r>
              <a:rPr lang="cs-CZ" sz="6400" b="0" i="0" u="none" strike="noStrike" baseline="0" dirty="0">
                <a:solidFill>
                  <a:srgbClr val="000000"/>
                </a:solidFill>
              </a:rPr>
              <a:t>		</a:t>
            </a:r>
            <a:r>
              <a:rPr lang="it-IT" sz="6400" b="0" i="0" u="none" strike="noStrike" baseline="0" dirty="0">
                <a:solidFill>
                  <a:srgbClr val="000000"/>
                </a:solidFill>
              </a:rPr>
              <a:t>1	1	-	1	</a:t>
            </a:r>
            <a:r>
              <a:rPr lang="cs-CZ" sz="6400" b="0" i="0" u="none" strike="noStrike" baseline="0" dirty="0">
                <a:solidFill>
                  <a:srgbClr val="000000"/>
                </a:solidFill>
              </a:rPr>
              <a:t>	</a:t>
            </a:r>
            <a:r>
              <a:rPr lang="it-IT" sz="6400" b="0" i="0" u="none" strike="noStrike" baseline="0" dirty="0">
                <a:solidFill>
                  <a:srgbClr val="000000"/>
                </a:solidFill>
              </a:rPr>
              <a:t>1	</a:t>
            </a:r>
          </a:p>
          <a:p>
            <a:pPr>
              <a:lnSpc>
                <a:spcPct val="120000"/>
              </a:lnSpc>
            </a:pPr>
            <a:r>
              <a:rPr lang="cs-CZ" sz="6400" b="0" i="0" u="none" strike="noStrike" baseline="0" dirty="0" err="1">
                <a:solidFill>
                  <a:srgbClr val="000000"/>
                </a:solidFill>
              </a:rPr>
              <a:t>conscelerat</a:t>
            </a:r>
            <a:r>
              <a:rPr lang="cs-CZ" sz="6400" b="0" i="0" u="none" strike="noStrike" baseline="0" dirty="0">
                <a:solidFill>
                  <a:srgbClr val="000000"/>
                </a:solidFill>
              </a:rPr>
              <a:t>*: </a:t>
            </a:r>
            <a:r>
              <a:rPr lang="cs-CZ" sz="6400" b="0" i="0" u="none" strike="noStrike" baseline="0" dirty="0" err="1">
                <a:solidFill>
                  <a:srgbClr val="000000"/>
                </a:solidFill>
              </a:rPr>
              <a:t>consceleratus</a:t>
            </a:r>
            <a:r>
              <a:rPr lang="cs-CZ" sz="6400" b="0" i="0" u="none" strike="noStrike" baseline="0" dirty="0">
                <a:solidFill>
                  <a:srgbClr val="000000"/>
                </a:solidFill>
              </a:rPr>
              <a:t>/-</a:t>
            </a:r>
            <a:r>
              <a:rPr lang="cs-CZ" sz="6400" b="0" i="0" u="none" strike="noStrike" baseline="0" dirty="0" err="1">
                <a:solidFill>
                  <a:srgbClr val="000000"/>
                </a:solidFill>
              </a:rPr>
              <a:t>issimus</a:t>
            </a:r>
            <a:r>
              <a:rPr lang="cs-CZ" sz="6400" dirty="0">
                <a:solidFill>
                  <a:srgbClr val="000000"/>
                </a:solidFill>
              </a:rPr>
              <a:t>…</a:t>
            </a:r>
            <a:r>
              <a:rPr lang="cs-CZ" sz="6400" b="0" i="0" u="none" strike="noStrike" baseline="0" dirty="0">
                <a:solidFill>
                  <a:srgbClr val="000000"/>
                </a:solidFill>
              </a:rPr>
              <a:t>	2	2	1	9		7 (-3 </a:t>
            </a:r>
            <a:r>
              <a:rPr lang="cs-CZ" sz="6400" b="0" i="0" u="none" strike="noStrike" baseline="0" dirty="0" err="1">
                <a:solidFill>
                  <a:srgbClr val="000000"/>
                </a:solidFill>
              </a:rPr>
              <a:t>Cat</a:t>
            </a:r>
            <a:r>
              <a:rPr lang="cs-CZ" sz="6400" b="0" i="0" u="none" strike="noStrike" baseline="0" dirty="0">
                <a:solidFill>
                  <a:srgbClr val="000000"/>
                </a:solidFill>
              </a:rPr>
              <a:t>.)	</a:t>
            </a:r>
          </a:p>
          <a:p>
            <a:pPr>
              <a:lnSpc>
                <a:spcPct val="120000"/>
              </a:lnSpc>
            </a:pPr>
            <a:r>
              <a:rPr lang="it-IT" sz="6400" b="0" i="0" u="none" strike="noStrike" baseline="0" dirty="0">
                <a:solidFill>
                  <a:srgbClr val="000000"/>
                </a:solidFill>
              </a:rPr>
              <a:t>sceleratissim*	</a:t>
            </a:r>
            <a:r>
              <a:rPr lang="cs-CZ" sz="6400" b="0" i="0" u="none" strike="noStrike" baseline="0" dirty="0">
                <a:solidFill>
                  <a:srgbClr val="000000"/>
                </a:solidFill>
              </a:rPr>
              <a:t>		</a:t>
            </a:r>
            <a:r>
              <a:rPr lang="it-IT" sz="6400" b="0" i="0" u="none" strike="noStrike" baseline="0" dirty="0">
                <a:solidFill>
                  <a:srgbClr val="000000"/>
                </a:solidFill>
              </a:rPr>
              <a:t>1	-	4	14	</a:t>
            </a:r>
            <a:r>
              <a:rPr lang="cs-CZ" sz="6400" b="0" i="0" u="none" strike="noStrike" baseline="0" dirty="0">
                <a:solidFill>
                  <a:srgbClr val="000000"/>
                </a:solidFill>
              </a:rPr>
              <a:t>	</a:t>
            </a:r>
            <a:r>
              <a:rPr lang="it-IT" sz="6400" b="0" i="0" u="none" strike="noStrike" baseline="0" dirty="0">
                <a:solidFill>
                  <a:srgbClr val="000000"/>
                </a:solidFill>
              </a:rPr>
              <a:t>3	</a:t>
            </a:r>
          </a:p>
          <a:p>
            <a:pPr>
              <a:lnSpc>
                <a:spcPct val="120000"/>
              </a:lnSpc>
            </a:pPr>
            <a:r>
              <a:rPr lang="cs-CZ" sz="6400" b="0" i="0" u="none" strike="noStrike" baseline="0" dirty="0" err="1">
                <a:solidFill>
                  <a:srgbClr val="000000"/>
                </a:solidFill>
              </a:rPr>
              <a:t>tyrann</a:t>
            </a:r>
            <a:r>
              <a:rPr lang="cs-CZ" sz="6400" b="0" i="0" u="none" strike="noStrike" baseline="0" dirty="0">
                <a:solidFill>
                  <a:srgbClr val="000000"/>
                </a:solidFill>
              </a:rPr>
              <a:t>*: </a:t>
            </a:r>
            <a:r>
              <a:rPr lang="cs-CZ" sz="6400" b="0" i="0" u="none" strike="noStrike" baseline="0" dirty="0" err="1">
                <a:solidFill>
                  <a:srgbClr val="000000"/>
                </a:solidFill>
              </a:rPr>
              <a:t>tyrannus</a:t>
            </a:r>
            <a:r>
              <a:rPr lang="cs-CZ" sz="6400" b="0" i="0" u="none" strike="noStrike" baseline="0" dirty="0">
                <a:solidFill>
                  <a:srgbClr val="000000"/>
                </a:solidFill>
              </a:rPr>
              <a:t>, </a:t>
            </a:r>
            <a:r>
              <a:rPr lang="cs-CZ" sz="6400" b="0" i="0" u="none" strike="noStrike" baseline="0" dirty="0" err="1">
                <a:solidFill>
                  <a:srgbClr val="000000"/>
                </a:solidFill>
              </a:rPr>
              <a:t>tyrranicus</a:t>
            </a:r>
            <a:r>
              <a:rPr lang="cs-CZ" sz="6400" b="0" i="0" u="none" strike="noStrike" baseline="0" dirty="0">
                <a:solidFill>
                  <a:srgbClr val="000000"/>
                </a:solidFill>
              </a:rPr>
              <a:t>		15	1	10	15		10	</a:t>
            </a:r>
          </a:p>
          <a:p>
            <a:pPr>
              <a:lnSpc>
                <a:spcPct val="120000"/>
              </a:lnSpc>
            </a:pPr>
            <a:r>
              <a:rPr lang="cs-CZ" sz="6400" b="0" i="0" u="none" strike="noStrike" baseline="0" dirty="0" err="1">
                <a:solidFill>
                  <a:srgbClr val="000000"/>
                </a:solidFill>
              </a:rPr>
              <a:t>Gladiator</a:t>
            </a:r>
            <a:r>
              <a:rPr lang="cs-CZ" sz="6400" b="0" i="0" u="none" strike="noStrike" baseline="0" dirty="0">
                <a:solidFill>
                  <a:srgbClr val="000000"/>
                </a:solidFill>
              </a:rPr>
              <a:t>				2	6	21	36		14 (-10: </a:t>
            </a:r>
            <a:r>
              <a:rPr lang="cs-CZ" sz="6400" b="0" i="0" u="none" strike="noStrike" baseline="0" dirty="0" err="1">
                <a:solidFill>
                  <a:srgbClr val="000000"/>
                </a:solidFill>
              </a:rPr>
              <a:t>Cat</a:t>
            </a:r>
            <a:r>
              <a:rPr lang="cs-CZ" sz="6400" b="0" i="0" u="none" strike="noStrike" baseline="0" dirty="0">
                <a:solidFill>
                  <a:srgbClr val="000000"/>
                </a:solidFill>
              </a:rPr>
              <a:t>.)	</a:t>
            </a:r>
          </a:p>
          <a:p>
            <a:pPr>
              <a:lnSpc>
                <a:spcPct val="120000"/>
              </a:lnSpc>
            </a:pPr>
            <a:r>
              <a:rPr lang="cs-CZ" sz="6400" b="0" i="0" u="none" strike="noStrike" baseline="0" dirty="0" err="1">
                <a:solidFill>
                  <a:srgbClr val="000000"/>
                </a:solidFill>
              </a:rPr>
              <a:t>Archipirata</a:t>
            </a:r>
            <a:r>
              <a:rPr lang="cs-CZ" sz="6400" b="0" i="0" u="none" strike="noStrike" baseline="0" dirty="0">
                <a:solidFill>
                  <a:srgbClr val="000000"/>
                </a:solidFill>
              </a:rPr>
              <a:t>			18	-	1	2		-	</a:t>
            </a:r>
          </a:p>
          <a:p>
            <a:pPr>
              <a:lnSpc>
                <a:spcPct val="120000"/>
              </a:lnSpc>
            </a:pPr>
            <a:r>
              <a:rPr lang="cs-CZ" sz="6400" b="0" i="0" u="none" strike="noStrike" baseline="0" dirty="0" err="1">
                <a:solidFill>
                  <a:srgbClr val="000000"/>
                </a:solidFill>
              </a:rPr>
              <a:t>evert</a:t>
            </a:r>
            <a:r>
              <a:rPr lang="cs-CZ" sz="6400" b="0" i="0" u="none" strike="noStrike" baseline="0" dirty="0">
                <a:solidFill>
                  <a:srgbClr val="000000"/>
                </a:solidFill>
              </a:rPr>
              <a:t>/s*: </a:t>
            </a:r>
            <a:r>
              <a:rPr lang="cs-CZ" sz="6400" b="0" i="0" u="none" strike="noStrike" baseline="0" dirty="0" err="1">
                <a:solidFill>
                  <a:srgbClr val="000000"/>
                </a:solidFill>
              </a:rPr>
              <a:t>evertere</a:t>
            </a:r>
            <a:r>
              <a:rPr lang="cs-CZ" sz="6400" b="0" i="0" u="none" strike="noStrike" baseline="0" dirty="0">
                <a:solidFill>
                  <a:srgbClr val="000000"/>
                </a:solidFill>
              </a:rPr>
              <a:t>, </a:t>
            </a:r>
            <a:r>
              <a:rPr lang="cs-CZ" sz="6400" b="0" i="0" u="none" strike="noStrike" baseline="0" dirty="0" err="1">
                <a:solidFill>
                  <a:srgbClr val="000000"/>
                </a:solidFill>
              </a:rPr>
              <a:t>eversor</a:t>
            </a:r>
            <a:r>
              <a:rPr lang="cs-CZ" sz="6400" b="0" i="0" u="none" strike="noStrike" baseline="0" dirty="0">
                <a:solidFill>
                  <a:srgbClr val="000000"/>
                </a:solidFill>
              </a:rPr>
              <a:t>, </a:t>
            </a:r>
            <a:r>
              <a:rPr lang="cs-CZ" sz="6400" b="0" i="0" u="none" strike="noStrike" baseline="0" dirty="0" err="1">
                <a:solidFill>
                  <a:srgbClr val="000000"/>
                </a:solidFill>
              </a:rPr>
              <a:t>eversio</a:t>
            </a:r>
            <a:r>
              <a:rPr lang="cs-CZ" sz="6400" b="0" i="0" u="none" strike="noStrike" baseline="0" dirty="0">
                <a:solidFill>
                  <a:srgbClr val="000000"/>
                </a:solidFill>
              </a:rPr>
              <a:t>	28	1	13	46		15	</a:t>
            </a:r>
          </a:p>
          <a:p>
            <a:pPr>
              <a:lnSpc>
                <a:spcPct val="120000"/>
              </a:lnSpc>
            </a:pPr>
            <a:r>
              <a:rPr lang="cs-CZ" sz="6400" b="0" i="0" u="none" strike="noStrike" baseline="0" dirty="0" err="1">
                <a:solidFill>
                  <a:srgbClr val="000000"/>
                </a:solidFill>
              </a:rPr>
              <a:t>grex</a:t>
            </a:r>
            <a:r>
              <a:rPr lang="cs-CZ" sz="6400" b="0" i="0" u="none" strike="noStrike" baseline="0" dirty="0">
                <a:solidFill>
                  <a:srgbClr val="000000"/>
                </a:solidFill>
              </a:rPr>
              <a:t>, </a:t>
            </a:r>
            <a:r>
              <a:rPr lang="cs-CZ" sz="6400" b="0" i="0" u="none" strike="noStrike" baseline="0" dirty="0" err="1">
                <a:solidFill>
                  <a:srgbClr val="000000"/>
                </a:solidFill>
              </a:rPr>
              <a:t>gregis</a:t>
            </a:r>
            <a:r>
              <a:rPr lang="cs-CZ" sz="6400" b="0" i="0" u="none" strike="noStrike" baseline="0" dirty="0">
                <a:solidFill>
                  <a:srgbClr val="000000"/>
                </a:solidFill>
              </a:rPr>
              <a:t>			2	2	5	9		8 (-5 </a:t>
            </a:r>
            <a:r>
              <a:rPr lang="cs-CZ" sz="6400" b="0" i="0" u="none" strike="noStrike" baseline="0" dirty="0" err="1">
                <a:solidFill>
                  <a:srgbClr val="000000"/>
                </a:solidFill>
              </a:rPr>
              <a:t>Cat</a:t>
            </a:r>
            <a:r>
              <a:rPr lang="cs-CZ" sz="6400" b="0" i="0" u="none" strike="noStrike" baseline="0" dirty="0">
                <a:solidFill>
                  <a:srgbClr val="000000"/>
                </a:solidFill>
              </a:rPr>
              <a:t>.)	</a:t>
            </a:r>
          </a:p>
          <a:p>
            <a:pPr>
              <a:lnSpc>
                <a:spcPct val="120000"/>
              </a:lnSpc>
            </a:pPr>
            <a:r>
              <a:rPr lang="en-US" sz="6400" b="0" i="0" u="none" strike="noStrike" baseline="0" dirty="0">
                <a:solidFill>
                  <a:srgbClr val="000000"/>
                </a:solidFill>
              </a:rPr>
              <a:t>manus (</a:t>
            </a:r>
            <a:r>
              <a:rPr lang="cs-CZ" sz="6400" b="0" i="0" u="none" strike="noStrike" baseline="0" dirty="0">
                <a:solidFill>
                  <a:srgbClr val="000000"/>
                </a:solidFill>
              </a:rPr>
              <a:t>jen jako skupina ve spojení</a:t>
            </a:r>
            <a:r>
              <a:rPr lang="en-US" sz="6400" b="0" i="0" u="none" strike="noStrike" baseline="0" dirty="0">
                <a:solidFill>
                  <a:srgbClr val="000000"/>
                </a:solidFill>
              </a:rPr>
              <a:t>)	2	5	7	20	</a:t>
            </a:r>
            <a:r>
              <a:rPr lang="cs-CZ" sz="6400" b="0" i="0" u="none" strike="noStrike" baseline="0" dirty="0">
                <a:solidFill>
                  <a:srgbClr val="000000"/>
                </a:solidFill>
              </a:rPr>
              <a:t>	</a:t>
            </a:r>
            <a:r>
              <a:rPr lang="en-US" sz="6400" b="0" i="0" u="none" strike="noStrike" baseline="0" dirty="0">
                <a:solidFill>
                  <a:srgbClr val="000000"/>
                </a:solidFill>
              </a:rPr>
              <a:t>5	</a:t>
            </a:r>
          </a:p>
          <a:p>
            <a:pPr>
              <a:lnSpc>
                <a:spcPct val="120000"/>
              </a:lnSpc>
            </a:pPr>
            <a:r>
              <a:rPr lang="it-IT" sz="6400" b="0" i="0" u="none" strike="noStrike" baseline="0" dirty="0">
                <a:solidFill>
                  <a:srgbClr val="000000"/>
                </a:solidFill>
              </a:rPr>
              <a:t>consoci*: consocius, consociare	-	-	1	1	</a:t>
            </a:r>
            <a:r>
              <a:rPr lang="cs-CZ" sz="6400" b="0" i="0" u="none" strike="noStrike" baseline="0" dirty="0">
                <a:solidFill>
                  <a:srgbClr val="000000"/>
                </a:solidFill>
              </a:rPr>
              <a:t>	</a:t>
            </a:r>
            <a:r>
              <a:rPr lang="it-IT" sz="6400" b="0" i="0" u="none" strike="noStrike" baseline="0" dirty="0">
                <a:solidFill>
                  <a:srgbClr val="000000"/>
                </a:solidFill>
              </a:rPr>
              <a:t>-	</a:t>
            </a:r>
          </a:p>
          <a:p>
            <a:pPr>
              <a:lnSpc>
                <a:spcPct val="120000"/>
              </a:lnSpc>
            </a:pPr>
            <a:r>
              <a:rPr lang="cs-CZ" sz="6400" b="0" i="0" u="none" strike="noStrike" baseline="0" dirty="0" err="1">
                <a:solidFill>
                  <a:srgbClr val="000000"/>
                </a:solidFill>
              </a:rPr>
              <a:t>consci</a:t>
            </a:r>
            <a:r>
              <a:rPr lang="cs-CZ" sz="6400" b="0" i="0" u="none" strike="noStrike" baseline="0" dirty="0">
                <a:solidFill>
                  <a:srgbClr val="000000"/>
                </a:solidFill>
              </a:rPr>
              <a:t>*: </a:t>
            </a:r>
            <a:r>
              <a:rPr lang="cs-CZ" sz="6400" b="0" i="0" u="none" strike="noStrike" baseline="0" dirty="0" err="1">
                <a:solidFill>
                  <a:srgbClr val="000000"/>
                </a:solidFill>
              </a:rPr>
              <a:t>conscius</a:t>
            </a:r>
            <a:r>
              <a:rPr lang="cs-CZ" sz="6400" b="0" i="0" u="none" strike="noStrike" baseline="0" dirty="0">
                <a:solidFill>
                  <a:srgbClr val="000000"/>
                </a:solidFill>
              </a:rPr>
              <a:t>, </a:t>
            </a:r>
            <a:r>
              <a:rPr lang="cs-CZ" sz="6400" b="0" i="0" u="none" strike="noStrike" baseline="0" dirty="0" err="1">
                <a:solidFill>
                  <a:srgbClr val="000000"/>
                </a:solidFill>
              </a:rPr>
              <a:t>conscientia</a:t>
            </a:r>
            <a:r>
              <a:rPr lang="cs-CZ" sz="6400" b="0" i="0" u="none" strike="noStrike" baseline="0" dirty="0">
                <a:solidFill>
                  <a:srgbClr val="000000"/>
                </a:solidFill>
              </a:rPr>
              <a:t>		13	5	8	20		23 (-16 </a:t>
            </a:r>
            <a:r>
              <a:rPr lang="cs-CZ" sz="6400" b="0" i="1" u="none" strike="noStrike" baseline="0" dirty="0" err="1">
                <a:solidFill>
                  <a:srgbClr val="000000"/>
                </a:solidFill>
              </a:rPr>
              <a:t>Cluent</a:t>
            </a:r>
            <a:r>
              <a:rPr lang="cs-CZ" sz="6400" b="0" i="1" u="none" strike="noStrike" baseline="0" dirty="0">
                <a:solidFill>
                  <a:srgbClr val="000000"/>
                </a:solidFill>
              </a:rPr>
              <a:t>.</a:t>
            </a:r>
            <a:r>
              <a:rPr lang="cs-CZ" sz="6400" b="0" i="0" u="none" strike="noStrike" baseline="0" dirty="0">
                <a:solidFill>
                  <a:srgbClr val="000000"/>
                </a:solidFill>
              </a:rPr>
              <a:t>)	</a:t>
            </a:r>
          </a:p>
          <a:p>
            <a:pPr>
              <a:lnSpc>
                <a:spcPct val="120000"/>
              </a:lnSpc>
            </a:pPr>
            <a:r>
              <a:rPr lang="it-IT" sz="6400" b="0" i="0" u="none" strike="noStrike" baseline="0" dirty="0">
                <a:solidFill>
                  <a:srgbClr val="000000"/>
                </a:solidFill>
              </a:rPr>
              <a:t>sacrileg*: sacrilegus, sacrilegium	5	-	1	4	</a:t>
            </a:r>
            <a:r>
              <a:rPr lang="cs-CZ" sz="6400" b="0" i="0" u="none" strike="noStrike" baseline="0" dirty="0">
                <a:solidFill>
                  <a:srgbClr val="000000"/>
                </a:solidFill>
              </a:rPr>
              <a:t>	</a:t>
            </a:r>
            <a:r>
              <a:rPr lang="it-IT" sz="6400" b="0" i="0" u="none" strike="noStrike" baseline="0" dirty="0">
                <a:solidFill>
                  <a:srgbClr val="000000"/>
                </a:solidFill>
              </a:rPr>
              <a:t>-	</a:t>
            </a:r>
          </a:p>
          <a:p>
            <a:pPr>
              <a:lnSpc>
                <a:spcPct val="120000"/>
              </a:lnSpc>
            </a:pPr>
            <a:r>
              <a:rPr lang="cs-CZ" sz="6400" b="0" i="0" u="none" strike="noStrike" baseline="0" dirty="0" err="1">
                <a:solidFill>
                  <a:srgbClr val="000000"/>
                </a:solidFill>
              </a:rPr>
              <a:t>insidiator</a:t>
            </a:r>
            <a:r>
              <a:rPr lang="cs-CZ" sz="6400" b="0" i="0" u="none" strike="noStrike" baseline="0" dirty="0">
                <a:solidFill>
                  <a:srgbClr val="000000"/>
                </a:solidFill>
              </a:rPr>
              <a:t> (</a:t>
            </a:r>
            <a:r>
              <a:rPr lang="cs-CZ" sz="6400" b="0" i="0" u="none" strike="noStrike" baseline="0" dirty="0" err="1">
                <a:solidFill>
                  <a:srgbClr val="000000"/>
                </a:solidFill>
              </a:rPr>
              <a:t>insidiae</a:t>
            </a:r>
            <a:r>
              <a:rPr lang="cs-CZ" sz="6400" b="0" i="0" u="none" strike="noStrike" baseline="0" dirty="0">
                <a:solidFill>
                  <a:srgbClr val="000000"/>
                </a:solidFill>
              </a:rPr>
              <a:t>)			(12)	1 (6)	(4)	7 (21)		(27)	</a:t>
            </a:r>
          </a:p>
          <a:p>
            <a:pPr>
              <a:lnSpc>
                <a:spcPct val="120000"/>
              </a:lnSpc>
            </a:pPr>
            <a:r>
              <a:rPr lang="en-US" sz="6400" b="0" i="0" u="none" strike="noStrike" baseline="0" dirty="0" err="1">
                <a:solidFill>
                  <a:srgbClr val="000000"/>
                </a:solidFill>
              </a:rPr>
              <a:t>parricid</a:t>
            </a:r>
            <a:r>
              <a:rPr lang="en-US" sz="6400" b="0" i="0" u="none" strike="noStrike" baseline="0" dirty="0">
                <a:solidFill>
                  <a:srgbClr val="000000"/>
                </a:solidFill>
              </a:rPr>
              <a:t>*	</a:t>
            </a:r>
            <a:r>
              <a:rPr lang="cs-CZ" sz="6400" b="0" i="0" u="none" strike="noStrike" baseline="0" dirty="0">
                <a:solidFill>
                  <a:srgbClr val="000000"/>
                </a:solidFill>
              </a:rPr>
              <a:t>			</a:t>
            </a:r>
            <a:r>
              <a:rPr lang="en-US" sz="6400" b="0" i="0" u="none" strike="noStrike" baseline="0" dirty="0">
                <a:solidFill>
                  <a:srgbClr val="000000"/>
                </a:solidFill>
              </a:rPr>
              <a:t>1	5	23	9	</a:t>
            </a:r>
            <a:r>
              <a:rPr lang="cs-CZ" sz="6400" b="0" i="0" u="none" strike="noStrike" baseline="0" dirty="0">
                <a:solidFill>
                  <a:srgbClr val="000000"/>
                </a:solidFill>
              </a:rPr>
              <a:t>	</a:t>
            </a:r>
            <a:r>
              <a:rPr lang="en-US" sz="6400" b="0" i="0" u="none" strike="noStrike" baseline="0" dirty="0">
                <a:solidFill>
                  <a:srgbClr val="000000"/>
                </a:solidFill>
              </a:rPr>
              <a:t>22 (- 6 </a:t>
            </a:r>
            <a:r>
              <a:rPr lang="en-US" sz="6400" b="0" i="0" u="none" strike="noStrike" baseline="0" dirty="0" err="1">
                <a:solidFill>
                  <a:srgbClr val="000000"/>
                </a:solidFill>
              </a:rPr>
              <a:t>Catil</a:t>
            </a:r>
            <a:r>
              <a:rPr lang="en-US" sz="6400" b="0" i="0" u="none" strike="noStrike" baseline="0" dirty="0">
                <a:solidFill>
                  <a:srgbClr val="000000"/>
                </a:solidFill>
              </a:rPr>
              <a:t>., -11 </a:t>
            </a:r>
            <a:r>
              <a:rPr lang="en-US" sz="6400" b="0" i="1" u="none" strike="noStrike" baseline="0" dirty="0" err="1">
                <a:solidFill>
                  <a:srgbClr val="000000"/>
                </a:solidFill>
              </a:rPr>
              <a:t>Rosc</a:t>
            </a:r>
            <a:r>
              <a:rPr lang="en-US" sz="6400" b="0" i="1" u="none" strike="noStrike" baseline="0" dirty="0">
                <a:solidFill>
                  <a:srgbClr val="000000"/>
                </a:solidFill>
              </a:rPr>
              <a:t>. Amer.</a:t>
            </a:r>
            <a:r>
              <a:rPr lang="en-US" sz="6400" b="0" i="0" u="none" strike="noStrike" baseline="0" dirty="0">
                <a:solidFill>
                  <a:srgbClr val="000000"/>
                </a:solidFill>
              </a:rPr>
              <a:t>)	</a:t>
            </a:r>
          </a:p>
          <a:p>
            <a:pPr>
              <a:lnSpc>
                <a:spcPct val="120000"/>
              </a:lnSpc>
            </a:pPr>
            <a:r>
              <a:rPr lang="cs-CZ" sz="6400" b="0" i="0" u="none" strike="noStrike" baseline="0" dirty="0" err="1">
                <a:solidFill>
                  <a:srgbClr val="000000"/>
                </a:solidFill>
              </a:rPr>
              <a:t>sororicid</a:t>
            </a:r>
            <a:r>
              <a:rPr lang="cs-CZ" sz="6400" b="0" i="0" u="none" strike="noStrike" baseline="0" dirty="0">
                <a:solidFill>
                  <a:srgbClr val="000000"/>
                </a:solidFill>
              </a:rPr>
              <a:t>* // </a:t>
            </a:r>
            <a:r>
              <a:rPr lang="cs-CZ" sz="6400" b="0" i="0" u="none" strike="noStrike" baseline="0" dirty="0" err="1">
                <a:solidFill>
                  <a:srgbClr val="000000"/>
                </a:solidFill>
              </a:rPr>
              <a:t>fratricid</a:t>
            </a:r>
            <a:r>
              <a:rPr lang="cs-CZ" sz="6400" b="0" i="0" u="none" strike="noStrike" baseline="0" dirty="0">
                <a:solidFill>
                  <a:srgbClr val="000000"/>
                </a:solidFill>
              </a:rPr>
              <a:t>*			-	-	-	1 // 1		-	</a:t>
            </a:r>
          </a:p>
          <a:p>
            <a:endParaRPr lang="fr-FR" sz="2000" b="0" i="0" u="none" strike="noStrike" baseline="0" dirty="0">
              <a:solidFill>
                <a:srgbClr val="000000"/>
              </a:solidFill>
              <a:latin typeface="Adobe Garamond Pro"/>
            </a:endParaRPr>
          </a:p>
        </p:txBody>
      </p:sp>
      <p:sp>
        <p:nvSpPr>
          <p:cNvPr id="4" name="Nadpis 3">
            <a:extLst>
              <a:ext uri="{FF2B5EF4-FFF2-40B4-BE49-F238E27FC236}">
                <a16:creationId xmlns:a16="http://schemas.microsoft.com/office/drawing/2014/main" id="{B215B6B3-F43C-4D85-8E41-069C7419095B}"/>
              </a:ext>
            </a:extLst>
          </p:cNvPr>
          <p:cNvSpPr txBox="1">
            <a:spLocks/>
          </p:cNvSpPr>
          <p:nvPr/>
        </p:nvSpPr>
        <p:spPr>
          <a:xfrm>
            <a:off x="389800" y="360195"/>
            <a:ext cx="11408500" cy="391223"/>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r>
              <a:rPr lang="cs-CZ" sz="4000" kern="0" dirty="0">
                <a:solidFill>
                  <a:srgbClr val="0000DC"/>
                </a:solidFill>
                <a:latin typeface="+mn-lt"/>
                <a:cs typeface="Arial" panose="020B0604020202020204" pitchFamily="34" charset="0"/>
              </a:rPr>
              <a:t>Ciceronovy nálepky: </a:t>
            </a:r>
            <a:r>
              <a:rPr lang="cs-CZ" i="1" kern="0" dirty="0">
                <a:solidFill>
                  <a:srgbClr val="0000DC"/>
                </a:solidFill>
                <a:latin typeface="+mn-lt"/>
                <a:cs typeface="Arial" panose="020B0604020202020204" pitchFamily="34" charset="0"/>
              </a:rPr>
              <a:t>čtyři nepřátelé</a:t>
            </a:r>
            <a:endParaRPr lang="cs-CZ" sz="4000" i="1" kern="0" dirty="0">
              <a:solidFill>
                <a:srgbClr val="0000DC"/>
              </a:solidFill>
              <a:latin typeface="+mn-lt"/>
              <a:cs typeface="Arial" panose="020B0604020202020204" pitchFamily="34" charset="0"/>
            </a:endParaRPr>
          </a:p>
        </p:txBody>
      </p:sp>
      <p:sp>
        <p:nvSpPr>
          <p:cNvPr id="2" name="Zástupný symbol pro zápatí 1">
            <a:extLst>
              <a:ext uri="{FF2B5EF4-FFF2-40B4-BE49-F238E27FC236}">
                <a16:creationId xmlns:a16="http://schemas.microsoft.com/office/drawing/2014/main" id="{79B1E5F1-89D6-4850-ABCB-8C3C2D545D0D}"/>
              </a:ext>
            </a:extLst>
          </p:cNvPr>
          <p:cNvSpPr>
            <a:spLocks noGrp="1"/>
          </p:cNvSpPr>
          <p:nvPr>
            <p:ph type="ftr" sz="quarter" idx="11"/>
          </p:nvPr>
        </p:nvSpPr>
        <p:spPr/>
        <p:txBody>
          <a:bodyPr/>
          <a:lstStyle/>
          <a:p>
            <a:r>
              <a:rPr lang="nl-NL"/>
              <a:t>1/12/2022 Den latiny. ÚŘLS, UK, Praha.</a:t>
            </a:r>
            <a:endParaRPr lang="cs-CZ"/>
          </a:p>
        </p:txBody>
      </p:sp>
      <p:sp>
        <p:nvSpPr>
          <p:cNvPr id="5" name="Zástupný symbol pro číslo snímku 4">
            <a:extLst>
              <a:ext uri="{FF2B5EF4-FFF2-40B4-BE49-F238E27FC236}">
                <a16:creationId xmlns:a16="http://schemas.microsoft.com/office/drawing/2014/main" id="{D9B4CB42-CA38-4948-B7F6-0FDE098F1ED8}"/>
              </a:ext>
            </a:extLst>
          </p:cNvPr>
          <p:cNvSpPr>
            <a:spLocks noGrp="1"/>
          </p:cNvSpPr>
          <p:nvPr>
            <p:ph type="sldNum" sz="quarter" idx="12"/>
          </p:nvPr>
        </p:nvSpPr>
        <p:spPr/>
        <p:txBody>
          <a:bodyPr/>
          <a:lstStyle/>
          <a:p>
            <a:fld id="{C4ACB992-AB1E-44ED-A023-FDEEC97C9235}" type="slidenum">
              <a:rPr lang="cs-CZ" smtClean="0"/>
              <a:t>24</a:t>
            </a:fld>
            <a:endParaRPr lang="cs-CZ"/>
          </a:p>
        </p:txBody>
      </p:sp>
    </p:spTree>
    <p:extLst>
      <p:ext uri="{BB962C8B-B14F-4D97-AF65-F5344CB8AC3E}">
        <p14:creationId xmlns:p14="http://schemas.microsoft.com/office/powerpoint/2010/main" val="17112396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19186" y="1174376"/>
            <a:ext cx="11899709" cy="4894730"/>
          </a:xfrm>
        </p:spPr>
        <p:txBody>
          <a:bodyPr>
            <a:normAutofit/>
          </a:bodyPr>
          <a:lstStyle/>
          <a:p>
            <a:r>
              <a:rPr lang="cs-CZ" sz="2000" b="1" i="0" u="none" strike="noStrike" baseline="0" dirty="0">
                <a:solidFill>
                  <a:schemeClr val="tx2"/>
                </a:solidFill>
              </a:rPr>
              <a:t>Řetězení a propojování nálepek (v rámci čtveřice): </a:t>
            </a:r>
          </a:p>
          <a:p>
            <a:r>
              <a:rPr lang="cs-CZ" sz="2000" b="0" i="0" u="none" strike="noStrike" baseline="0" dirty="0" err="1">
                <a:solidFill>
                  <a:srgbClr val="000000"/>
                </a:solidFill>
              </a:rPr>
              <a:t>Clodius</a:t>
            </a:r>
            <a:r>
              <a:rPr lang="cs-CZ" sz="2000" b="0" i="0" u="none" strike="noStrike" baseline="0" dirty="0">
                <a:solidFill>
                  <a:srgbClr val="000000"/>
                </a:solidFill>
              </a:rPr>
              <a:t>:</a:t>
            </a:r>
          </a:p>
          <a:p>
            <a:pPr marL="285750" indent="-285750">
              <a:buFont typeface="Arial" panose="020B0604020202020204" pitchFamily="34" charset="0"/>
              <a:buChar char="•"/>
            </a:pPr>
            <a:r>
              <a:rPr lang="cs-CZ" sz="1800" b="0" i="1" u="none" strike="noStrike" baseline="0" dirty="0" err="1">
                <a:solidFill>
                  <a:srgbClr val="000000"/>
                </a:solidFill>
              </a:rPr>
              <a:t>familiaris</a:t>
            </a:r>
            <a:r>
              <a:rPr lang="cs-CZ" sz="1800" b="0" i="1" u="none" strike="noStrike" baseline="0" dirty="0">
                <a:solidFill>
                  <a:srgbClr val="000000"/>
                </a:solidFill>
              </a:rPr>
              <a:t> </a:t>
            </a:r>
            <a:r>
              <a:rPr lang="cs-CZ" sz="1800" b="0" i="1" u="none" strike="noStrike" baseline="0" dirty="0" err="1">
                <a:solidFill>
                  <a:srgbClr val="000000"/>
                </a:solidFill>
              </a:rPr>
              <a:t>Catilinae</a:t>
            </a:r>
            <a:r>
              <a:rPr lang="cs-CZ" sz="1800" b="0" i="1" u="none" strike="noStrike" baseline="0" dirty="0">
                <a:solidFill>
                  <a:srgbClr val="000000"/>
                </a:solidFill>
              </a:rPr>
              <a:t> (</a:t>
            </a:r>
            <a:r>
              <a:rPr lang="cs-CZ" sz="1800" b="0" i="1" u="none" strike="noStrike" baseline="0" dirty="0" err="1">
                <a:solidFill>
                  <a:srgbClr val="000000"/>
                </a:solidFill>
              </a:rPr>
              <a:t>Catilina</a:t>
            </a:r>
            <a:r>
              <a:rPr lang="cs-CZ" sz="1800" b="0" i="1" u="none" strike="noStrike" baseline="0" dirty="0">
                <a:solidFill>
                  <a:srgbClr val="000000"/>
                </a:solidFill>
              </a:rPr>
              <a:t>: </a:t>
            </a:r>
            <a:r>
              <a:rPr lang="cs-CZ" sz="1800" b="0" i="1" u="none" strike="noStrike" baseline="0" dirty="0" err="1">
                <a:solidFill>
                  <a:srgbClr val="000000"/>
                </a:solidFill>
              </a:rPr>
              <a:t>eius</a:t>
            </a:r>
            <a:r>
              <a:rPr lang="cs-CZ" sz="1800" b="0" i="1" u="none" strike="noStrike" baseline="0" dirty="0">
                <a:solidFill>
                  <a:srgbClr val="000000"/>
                </a:solidFill>
              </a:rPr>
              <a:t> vir)</a:t>
            </a:r>
            <a:endParaRPr lang="cs-CZ" sz="1800" i="1" dirty="0">
              <a:solidFill>
                <a:srgbClr val="000000"/>
              </a:solidFill>
            </a:endParaRPr>
          </a:p>
          <a:p>
            <a:pPr marL="285750" indent="-285750">
              <a:buFont typeface="Arial" panose="020B0604020202020204" pitchFamily="34" charset="0"/>
              <a:buChar char="•"/>
            </a:pPr>
            <a:r>
              <a:rPr lang="cs-CZ" sz="1800" b="0" i="1" u="none" strike="noStrike" baseline="0" dirty="0" err="1">
                <a:solidFill>
                  <a:srgbClr val="000000"/>
                </a:solidFill>
              </a:rPr>
              <a:t>Catilinae</a:t>
            </a:r>
            <a:r>
              <a:rPr lang="cs-CZ" sz="1800" b="0" i="1" u="none" strike="noStrike" baseline="0" dirty="0">
                <a:solidFill>
                  <a:srgbClr val="000000"/>
                </a:solidFill>
              </a:rPr>
              <a:t> </a:t>
            </a:r>
            <a:r>
              <a:rPr lang="cs-CZ" sz="1800" b="0" i="1" u="none" strike="noStrike" baseline="0" dirty="0" err="1">
                <a:solidFill>
                  <a:srgbClr val="000000"/>
                </a:solidFill>
              </a:rPr>
              <a:t>praevaricator</a:t>
            </a:r>
            <a:endParaRPr lang="cs-CZ" sz="1800" b="0" i="1" u="none" strike="noStrike" baseline="0" dirty="0">
              <a:solidFill>
                <a:srgbClr val="000000"/>
              </a:solidFill>
            </a:endParaRPr>
          </a:p>
          <a:p>
            <a:pPr marL="285750" indent="-285750">
              <a:buFont typeface="Arial" panose="020B0604020202020204" pitchFamily="34" charset="0"/>
              <a:buChar char="•"/>
            </a:pPr>
            <a:r>
              <a:rPr lang="cs-CZ" sz="1800" b="0" i="1" u="none" strike="noStrike" baseline="0" dirty="0">
                <a:solidFill>
                  <a:srgbClr val="000000"/>
                </a:solidFill>
              </a:rPr>
              <a:t>duo </a:t>
            </a:r>
            <a:r>
              <a:rPr lang="cs-CZ" sz="1800" b="0" i="1" u="none" strike="noStrike" baseline="0" dirty="0" err="1">
                <a:solidFill>
                  <a:srgbClr val="000000"/>
                </a:solidFill>
              </a:rPr>
              <a:t>vulturii</a:t>
            </a:r>
            <a:r>
              <a:rPr lang="cs-CZ" sz="1800" b="0" i="1" u="none" strike="noStrike" baseline="0" dirty="0">
                <a:solidFill>
                  <a:srgbClr val="000000"/>
                </a:solidFill>
              </a:rPr>
              <a:t> </a:t>
            </a:r>
            <a:r>
              <a:rPr lang="cs-CZ" sz="1800" b="0" i="1" u="none" strike="noStrike" baseline="0" dirty="0" err="1">
                <a:solidFill>
                  <a:srgbClr val="000000"/>
                </a:solidFill>
              </a:rPr>
              <a:t>paludati</a:t>
            </a:r>
            <a:r>
              <a:rPr lang="cs-CZ" sz="1800" b="0" i="1" u="none" strike="noStrike" baseline="0" dirty="0">
                <a:solidFill>
                  <a:srgbClr val="000000"/>
                </a:solidFill>
              </a:rPr>
              <a:t>, duo </a:t>
            </a:r>
            <a:r>
              <a:rPr lang="cs-CZ" sz="1800" b="0" i="1" u="none" strike="noStrike" baseline="0" dirty="0" err="1">
                <a:solidFill>
                  <a:srgbClr val="000000"/>
                </a:solidFill>
              </a:rPr>
              <a:t>inportuna</a:t>
            </a:r>
            <a:r>
              <a:rPr lang="cs-CZ" sz="1800" b="0" i="1" u="none" strike="noStrike" baseline="0" dirty="0">
                <a:solidFill>
                  <a:srgbClr val="000000"/>
                </a:solidFill>
              </a:rPr>
              <a:t> </a:t>
            </a:r>
            <a:r>
              <a:rPr lang="cs-CZ" sz="1800" b="0" i="1" u="none" strike="noStrike" baseline="0" dirty="0" err="1">
                <a:solidFill>
                  <a:srgbClr val="000000"/>
                </a:solidFill>
              </a:rPr>
              <a:t>prodigia</a:t>
            </a:r>
            <a:r>
              <a:rPr lang="cs-CZ" sz="1800" b="0" i="1" u="none" strike="noStrike" baseline="0" dirty="0">
                <a:solidFill>
                  <a:srgbClr val="000000"/>
                </a:solidFill>
              </a:rPr>
              <a:t>, </a:t>
            </a:r>
            <a:r>
              <a:rPr lang="cs-CZ" sz="1800" b="0" i="1" u="none" strike="noStrike" baseline="0" dirty="0" err="1">
                <a:solidFill>
                  <a:srgbClr val="000000"/>
                </a:solidFill>
              </a:rPr>
              <a:t>furiae</a:t>
            </a:r>
            <a:r>
              <a:rPr lang="cs-CZ" sz="1800" b="0" i="1" u="none" strike="noStrike" baseline="0" dirty="0">
                <a:solidFill>
                  <a:srgbClr val="000000"/>
                </a:solidFill>
              </a:rPr>
              <a:t> </a:t>
            </a:r>
            <a:r>
              <a:rPr lang="cs-CZ" sz="1800" b="0" i="1" u="none" strike="noStrike" baseline="0" dirty="0" err="1">
                <a:solidFill>
                  <a:srgbClr val="000000"/>
                </a:solidFill>
              </a:rPr>
              <a:t>Clodianae</a:t>
            </a:r>
            <a:r>
              <a:rPr lang="cs-CZ" sz="1800" b="0" i="1" u="none" strike="noStrike" baseline="0" dirty="0">
                <a:solidFill>
                  <a:srgbClr val="000000"/>
                </a:solidFill>
              </a:rPr>
              <a:t>, </a:t>
            </a:r>
            <a:r>
              <a:rPr lang="cs-CZ" sz="1800" b="0" i="1" u="none" strike="noStrike" baseline="0" dirty="0" err="1">
                <a:solidFill>
                  <a:srgbClr val="000000"/>
                </a:solidFill>
              </a:rPr>
              <a:t>beluus</a:t>
            </a:r>
            <a:r>
              <a:rPr lang="cs-CZ" sz="1800" b="0" i="1" u="none" strike="noStrike" baseline="0" dirty="0">
                <a:solidFill>
                  <a:srgbClr val="000000"/>
                </a:solidFill>
              </a:rPr>
              <a:t> </a:t>
            </a:r>
            <a:r>
              <a:rPr lang="cs-CZ" sz="1800" b="0" i="1" u="none" strike="noStrike" baseline="0" dirty="0" err="1">
                <a:solidFill>
                  <a:srgbClr val="000000"/>
                </a:solidFill>
              </a:rPr>
              <a:t>immanis</a:t>
            </a:r>
            <a:r>
              <a:rPr lang="cs-CZ" sz="1800" b="0" i="1" u="none" strike="noStrike" baseline="0" dirty="0">
                <a:solidFill>
                  <a:srgbClr val="000000"/>
                </a:solidFill>
              </a:rPr>
              <a:t> </a:t>
            </a:r>
            <a:r>
              <a:rPr lang="cs-CZ" sz="1800" b="0" i="0" u="none" strike="noStrike" baseline="0" dirty="0">
                <a:solidFill>
                  <a:srgbClr val="000000"/>
                </a:solidFill>
              </a:rPr>
              <a:t>(Piso), </a:t>
            </a:r>
            <a:r>
              <a:rPr lang="cs-CZ" sz="1800" b="0" i="1" u="none" strike="noStrike" baseline="0" dirty="0" err="1">
                <a:solidFill>
                  <a:srgbClr val="000000"/>
                </a:solidFill>
              </a:rPr>
              <a:t>Clodiana</a:t>
            </a:r>
            <a:r>
              <a:rPr lang="cs-CZ" sz="1800" b="0" i="1" u="none" strike="noStrike" baseline="0" dirty="0">
                <a:solidFill>
                  <a:srgbClr val="000000"/>
                </a:solidFill>
              </a:rPr>
              <a:t> </a:t>
            </a:r>
            <a:r>
              <a:rPr lang="cs-CZ" sz="1800" b="0" i="1" u="none" strike="noStrike" baseline="0" dirty="0" err="1">
                <a:solidFill>
                  <a:srgbClr val="000000"/>
                </a:solidFill>
              </a:rPr>
              <a:t>canis</a:t>
            </a:r>
            <a:r>
              <a:rPr lang="cs-CZ" sz="1800" b="0" i="1" u="none" strike="noStrike" baseline="0" dirty="0">
                <a:solidFill>
                  <a:srgbClr val="000000"/>
                </a:solidFill>
              </a:rPr>
              <a:t> </a:t>
            </a:r>
            <a:r>
              <a:rPr lang="cs-CZ" sz="1800" b="0" i="0" u="none" strike="noStrike" baseline="0" dirty="0">
                <a:solidFill>
                  <a:srgbClr val="000000"/>
                </a:solidFill>
              </a:rPr>
              <a:t>(Piso), </a:t>
            </a:r>
            <a:r>
              <a:rPr lang="cs-CZ" sz="1800" b="0" i="1" u="none" strike="noStrike" baseline="0" dirty="0" err="1">
                <a:solidFill>
                  <a:srgbClr val="000000"/>
                </a:solidFill>
              </a:rPr>
              <a:t>Catilinae</a:t>
            </a:r>
            <a:r>
              <a:rPr lang="cs-CZ" sz="1800" b="0" i="1" u="none" strike="noStrike" baseline="0" dirty="0">
                <a:solidFill>
                  <a:srgbClr val="000000"/>
                </a:solidFill>
              </a:rPr>
              <a:t> </a:t>
            </a:r>
            <a:r>
              <a:rPr lang="cs-CZ" sz="1800" b="0" i="1" u="none" strike="noStrike" baseline="0" dirty="0" err="1">
                <a:solidFill>
                  <a:srgbClr val="000000"/>
                </a:solidFill>
              </a:rPr>
              <a:t>amator</a:t>
            </a:r>
            <a:r>
              <a:rPr lang="cs-CZ" sz="1800" b="0" i="1" u="none" strike="noStrike" baseline="0" dirty="0">
                <a:solidFill>
                  <a:srgbClr val="000000"/>
                </a:solidFill>
              </a:rPr>
              <a:t> </a:t>
            </a:r>
            <a:r>
              <a:rPr lang="cs-CZ" sz="1800" b="0" i="0" u="none" strike="noStrike" baseline="0" dirty="0">
                <a:solidFill>
                  <a:srgbClr val="000000"/>
                </a:solidFill>
              </a:rPr>
              <a:t>(</a:t>
            </a:r>
            <a:r>
              <a:rPr lang="cs-CZ" sz="1800" b="0" i="0" u="none" strike="noStrike" baseline="0" dirty="0" err="1">
                <a:solidFill>
                  <a:srgbClr val="000000"/>
                </a:solidFill>
              </a:rPr>
              <a:t>Gabinius</a:t>
            </a:r>
            <a:r>
              <a:rPr lang="cs-CZ" sz="1800" b="0" i="0" u="none" strike="noStrike" baseline="0" dirty="0">
                <a:solidFill>
                  <a:srgbClr val="000000"/>
                </a:solidFill>
              </a:rPr>
              <a:t>), </a:t>
            </a:r>
            <a:r>
              <a:rPr lang="cs-CZ" sz="1800" b="0" i="1" u="none" strike="noStrike" baseline="0" dirty="0" err="1">
                <a:solidFill>
                  <a:srgbClr val="000000"/>
                </a:solidFill>
              </a:rPr>
              <a:t>lanternarius</a:t>
            </a:r>
            <a:r>
              <a:rPr lang="cs-CZ" sz="1800" b="0" i="1" u="none" strike="noStrike" baseline="0" dirty="0">
                <a:solidFill>
                  <a:srgbClr val="000000"/>
                </a:solidFill>
              </a:rPr>
              <a:t> </a:t>
            </a:r>
            <a:r>
              <a:rPr lang="cs-CZ" sz="1800" b="0" i="1" u="none" strike="noStrike" baseline="0" dirty="0" err="1">
                <a:solidFill>
                  <a:srgbClr val="000000"/>
                </a:solidFill>
              </a:rPr>
              <a:t>Catilinae</a:t>
            </a:r>
            <a:r>
              <a:rPr lang="cs-CZ" sz="1800" b="0" i="1" u="none" strike="noStrike" baseline="0" dirty="0">
                <a:solidFill>
                  <a:srgbClr val="000000"/>
                </a:solidFill>
              </a:rPr>
              <a:t> </a:t>
            </a:r>
            <a:r>
              <a:rPr lang="cs-CZ" sz="1800" b="0" i="0" u="none" strike="noStrike" baseline="0" dirty="0">
                <a:solidFill>
                  <a:srgbClr val="000000"/>
                </a:solidFill>
              </a:rPr>
              <a:t>(</a:t>
            </a:r>
            <a:r>
              <a:rPr lang="cs-CZ" sz="1800" b="0" i="0" u="none" strike="noStrike" baseline="0" dirty="0" err="1">
                <a:solidFill>
                  <a:srgbClr val="000000"/>
                </a:solidFill>
              </a:rPr>
              <a:t>Gabinius</a:t>
            </a:r>
            <a:r>
              <a:rPr lang="cs-CZ" sz="1800" b="0" i="0" u="none" strike="noStrike" baseline="0" dirty="0">
                <a:solidFill>
                  <a:srgbClr val="000000"/>
                </a:solidFill>
              </a:rPr>
              <a:t>) </a:t>
            </a:r>
          </a:p>
          <a:p>
            <a:pPr marL="285750" indent="-285750">
              <a:buFont typeface="Arial" panose="020B0604020202020204" pitchFamily="34" charset="0"/>
              <a:buChar char="•"/>
            </a:pPr>
            <a:r>
              <a:rPr lang="cs-CZ" sz="1800" b="0" i="1" u="none" strike="noStrike" baseline="0" dirty="0" err="1">
                <a:solidFill>
                  <a:srgbClr val="000000"/>
                </a:solidFill>
              </a:rPr>
              <a:t>armiger</a:t>
            </a:r>
            <a:r>
              <a:rPr lang="cs-CZ" sz="1800" b="0" i="1" u="none" strike="noStrike" baseline="0" dirty="0">
                <a:solidFill>
                  <a:srgbClr val="000000"/>
                </a:solidFill>
              </a:rPr>
              <a:t> </a:t>
            </a:r>
            <a:r>
              <a:rPr lang="cs-CZ" sz="1800" b="0" i="1" u="none" strike="noStrike" baseline="0" dirty="0" err="1">
                <a:solidFill>
                  <a:srgbClr val="000000"/>
                </a:solidFill>
              </a:rPr>
              <a:t>Catilinae</a:t>
            </a:r>
            <a:r>
              <a:rPr lang="cs-CZ" sz="1800" b="0" i="1" u="none" strike="noStrike" baseline="0" dirty="0">
                <a:solidFill>
                  <a:srgbClr val="000000"/>
                </a:solidFill>
              </a:rPr>
              <a:t>, </a:t>
            </a:r>
            <a:r>
              <a:rPr lang="cs-CZ" sz="1800" b="0" i="1" u="none" strike="noStrike" baseline="0" dirty="0" err="1">
                <a:solidFill>
                  <a:srgbClr val="000000"/>
                </a:solidFill>
              </a:rPr>
              <a:t>stipator</a:t>
            </a:r>
            <a:r>
              <a:rPr lang="cs-CZ" sz="1800" b="0" i="1" u="none" strike="noStrike" baseline="0" dirty="0">
                <a:solidFill>
                  <a:srgbClr val="000000"/>
                </a:solidFill>
              </a:rPr>
              <a:t> </a:t>
            </a:r>
            <a:r>
              <a:rPr lang="cs-CZ" sz="1800" b="0" i="1" u="none" strike="noStrike" baseline="0" dirty="0" err="1">
                <a:solidFill>
                  <a:srgbClr val="000000"/>
                </a:solidFill>
              </a:rPr>
              <a:t>tui</a:t>
            </a:r>
            <a:r>
              <a:rPr lang="cs-CZ" sz="1800" b="0" i="1" u="none" strike="noStrike" baseline="0" dirty="0">
                <a:solidFill>
                  <a:srgbClr val="000000"/>
                </a:solidFill>
              </a:rPr>
              <a:t> </a:t>
            </a:r>
            <a:r>
              <a:rPr lang="cs-CZ" sz="1800" b="0" i="1" u="none" strike="noStrike" baseline="0" dirty="0" err="1">
                <a:solidFill>
                  <a:srgbClr val="000000"/>
                </a:solidFill>
              </a:rPr>
              <a:t>corporis</a:t>
            </a:r>
            <a:r>
              <a:rPr lang="cs-CZ" sz="1800" b="0" i="1" u="none" strike="noStrike" baseline="0" dirty="0">
                <a:solidFill>
                  <a:srgbClr val="000000"/>
                </a:solidFill>
              </a:rPr>
              <a:t>, </a:t>
            </a:r>
            <a:r>
              <a:rPr lang="cs-CZ" sz="1800" b="0" i="1" u="none" strike="noStrike" baseline="0" dirty="0" err="1">
                <a:solidFill>
                  <a:srgbClr val="000000"/>
                </a:solidFill>
              </a:rPr>
              <a:t>signifer</a:t>
            </a:r>
            <a:r>
              <a:rPr lang="cs-CZ" sz="1800" b="0" i="1" u="none" strike="noStrike" baseline="0" dirty="0">
                <a:solidFill>
                  <a:srgbClr val="000000"/>
                </a:solidFill>
              </a:rPr>
              <a:t> </a:t>
            </a:r>
            <a:r>
              <a:rPr lang="cs-CZ" sz="1800" b="0" i="1" u="none" strike="noStrike" baseline="0" dirty="0" err="1">
                <a:solidFill>
                  <a:srgbClr val="000000"/>
                </a:solidFill>
              </a:rPr>
              <a:t>seditionis</a:t>
            </a:r>
            <a:r>
              <a:rPr lang="cs-CZ" sz="1800" b="0" i="1" u="none" strike="noStrike" baseline="0" dirty="0">
                <a:solidFill>
                  <a:srgbClr val="000000"/>
                </a:solidFill>
              </a:rPr>
              <a:t>, </a:t>
            </a:r>
            <a:r>
              <a:rPr lang="cs-CZ" sz="1800" b="0" i="1" u="none" strike="noStrike" baseline="0" dirty="0" err="1">
                <a:solidFill>
                  <a:srgbClr val="000000"/>
                </a:solidFill>
              </a:rPr>
              <a:t>concitator</a:t>
            </a:r>
            <a:r>
              <a:rPr lang="cs-CZ" sz="1800" b="0" i="1" u="none" strike="noStrike" baseline="0" dirty="0">
                <a:solidFill>
                  <a:srgbClr val="000000"/>
                </a:solidFill>
              </a:rPr>
              <a:t> </a:t>
            </a:r>
            <a:r>
              <a:rPr lang="cs-CZ" sz="1800" b="0" i="1" u="none" strike="noStrike" baseline="0" dirty="0" err="1">
                <a:solidFill>
                  <a:srgbClr val="000000"/>
                </a:solidFill>
              </a:rPr>
              <a:t>tabernariorum</a:t>
            </a:r>
            <a:r>
              <a:rPr lang="cs-CZ" sz="1800" b="0" i="1" u="none" strike="noStrike" baseline="0" dirty="0">
                <a:solidFill>
                  <a:srgbClr val="000000"/>
                </a:solidFill>
              </a:rPr>
              <a:t>, </a:t>
            </a:r>
            <a:r>
              <a:rPr lang="cs-CZ" sz="1800" b="0" i="1" u="none" strike="noStrike" baseline="0" dirty="0" err="1">
                <a:solidFill>
                  <a:srgbClr val="000000"/>
                </a:solidFill>
              </a:rPr>
              <a:t>damnatus</a:t>
            </a:r>
            <a:r>
              <a:rPr lang="cs-CZ" sz="1800" b="0" i="1" u="none" strike="noStrike" baseline="0" dirty="0">
                <a:solidFill>
                  <a:srgbClr val="000000"/>
                </a:solidFill>
              </a:rPr>
              <a:t> </a:t>
            </a:r>
            <a:r>
              <a:rPr lang="cs-CZ" sz="1800" b="0" i="1" u="none" strike="noStrike" baseline="0" dirty="0" err="1">
                <a:solidFill>
                  <a:srgbClr val="000000"/>
                </a:solidFill>
              </a:rPr>
              <a:t>iniuriarum</a:t>
            </a:r>
            <a:r>
              <a:rPr lang="cs-CZ" sz="1800" b="0" i="1" u="none" strike="noStrike" baseline="0" dirty="0">
                <a:solidFill>
                  <a:srgbClr val="000000"/>
                </a:solidFill>
              </a:rPr>
              <a:t>, </a:t>
            </a:r>
            <a:r>
              <a:rPr lang="cs-CZ" sz="1800" b="0" i="1" u="none" strike="noStrike" baseline="0" dirty="0" err="1">
                <a:solidFill>
                  <a:srgbClr val="000000"/>
                </a:solidFill>
              </a:rPr>
              <a:t>percussor</a:t>
            </a:r>
            <a:r>
              <a:rPr lang="cs-CZ" sz="1800" b="0" i="1" u="none" strike="noStrike" baseline="0" dirty="0">
                <a:solidFill>
                  <a:srgbClr val="000000"/>
                </a:solidFill>
              </a:rPr>
              <a:t>, </a:t>
            </a:r>
            <a:r>
              <a:rPr lang="cs-CZ" sz="1800" b="0" i="1" u="none" strike="noStrike" baseline="0" dirty="0" err="1">
                <a:solidFill>
                  <a:srgbClr val="000000"/>
                </a:solidFill>
              </a:rPr>
              <a:t>lapidator</a:t>
            </a:r>
            <a:r>
              <a:rPr lang="cs-CZ" sz="1800" b="0" i="1" u="none" strike="noStrike" baseline="0" dirty="0">
                <a:solidFill>
                  <a:srgbClr val="000000"/>
                </a:solidFill>
              </a:rPr>
              <a:t>, </a:t>
            </a:r>
            <a:r>
              <a:rPr lang="cs-CZ" sz="1800" b="0" i="1" u="none" strike="noStrike" baseline="0" dirty="0" err="1">
                <a:solidFill>
                  <a:srgbClr val="000000"/>
                </a:solidFill>
              </a:rPr>
              <a:t>fori</a:t>
            </a:r>
            <a:r>
              <a:rPr lang="cs-CZ" sz="1800" b="0" i="1" u="none" strike="noStrike" baseline="0" dirty="0">
                <a:solidFill>
                  <a:srgbClr val="000000"/>
                </a:solidFill>
              </a:rPr>
              <a:t> </a:t>
            </a:r>
            <a:r>
              <a:rPr lang="cs-CZ" sz="1800" b="0" i="1" u="none" strike="noStrike" baseline="0" dirty="0" err="1">
                <a:solidFill>
                  <a:srgbClr val="000000"/>
                </a:solidFill>
              </a:rPr>
              <a:t>depopulator</a:t>
            </a:r>
            <a:endParaRPr lang="cs-CZ" sz="1800" i="1" dirty="0">
              <a:solidFill>
                <a:srgbClr val="000000"/>
              </a:solidFill>
            </a:endParaRPr>
          </a:p>
          <a:p>
            <a:pPr marL="285750" indent="-285750">
              <a:buFont typeface="Arial" panose="020B0604020202020204" pitchFamily="34" charset="0"/>
              <a:buChar char="•"/>
            </a:pPr>
            <a:r>
              <a:rPr lang="cs-CZ" sz="1800" b="0" i="1" u="none" strike="noStrike" baseline="0" dirty="0" err="1">
                <a:solidFill>
                  <a:srgbClr val="000000"/>
                </a:solidFill>
              </a:rPr>
              <a:t>obsessor</a:t>
            </a:r>
            <a:r>
              <a:rPr lang="cs-CZ" sz="1800" b="0" i="1" u="none" strike="noStrike" baseline="0" dirty="0">
                <a:solidFill>
                  <a:srgbClr val="000000"/>
                </a:solidFill>
              </a:rPr>
              <a:t> </a:t>
            </a:r>
            <a:r>
              <a:rPr lang="cs-CZ" sz="1800" b="0" i="1" u="none" strike="noStrike" baseline="0" dirty="0" err="1">
                <a:solidFill>
                  <a:srgbClr val="000000"/>
                </a:solidFill>
              </a:rPr>
              <a:t>curiae</a:t>
            </a:r>
            <a:r>
              <a:rPr lang="cs-CZ" sz="1800" b="0" i="1" u="none" strike="noStrike" baseline="0" dirty="0">
                <a:solidFill>
                  <a:srgbClr val="000000"/>
                </a:solidFill>
              </a:rPr>
              <a:t> </a:t>
            </a:r>
            <a:r>
              <a:rPr lang="cs-CZ" sz="1800" b="0" i="0" u="none" strike="noStrike" baseline="0" dirty="0">
                <a:solidFill>
                  <a:srgbClr val="000000"/>
                </a:solidFill>
              </a:rPr>
              <a:t>(</a:t>
            </a:r>
            <a:r>
              <a:rPr lang="cs-CZ" sz="1800" b="0" i="0" u="none" strike="noStrike" baseline="0" dirty="0" err="1">
                <a:solidFill>
                  <a:srgbClr val="000000"/>
                </a:solidFill>
              </a:rPr>
              <a:t>Sergius</a:t>
            </a:r>
            <a:r>
              <a:rPr lang="cs-CZ" sz="1800" b="0" i="0" u="none" strike="noStrike" baseline="0" dirty="0">
                <a:solidFill>
                  <a:srgbClr val="000000"/>
                </a:solidFill>
              </a:rPr>
              <a:t>), </a:t>
            </a:r>
            <a:r>
              <a:rPr lang="cs-CZ" sz="1800" b="0" i="1" u="none" strike="noStrike" baseline="0" dirty="0">
                <a:solidFill>
                  <a:srgbClr val="000000"/>
                </a:solidFill>
              </a:rPr>
              <a:t>struma </a:t>
            </a:r>
            <a:r>
              <a:rPr lang="cs-CZ" sz="1800" b="0" i="0" u="none" strike="noStrike" baseline="0" dirty="0">
                <a:solidFill>
                  <a:srgbClr val="000000"/>
                </a:solidFill>
              </a:rPr>
              <a:t>(</a:t>
            </a:r>
            <a:r>
              <a:rPr lang="cs-CZ" sz="1800" b="0" i="1" u="none" strike="noStrike" baseline="0" dirty="0" err="1">
                <a:solidFill>
                  <a:srgbClr val="000000"/>
                </a:solidFill>
              </a:rPr>
              <a:t>civitatis</a:t>
            </a:r>
            <a:r>
              <a:rPr lang="cs-CZ" sz="1800" b="0" i="1" u="none" strike="noStrike" baseline="0" dirty="0">
                <a:solidFill>
                  <a:srgbClr val="000000"/>
                </a:solidFill>
              </a:rPr>
              <a:t>: </a:t>
            </a:r>
            <a:r>
              <a:rPr lang="cs-CZ" sz="1800" b="0" i="0" u="none" strike="noStrike" baseline="0" dirty="0" err="1">
                <a:solidFill>
                  <a:srgbClr val="000000"/>
                </a:solidFill>
              </a:rPr>
              <a:t>Vatinius</a:t>
            </a:r>
            <a:r>
              <a:rPr lang="cs-CZ" sz="1800" b="0" i="0" u="none" strike="noStrike" baseline="0" dirty="0">
                <a:solidFill>
                  <a:srgbClr val="000000"/>
                </a:solidFill>
              </a:rPr>
              <a:t>)</a:t>
            </a:r>
          </a:p>
          <a:p>
            <a:pPr marL="285750" indent="-285750">
              <a:buFont typeface="Arial" panose="020B0604020202020204" pitchFamily="34" charset="0"/>
              <a:buChar char="•"/>
            </a:pPr>
            <a:r>
              <a:rPr lang="cs-CZ" sz="1800" i="1" dirty="0" err="1">
                <a:solidFill>
                  <a:srgbClr val="000000"/>
                </a:solidFill>
              </a:rPr>
              <a:t>ecfrenatus</a:t>
            </a:r>
            <a:r>
              <a:rPr lang="cs-CZ" sz="1800" i="1" dirty="0">
                <a:solidFill>
                  <a:srgbClr val="000000"/>
                </a:solidFill>
              </a:rPr>
              <a:t> </a:t>
            </a:r>
            <a:r>
              <a:rPr lang="cs-CZ" sz="1800" i="1" dirty="0" err="1">
                <a:solidFill>
                  <a:srgbClr val="000000"/>
                </a:solidFill>
              </a:rPr>
              <a:t>ac</a:t>
            </a:r>
            <a:r>
              <a:rPr lang="cs-CZ" sz="1800" i="1" dirty="0">
                <a:solidFill>
                  <a:srgbClr val="000000"/>
                </a:solidFill>
              </a:rPr>
              <a:t> </a:t>
            </a:r>
            <a:r>
              <a:rPr lang="cs-CZ" sz="1800" i="1" dirty="0" err="1">
                <a:solidFill>
                  <a:srgbClr val="000000"/>
                </a:solidFill>
              </a:rPr>
              <a:t>praeceps</a:t>
            </a:r>
            <a:r>
              <a:rPr lang="cs-CZ" sz="1800" i="1" dirty="0">
                <a:solidFill>
                  <a:srgbClr val="000000"/>
                </a:solidFill>
              </a:rPr>
              <a:t> </a:t>
            </a:r>
            <a:r>
              <a:rPr lang="cs-CZ" sz="1800" i="1" dirty="0" err="1">
                <a:solidFill>
                  <a:srgbClr val="000000"/>
                </a:solidFill>
              </a:rPr>
              <a:t>furor</a:t>
            </a:r>
            <a:endParaRPr lang="cs-CZ" sz="1800" b="0" i="1" u="none" strike="noStrike" baseline="0" dirty="0">
              <a:solidFill>
                <a:srgbClr val="000000"/>
              </a:solidFill>
            </a:endParaRPr>
          </a:p>
          <a:p>
            <a:pPr marL="285750" indent="-285750">
              <a:buFont typeface="Arial" panose="020B0604020202020204" pitchFamily="34" charset="0"/>
              <a:buChar char="•"/>
            </a:pPr>
            <a:r>
              <a:rPr lang="cs-CZ" sz="1800" b="0" i="1" u="none" strike="noStrike" baseline="0" dirty="0" err="1">
                <a:solidFill>
                  <a:srgbClr val="000000"/>
                </a:solidFill>
              </a:rPr>
              <a:t>Pulchellus</a:t>
            </a:r>
            <a:r>
              <a:rPr lang="cs-CZ" sz="1800" b="0" i="1" u="none" strike="noStrike" baseline="0" dirty="0">
                <a:solidFill>
                  <a:srgbClr val="000000"/>
                </a:solidFill>
              </a:rPr>
              <a:t> </a:t>
            </a:r>
            <a:r>
              <a:rPr lang="cs-CZ" sz="1800" i="1" dirty="0">
                <a:solidFill>
                  <a:srgbClr val="000000"/>
                </a:solidFill>
              </a:rPr>
              <a:t>(</a:t>
            </a:r>
            <a:r>
              <a:rPr lang="cs-CZ" sz="1800" i="1" dirty="0" err="1">
                <a:solidFill>
                  <a:srgbClr val="000000"/>
                </a:solidFill>
              </a:rPr>
              <a:t>Att</a:t>
            </a:r>
            <a:r>
              <a:rPr lang="cs-CZ" sz="1800" i="1" dirty="0">
                <a:solidFill>
                  <a:srgbClr val="000000"/>
                </a:solidFill>
              </a:rPr>
              <a:t>. </a:t>
            </a:r>
            <a:r>
              <a:rPr lang="cs-CZ" sz="1800" dirty="0">
                <a:solidFill>
                  <a:srgbClr val="000000"/>
                </a:solidFill>
              </a:rPr>
              <a:t>1,16,10)</a:t>
            </a:r>
            <a:endParaRPr lang="cs-CZ" sz="1800" b="0" i="1" u="none" strike="noStrike" baseline="0" dirty="0">
              <a:solidFill>
                <a:srgbClr val="000000"/>
              </a:solidFill>
            </a:endParaRPr>
          </a:p>
          <a:p>
            <a:pPr marL="285750" indent="-285750">
              <a:buFont typeface="Arial" panose="020B0604020202020204" pitchFamily="34" charset="0"/>
              <a:buChar char="•"/>
            </a:pPr>
            <a:r>
              <a:rPr lang="cs-CZ" sz="1800" b="0" i="1" u="none" strike="noStrike" baseline="0" dirty="0" err="1">
                <a:solidFill>
                  <a:srgbClr val="000000"/>
                </a:solidFill>
              </a:rPr>
              <a:t>filiola</a:t>
            </a:r>
            <a:r>
              <a:rPr lang="cs-CZ" sz="1800" b="0" i="1" u="none" strike="noStrike" baseline="0" dirty="0">
                <a:solidFill>
                  <a:srgbClr val="000000"/>
                </a:solidFill>
              </a:rPr>
              <a:t> </a:t>
            </a:r>
            <a:r>
              <a:rPr lang="cs-CZ" sz="1800" b="0" i="1" u="none" strike="noStrike" baseline="0" dirty="0" err="1">
                <a:solidFill>
                  <a:srgbClr val="000000"/>
                </a:solidFill>
              </a:rPr>
              <a:t>Curionis</a:t>
            </a:r>
            <a:r>
              <a:rPr lang="cs-CZ" sz="1800" b="0" i="1" u="none" strike="noStrike" baseline="0" dirty="0">
                <a:solidFill>
                  <a:srgbClr val="000000"/>
                </a:solidFill>
              </a:rPr>
              <a:t> (</a:t>
            </a:r>
            <a:r>
              <a:rPr lang="cs-CZ" sz="1800" b="0" i="1" u="none" strike="noStrike" baseline="0" dirty="0" err="1">
                <a:solidFill>
                  <a:srgbClr val="000000"/>
                </a:solidFill>
              </a:rPr>
              <a:t>Att</a:t>
            </a:r>
            <a:r>
              <a:rPr lang="cs-CZ" sz="1800" b="0" i="1" u="none" strike="noStrike" baseline="0" dirty="0">
                <a:solidFill>
                  <a:srgbClr val="000000"/>
                </a:solidFill>
              </a:rPr>
              <a:t>. </a:t>
            </a:r>
            <a:r>
              <a:rPr lang="cs-CZ" sz="1800" b="0" u="none" strike="noStrike" baseline="0" dirty="0">
                <a:solidFill>
                  <a:srgbClr val="000000"/>
                </a:solidFill>
              </a:rPr>
              <a:t>1,14,5)</a:t>
            </a:r>
            <a:endParaRPr lang="fr-FR" sz="2000" b="0" i="1" u="none" strike="noStrike" baseline="0" dirty="0">
              <a:solidFill>
                <a:srgbClr val="000000"/>
              </a:solidFill>
            </a:endParaRPr>
          </a:p>
          <a:p>
            <a:endParaRPr lang="cs-CZ" sz="1800" dirty="0">
              <a:solidFill>
                <a:srgbClr val="000000"/>
              </a:solidFill>
            </a:endParaRPr>
          </a:p>
          <a:p>
            <a:r>
              <a:rPr lang="cs-CZ" sz="1800" b="1" dirty="0">
                <a:solidFill>
                  <a:schemeClr val="tx2"/>
                </a:solidFill>
              </a:rPr>
              <a:t>Propojování rámů:</a:t>
            </a:r>
          </a:p>
          <a:p>
            <a:r>
              <a:rPr lang="en-US" sz="1800" i="1" dirty="0">
                <a:solidFill>
                  <a:srgbClr val="000000"/>
                </a:solidFill>
              </a:rPr>
              <a:t>Har. resp. 2: </a:t>
            </a:r>
            <a:r>
              <a:rPr lang="en-US" sz="1800" i="1" dirty="0" err="1">
                <a:solidFill>
                  <a:srgbClr val="000000"/>
                </a:solidFill>
              </a:rPr>
              <a:t>ecfrenatus</a:t>
            </a:r>
            <a:r>
              <a:rPr lang="en-US" sz="1800" i="1" dirty="0">
                <a:solidFill>
                  <a:srgbClr val="000000"/>
                </a:solidFill>
              </a:rPr>
              <a:t> ac </a:t>
            </a:r>
            <a:r>
              <a:rPr lang="en-US" sz="1800" i="1" dirty="0" err="1">
                <a:solidFill>
                  <a:srgbClr val="000000"/>
                </a:solidFill>
              </a:rPr>
              <a:t>praeceps</a:t>
            </a:r>
            <a:r>
              <a:rPr lang="en-US" sz="1800" i="1" dirty="0">
                <a:solidFill>
                  <a:srgbClr val="000000"/>
                </a:solidFill>
              </a:rPr>
              <a:t> furor</a:t>
            </a:r>
            <a:r>
              <a:rPr lang="cs-CZ" sz="1800" i="1" dirty="0">
                <a:solidFill>
                  <a:srgbClr val="000000"/>
                </a:solidFill>
              </a:rPr>
              <a:t> 3: </a:t>
            </a:r>
            <a:r>
              <a:rPr lang="cs-CZ" sz="1800" i="1" dirty="0" err="1">
                <a:solidFill>
                  <a:srgbClr val="000000"/>
                </a:solidFill>
              </a:rPr>
              <a:t>nihil</a:t>
            </a:r>
            <a:r>
              <a:rPr lang="cs-CZ" sz="1800" i="1" dirty="0">
                <a:solidFill>
                  <a:srgbClr val="000000"/>
                </a:solidFill>
              </a:rPr>
              <a:t> </a:t>
            </a:r>
            <a:r>
              <a:rPr lang="cs-CZ" sz="1800" i="1" dirty="0" err="1">
                <a:solidFill>
                  <a:srgbClr val="000000"/>
                </a:solidFill>
              </a:rPr>
              <a:t>feci</a:t>
            </a:r>
            <a:r>
              <a:rPr lang="cs-CZ" sz="1800" i="1" dirty="0">
                <a:solidFill>
                  <a:srgbClr val="000000"/>
                </a:solidFill>
              </a:rPr>
              <a:t>…, </a:t>
            </a:r>
            <a:r>
              <a:rPr lang="cs-CZ" sz="1800" i="1" dirty="0" err="1">
                <a:solidFill>
                  <a:srgbClr val="000000"/>
                </a:solidFill>
              </a:rPr>
              <a:t>nihil</a:t>
            </a:r>
            <a:r>
              <a:rPr lang="cs-CZ" sz="1800" i="1" dirty="0">
                <a:solidFill>
                  <a:srgbClr val="000000"/>
                </a:solidFill>
              </a:rPr>
              <a:t>… </a:t>
            </a:r>
            <a:r>
              <a:rPr lang="cs-CZ" sz="1800" i="1" dirty="0" err="1">
                <a:solidFill>
                  <a:srgbClr val="000000"/>
                </a:solidFill>
              </a:rPr>
              <a:t>nihil</a:t>
            </a:r>
            <a:endParaRPr lang="cs-CZ" sz="1800" i="1" dirty="0">
              <a:solidFill>
                <a:srgbClr val="000000"/>
              </a:solidFill>
            </a:endParaRPr>
          </a:p>
          <a:p>
            <a:pPr algn="just"/>
            <a:endParaRPr lang="cs-CZ" sz="1800" i="1" dirty="0">
              <a:solidFill>
                <a:srgbClr val="000000"/>
              </a:solidFill>
            </a:endParaRPr>
          </a:p>
          <a:p>
            <a:pPr algn="just"/>
            <a:r>
              <a:rPr lang="cs-CZ" sz="1800" i="1" dirty="0" err="1">
                <a:solidFill>
                  <a:srgbClr val="000000"/>
                </a:solidFill>
              </a:rPr>
              <a:t>Cat</a:t>
            </a:r>
            <a:r>
              <a:rPr lang="cs-CZ" sz="1800" i="1" dirty="0">
                <a:solidFill>
                  <a:srgbClr val="000000"/>
                </a:solidFill>
              </a:rPr>
              <a:t>.: 1,1: </a:t>
            </a:r>
            <a:r>
              <a:rPr lang="cs-CZ" sz="1800" i="1" dirty="0" err="1">
                <a:solidFill>
                  <a:srgbClr val="000000"/>
                </a:solidFill>
              </a:rPr>
              <a:t>Quem</a:t>
            </a:r>
            <a:r>
              <a:rPr lang="cs-CZ" sz="1800" i="1" dirty="0">
                <a:solidFill>
                  <a:srgbClr val="000000"/>
                </a:solidFill>
              </a:rPr>
              <a:t> ad </a:t>
            </a:r>
            <a:r>
              <a:rPr lang="cs-CZ" sz="1800" i="1" dirty="0" err="1">
                <a:solidFill>
                  <a:srgbClr val="000000"/>
                </a:solidFill>
              </a:rPr>
              <a:t>finem</a:t>
            </a:r>
            <a:r>
              <a:rPr lang="cs-CZ" sz="1800" i="1" dirty="0">
                <a:solidFill>
                  <a:srgbClr val="000000"/>
                </a:solidFill>
              </a:rPr>
              <a:t> </a:t>
            </a:r>
            <a:r>
              <a:rPr lang="cs-CZ" sz="1800" i="1" dirty="0" err="1">
                <a:solidFill>
                  <a:srgbClr val="000000"/>
                </a:solidFill>
              </a:rPr>
              <a:t>sese</a:t>
            </a:r>
            <a:r>
              <a:rPr lang="cs-CZ" sz="1800" i="1" dirty="0">
                <a:solidFill>
                  <a:srgbClr val="000000"/>
                </a:solidFill>
              </a:rPr>
              <a:t> </a:t>
            </a:r>
            <a:r>
              <a:rPr lang="cs-CZ" sz="1800" i="1" dirty="0" err="1">
                <a:solidFill>
                  <a:srgbClr val="000000"/>
                </a:solidFill>
              </a:rPr>
              <a:t>effrenata</a:t>
            </a:r>
            <a:r>
              <a:rPr lang="cs-CZ" sz="1800" i="1" dirty="0">
                <a:solidFill>
                  <a:srgbClr val="000000"/>
                </a:solidFill>
              </a:rPr>
              <a:t> </a:t>
            </a:r>
            <a:r>
              <a:rPr lang="cs-CZ" sz="1800" i="1" dirty="0" err="1">
                <a:solidFill>
                  <a:srgbClr val="000000"/>
                </a:solidFill>
              </a:rPr>
              <a:t>iactabit</a:t>
            </a:r>
            <a:r>
              <a:rPr lang="cs-CZ" sz="1800" i="1" dirty="0">
                <a:solidFill>
                  <a:srgbClr val="000000"/>
                </a:solidFill>
              </a:rPr>
              <a:t> </a:t>
            </a:r>
            <a:r>
              <a:rPr lang="cs-CZ" sz="1800" i="1" dirty="0" err="1">
                <a:solidFill>
                  <a:srgbClr val="000000"/>
                </a:solidFill>
              </a:rPr>
              <a:t>audacia</a:t>
            </a:r>
            <a:r>
              <a:rPr lang="cs-CZ" sz="1800" i="1" dirty="0">
                <a:solidFill>
                  <a:srgbClr val="000000"/>
                </a:solidFill>
              </a:rPr>
              <a:t>? </a:t>
            </a:r>
            <a:r>
              <a:rPr lang="cs-CZ" sz="1800" i="1" dirty="0" err="1">
                <a:solidFill>
                  <a:srgbClr val="000000"/>
                </a:solidFill>
              </a:rPr>
              <a:t>Nihil</a:t>
            </a:r>
            <a:r>
              <a:rPr lang="cs-CZ" sz="1800" i="1" dirty="0">
                <a:solidFill>
                  <a:srgbClr val="000000"/>
                </a:solidFill>
              </a:rPr>
              <a:t> … </a:t>
            </a:r>
            <a:r>
              <a:rPr lang="cs-CZ" sz="1800" i="1" dirty="0" err="1">
                <a:solidFill>
                  <a:srgbClr val="000000"/>
                </a:solidFill>
              </a:rPr>
              <a:t>nihil</a:t>
            </a:r>
            <a:r>
              <a:rPr lang="cs-CZ" sz="1800" i="1" dirty="0">
                <a:solidFill>
                  <a:srgbClr val="000000"/>
                </a:solidFill>
              </a:rPr>
              <a:t> … </a:t>
            </a:r>
            <a:r>
              <a:rPr lang="cs-CZ" sz="1800" i="1" dirty="0" err="1">
                <a:solidFill>
                  <a:srgbClr val="000000"/>
                </a:solidFill>
              </a:rPr>
              <a:t>nihil</a:t>
            </a:r>
            <a:r>
              <a:rPr lang="cs-CZ" sz="1800" i="1" dirty="0">
                <a:solidFill>
                  <a:srgbClr val="000000"/>
                </a:solidFill>
              </a:rPr>
              <a:t> … </a:t>
            </a:r>
            <a:r>
              <a:rPr lang="cs-CZ" sz="1800" i="1" dirty="0" err="1">
                <a:solidFill>
                  <a:srgbClr val="000000"/>
                </a:solidFill>
              </a:rPr>
              <a:t>nihil</a:t>
            </a:r>
            <a:r>
              <a:rPr lang="cs-CZ" sz="1800" i="1" dirty="0">
                <a:solidFill>
                  <a:srgbClr val="000000"/>
                </a:solidFill>
              </a:rPr>
              <a:t> … </a:t>
            </a:r>
            <a:r>
              <a:rPr lang="cs-CZ" sz="1800" i="1" dirty="0" err="1">
                <a:solidFill>
                  <a:srgbClr val="000000"/>
                </a:solidFill>
              </a:rPr>
              <a:t>nihil</a:t>
            </a:r>
            <a:r>
              <a:rPr lang="cs-CZ" sz="1800" i="1" dirty="0">
                <a:solidFill>
                  <a:srgbClr val="000000"/>
                </a:solidFill>
              </a:rPr>
              <a:t> … </a:t>
            </a:r>
            <a:r>
              <a:rPr lang="cs-CZ" sz="1800" i="1" dirty="0" err="1">
                <a:solidFill>
                  <a:srgbClr val="000000"/>
                </a:solidFill>
              </a:rPr>
              <a:t>nihil</a:t>
            </a:r>
            <a:r>
              <a:rPr lang="cs-CZ" sz="1800" i="1" dirty="0">
                <a:solidFill>
                  <a:srgbClr val="000000"/>
                </a:solidFill>
              </a:rPr>
              <a:t>  </a:t>
            </a:r>
          </a:p>
        </p:txBody>
      </p:sp>
      <p:sp>
        <p:nvSpPr>
          <p:cNvPr id="4" name="Nadpis 3">
            <a:extLst>
              <a:ext uri="{FF2B5EF4-FFF2-40B4-BE49-F238E27FC236}">
                <a16:creationId xmlns:a16="http://schemas.microsoft.com/office/drawing/2014/main" id="{B215B6B3-F43C-4D85-8E41-069C7419095B}"/>
              </a:ext>
            </a:extLst>
          </p:cNvPr>
          <p:cNvSpPr txBox="1">
            <a:spLocks/>
          </p:cNvSpPr>
          <p:nvPr/>
        </p:nvSpPr>
        <p:spPr>
          <a:xfrm>
            <a:off x="389800" y="360195"/>
            <a:ext cx="11408500" cy="391223"/>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r>
              <a:rPr lang="cs-CZ" sz="4000" kern="0" dirty="0">
                <a:solidFill>
                  <a:srgbClr val="0000DC"/>
                </a:solidFill>
                <a:latin typeface="+mn-lt"/>
                <a:cs typeface="Arial" panose="020B0604020202020204" pitchFamily="34" charset="0"/>
              </a:rPr>
              <a:t>Ciceronovy nálepky: </a:t>
            </a:r>
            <a:r>
              <a:rPr lang="cs-CZ" sz="4000" i="1" kern="0" dirty="0">
                <a:solidFill>
                  <a:srgbClr val="0000DC"/>
                </a:solidFill>
                <a:latin typeface="+mn-lt"/>
                <a:cs typeface="Arial" panose="020B0604020202020204" pitchFamily="34" charset="0"/>
              </a:rPr>
              <a:t>čtyři nepřátelé</a:t>
            </a:r>
          </a:p>
        </p:txBody>
      </p:sp>
      <p:sp>
        <p:nvSpPr>
          <p:cNvPr id="2" name="TextovéPole 1">
            <a:extLst>
              <a:ext uri="{FF2B5EF4-FFF2-40B4-BE49-F238E27FC236}">
                <a16:creationId xmlns:a16="http://schemas.microsoft.com/office/drawing/2014/main" id="{83E54CCC-FBF5-4857-88EB-5CEC3C2CAE22}"/>
              </a:ext>
            </a:extLst>
          </p:cNvPr>
          <p:cNvSpPr txBox="1"/>
          <p:nvPr/>
        </p:nvSpPr>
        <p:spPr>
          <a:xfrm>
            <a:off x="7126357" y="3727174"/>
            <a:ext cx="4462669" cy="1015663"/>
          </a:xfrm>
          <a:prstGeom prst="rect">
            <a:avLst/>
          </a:prstGeom>
          <a:solidFill>
            <a:schemeClr val="tx2">
              <a:lumMod val="20000"/>
              <a:lumOff val="80000"/>
            </a:schemeClr>
          </a:solidFill>
        </p:spPr>
        <p:txBody>
          <a:bodyPr wrap="square" rtlCol="0">
            <a:spAutoFit/>
          </a:bodyPr>
          <a:lstStyle/>
          <a:p>
            <a:r>
              <a:rPr lang="cs-CZ" sz="2000" dirty="0"/>
              <a:t>v listech nálepkami spíše šetří: nálepky jsou součástí rétorické invektivy, ne soukromé averze</a:t>
            </a:r>
          </a:p>
        </p:txBody>
      </p:sp>
      <p:sp>
        <p:nvSpPr>
          <p:cNvPr id="5" name="Zástupný symbol pro zápatí 4">
            <a:extLst>
              <a:ext uri="{FF2B5EF4-FFF2-40B4-BE49-F238E27FC236}">
                <a16:creationId xmlns:a16="http://schemas.microsoft.com/office/drawing/2014/main" id="{52161E5A-BE63-4D24-8666-7EB99C23A4C9}"/>
              </a:ext>
            </a:extLst>
          </p:cNvPr>
          <p:cNvSpPr>
            <a:spLocks noGrp="1"/>
          </p:cNvSpPr>
          <p:nvPr>
            <p:ph type="ftr" sz="quarter" idx="11"/>
          </p:nvPr>
        </p:nvSpPr>
        <p:spPr/>
        <p:txBody>
          <a:bodyPr/>
          <a:lstStyle/>
          <a:p>
            <a:r>
              <a:rPr lang="nl-NL"/>
              <a:t>1/12/2022 Den latiny. ÚŘLS, UK, Praha.</a:t>
            </a:r>
            <a:endParaRPr lang="cs-CZ"/>
          </a:p>
        </p:txBody>
      </p:sp>
      <p:sp>
        <p:nvSpPr>
          <p:cNvPr id="6" name="Zástupný symbol pro číslo snímku 5">
            <a:extLst>
              <a:ext uri="{FF2B5EF4-FFF2-40B4-BE49-F238E27FC236}">
                <a16:creationId xmlns:a16="http://schemas.microsoft.com/office/drawing/2014/main" id="{DDA06771-9D67-480C-A5F5-97E0208F1184}"/>
              </a:ext>
            </a:extLst>
          </p:cNvPr>
          <p:cNvSpPr>
            <a:spLocks noGrp="1"/>
          </p:cNvSpPr>
          <p:nvPr>
            <p:ph type="sldNum" sz="quarter" idx="12"/>
          </p:nvPr>
        </p:nvSpPr>
        <p:spPr/>
        <p:txBody>
          <a:bodyPr/>
          <a:lstStyle/>
          <a:p>
            <a:fld id="{C4ACB992-AB1E-44ED-A023-FDEEC97C9235}" type="slidenum">
              <a:rPr lang="cs-CZ" smtClean="0"/>
              <a:t>25</a:t>
            </a:fld>
            <a:endParaRPr lang="cs-CZ"/>
          </a:p>
        </p:txBody>
      </p:sp>
    </p:spTree>
    <p:extLst>
      <p:ext uri="{BB962C8B-B14F-4D97-AF65-F5344CB8AC3E}">
        <p14:creationId xmlns:p14="http://schemas.microsoft.com/office/powerpoint/2010/main" val="25116350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19186" y="1174376"/>
            <a:ext cx="11899709" cy="4894730"/>
          </a:xfrm>
        </p:spPr>
        <p:txBody>
          <a:bodyPr>
            <a:normAutofit/>
          </a:bodyPr>
          <a:lstStyle/>
          <a:p>
            <a:r>
              <a:rPr lang="cs-CZ" sz="2000" b="1" i="0" u="none" strike="noStrike" baseline="0" dirty="0">
                <a:solidFill>
                  <a:schemeClr val="tx2"/>
                </a:solidFill>
              </a:rPr>
              <a:t>Řetězení a propojování nálepek (v rámci čtveřice): </a:t>
            </a:r>
          </a:p>
          <a:p>
            <a:r>
              <a:rPr lang="cs-CZ" sz="2000" b="0" i="0" u="none" strike="noStrike" baseline="0" dirty="0" err="1">
                <a:solidFill>
                  <a:srgbClr val="000000"/>
                </a:solidFill>
              </a:rPr>
              <a:t>Clodius</a:t>
            </a:r>
            <a:r>
              <a:rPr lang="cs-CZ" sz="2000" b="0" i="0" u="none" strike="noStrike" baseline="0" dirty="0">
                <a:solidFill>
                  <a:srgbClr val="000000"/>
                </a:solidFill>
              </a:rPr>
              <a:t>:</a:t>
            </a:r>
          </a:p>
          <a:p>
            <a:pPr marL="285750" indent="-285750">
              <a:buFont typeface="Arial" panose="020B0604020202020204" pitchFamily="34" charset="0"/>
              <a:buChar char="•"/>
            </a:pPr>
            <a:r>
              <a:rPr lang="cs-CZ" sz="1800" b="0" i="1" u="none" strike="noStrike" baseline="0" dirty="0" err="1">
                <a:solidFill>
                  <a:srgbClr val="000000"/>
                </a:solidFill>
              </a:rPr>
              <a:t>familiaris</a:t>
            </a:r>
            <a:r>
              <a:rPr lang="cs-CZ" sz="1800" b="0" i="1" u="none" strike="noStrike" baseline="0" dirty="0">
                <a:solidFill>
                  <a:srgbClr val="000000"/>
                </a:solidFill>
              </a:rPr>
              <a:t> </a:t>
            </a:r>
            <a:r>
              <a:rPr lang="cs-CZ" sz="1800" b="0" i="1" u="none" strike="noStrike" baseline="0" dirty="0" err="1">
                <a:solidFill>
                  <a:srgbClr val="000000"/>
                </a:solidFill>
              </a:rPr>
              <a:t>Catilinae</a:t>
            </a:r>
            <a:r>
              <a:rPr lang="cs-CZ" sz="1800" b="0" i="1" u="none" strike="noStrike" baseline="0" dirty="0">
                <a:solidFill>
                  <a:srgbClr val="000000"/>
                </a:solidFill>
              </a:rPr>
              <a:t> (</a:t>
            </a:r>
            <a:r>
              <a:rPr lang="cs-CZ" sz="1800" b="0" i="1" u="none" strike="noStrike" baseline="0" dirty="0" err="1">
                <a:solidFill>
                  <a:srgbClr val="000000"/>
                </a:solidFill>
              </a:rPr>
              <a:t>Catilina</a:t>
            </a:r>
            <a:r>
              <a:rPr lang="cs-CZ" sz="1800" b="0" i="1" u="none" strike="noStrike" baseline="0" dirty="0">
                <a:solidFill>
                  <a:srgbClr val="000000"/>
                </a:solidFill>
              </a:rPr>
              <a:t>: </a:t>
            </a:r>
            <a:r>
              <a:rPr lang="cs-CZ" sz="1800" b="0" i="1" u="none" strike="noStrike" baseline="0" dirty="0" err="1">
                <a:solidFill>
                  <a:srgbClr val="000000"/>
                </a:solidFill>
              </a:rPr>
              <a:t>eius</a:t>
            </a:r>
            <a:r>
              <a:rPr lang="cs-CZ" sz="1800" b="0" i="1" u="none" strike="noStrike" baseline="0" dirty="0">
                <a:solidFill>
                  <a:srgbClr val="000000"/>
                </a:solidFill>
              </a:rPr>
              <a:t> vir)</a:t>
            </a:r>
            <a:endParaRPr lang="cs-CZ" sz="1800" i="1" dirty="0">
              <a:solidFill>
                <a:srgbClr val="000000"/>
              </a:solidFill>
            </a:endParaRPr>
          </a:p>
          <a:p>
            <a:pPr marL="285750" indent="-285750">
              <a:buFont typeface="Arial" panose="020B0604020202020204" pitchFamily="34" charset="0"/>
              <a:buChar char="•"/>
            </a:pPr>
            <a:r>
              <a:rPr lang="cs-CZ" sz="1800" b="0" i="1" u="none" strike="noStrike" baseline="0" dirty="0" err="1">
                <a:solidFill>
                  <a:srgbClr val="000000"/>
                </a:solidFill>
              </a:rPr>
              <a:t>Catilinae</a:t>
            </a:r>
            <a:r>
              <a:rPr lang="cs-CZ" sz="1800" b="0" i="1" u="none" strike="noStrike" baseline="0" dirty="0">
                <a:solidFill>
                  <a:srgbClr val="000000"/>
                </a:solidFill>
              </a:rPr>
              <a:t> </a:t>
            </a:r>
            <a:r>
              <a:rPr lang="cs-CZ" sz="1800" b="0" i="1" u="none" strike="noStrike" baseline="0" dirty="0" err="1">
                <a:solidFill>
                  <a:srgbClr val="000000"/>
                </a:solidFill>
              </a:rPr>
              <a:t>praevaricator</a:t>
            </a:r>
            <a:endParaRPr lang="cs-CZ" sz="1800" b="0" i="1" u="none" strike="noStrike" baseline="0" dirty="0">
              <a:solidFill>
                <a:srgbClr val="000000"/>
              </a:solidFill>
            </a:endParaRPr>
          </a:p>
          <a:p>
            <a:pPr marL="285750" indent="-285750">
              <a:buFont typeface="Arial" panose="020B0604020202020204" pitchFamily="34" charset="0"/>
              <a:buChar char="•"/>
            </a:pPr>
            <a:r>
              <a:rPr lang="cs-CZ" sz="1800" b="0" i="1" u="none" strike="noStrike" baseline="0" dirty="0">
                <a:solidFill>
                  <a:srgbClr val="000000"/>
                </a:solidFill>
              </a:rPr>
              <a:t>duo </a:t>
            </a:r>
            <a:r>
              <a:rPr lang="cs-CZ" sz="1800" b="0" i="1" u="none" strike="noStrike" baseline="0" dirty="0" err="1">
                <a:solidFill>
                  <a:srgbClr val="000000"/>
                </a:solidFill>
              </a:rPr>
              <a:t>vulturii</a:t>
            </a:r>
            <a:r>
              <a:rPr lang="cs-CZ" sz="1800" b="0" i="1" u="none" strike="noStrike" baseline="0" dirty="0">
                <a:solidFill>
                  <a:srgbClr val="000000"/>
                </a:solidFill>
              </a:rPr>
              <a:t> </a:t>
            </a:r>
            <a:r>
              <a:rPr lang="cs-CZ" sz="1800" b="0" i="1" u="none" strike="noStrike" baseline="0" dirty="0" err="1">
                <a:solidFill>
                  <a:srgbClr val="000000"/>
                </a:solidFill>
              </a:rPr>
              <a:t>paludati</a:t>
            </a:r>
            <a:r>
              <a:rPr lang="cs-CZ" sz="1800" b="0" i="1" u="none" strike="noStrike" baseline="0" dirty="0">
                <a:solidFill>
                  <a:srgbClr val="000000"/>
                </a:solidFill>
              </a:rPr>
              <a:t>, duo </a:t>
            </a:r>
            <a:r>
              <a:rPr lang="cs-CZ" sz="1800" b="0" i="1" u="none" strike="noStrike" baseline="0" dirty="0" err="1">
                <a:solidFill>
                  <a:srgbClr val="000000"/>
                </a:solidFill>
              </a:rPr>
              <a:t>inportuna</a:t>
            </a:r>
            <a:r>
              <a:rPr lang="cs-CZ" sz="1800" b="0" i="1" u="none" strike="noStrike" baseline="0" dirty="0">
                <a:solidFill>
                  <a:srgbClr val="000000"/>
                </a:solidFill>
              </a:rPr>
              <a:t> </a:t>
            </a:r>
            <a:r>
              <a:rPr lang="cs-CZ" sz="1800" b="0" i="1" u="none" strike="noStrike" baseline="0" dirty="0" err="1">
                <a:solidFill>
                  <a:srgbClr val="000000"/>
                </a:solidFill>
              </a:rPr>
              <a:t>prodigia</a:t>
            </a:r>
            <a:r>
              <a:rPr lang="cs-CZ" sz="1800" b="0" i="1" u="none" strike="noStrike" baseline="0" dirty="0">
                <a:solidFill>
                  <a:srgbClr val="000000"/>
                </a:solidFill>
              </a:rPr>
              <a:t>, </a:t>
            </a:r>
            <a:r>
              <a:rPr lang="cs-CZ" sz="1800" b="0" i="1" u="none" strike="noStrike" baseline="0" dirty="0" err="1">
                <a:solidFill>
                  <a:srgbClr val="000000"/>
                </a:solidFill>
              </a:rPr>
              <a:t>furiae</a:t>
            </a:r>
            <a:r>
              <a:rPr lang="cs-CZ" sz="1800" b="0" i="1" u="none" strike="noStrike" baseline="0" dirty="0">
                <a:solidFill>
                  <a:srgbClr val="000000"/>
                </a:solidFill>
              </a:rPr>
              <a:t> </a:t>
            </a:r>
            <a:r>
              <a:rPr lang="cs-CZ" sz="1800" b="0" i="1" u="none" strike="noStrike" baseline="0" dirty="0" err="1">
                <a:solidFill>
                  <a:srgbClr val="000000"/>
                </a:solidFill>
              </a:rPr>
              <a:t>Clodianae</a:t>
            </a:r>
            <a:r>
              <a:rPr lang="cs-CZ" sz="1800" b="0" i="1" u="none" strike="noStrike" baseline="0" dirty="0">
                <a:solidFill>
                  <a:srgbClr val="000000"/>
                </a:solidFill>
              </a:rPr>
              <a:t>, </a:t>
            </a:r>
            <a:r>
              <a:rPr lang="cs-CZ" sz="1800" b="0" i="1" u="none" strike="noStrike" baseline="0" dirty="0" err="1">
                <a:solidFill>
                  <a:srgbClr val="000000"/>
                </a:solidFill>
              </a:rPr>
              <a:t>beluus</a:t>
            </a:r>
            <a:r>
              <a:rPr lang="cs-CZ" sz="1800" b="0" i="1" u="none" strike="noStrike" baseline="0" dirty="0">
                <a:solidFill>
                  <a:srgbClr val="000000"/>
                </a:solidFill>
              </a:rPr>
              <a:t> </a:t>
            </a:r>
            <a:r>
              <a:rPr lang="cs-CZ" sz="1800" b="0" i="1" u="none" strike="noStrike" baseline="0" dirty="0" err="1">
                <a:solidFill>
                  <a:srgbClr val="000000"/>
                </a:solidFill>
              </a:rPr>
              <a:t>immanis</a:t>
            </a:r>
            <a:r>
              <a:rPr lang="cs-CZ" sz="1800" b="0" i="1" u="none" strike="noStrike" baseline="0" dirty="0">
                <a:solidFill>
                  <a:srgbClr val="000000"/>
                </a:solidFill>
              </a:rPr>
              <a:t> </a:t>
            </a:r>
            <a:r>
              <a:rPr lang="cs-CZ" sz="1800" b="0" i="0" u="none" strike="noStrike" baseline="0" dirty="0">
                <a:solidFill>
                  <a:srgbClr val="000000"/>
                </a:solidFill>
              </a:rPr>
              <a:t>(Piso), </a:t>
            </a:r>
            <a:r>
              <a:rPr lang="cs-CZ" sz="1800" b="0" i="1" u="none" strike="noStrike" baseline="0" dirty="0" err="1">
                <a:solidFill>
                  <a:srgbClr val="000000"/>
                </a:solidFill>
              </a:rPr>
              <a:t>Clodiana</a:t>
            </a:r>
            <a:r>
              <a:rPr lang="cs-CZ" sz="1800" b="0" i="1" u="none" strike="noStrike" baseline="0" dirty="0">
                <a:solidFill>
                  <a:srgbClr val="000000"/>
                </a:solidFill>
              </a:rPr>
              <a:t> </a:t>
            </a:r>
            <a:r>
              <a:rPr lang="cs-CZ" sz="1800" b="0" i="1" u="none" strike="noStrike" baseline="0" dirty="0" err="1">
                <a:solidFill>
                  <a:srgbClr val="000000"/>
                </a:solidFill>
              </a:rPr>
              <a:t>canis</a:t>
            </a:r>
            <a:r>
              <a:rPr lang="cs-CZ" sz="1800" b="0" i="1" u="none" strike="noStrike" baseline="0" dirty="0">
                <a:solidFill>
                  <a:srgbClr val="000000"/>
                </a:solidFill>
              </a:rPr>
              <a:t> </a:t>
            </a:r>
            <a:r>
              <a:rPr lang="cs-CZ" sz="1800" b="0" i="0" u="none" strike="noStrike" baseline="0" dirty="0">
                <a:solidFill>
                  <a:srgbClr val="000000"/>
                </a:solidFill>
              </a:rPr>
              <a:t>(Piso), </a:t>
            </a:r>
            <a:r>
              <a:rPr lang="cs-CZ" sz="1800" b="0" i="1" u="none" strike="noStrike" baseline="0" dirty="0" err="1">
                <a:solidFill>
                  <a:srgbClr val="000000"/>
                </a:solidFill>
              </a:rPr>
              <a:t>Catilinae</a:t>
            </a:r>
            <a:r>
              <a:rPr lang="cs-CZ" sz="1800" b="0" i="1" u="none" strike="noStrike" baseline="0" dirty="0">
                <a:solidFill>
                  <a:srgbClr val="000000"/>
                </a:solidFill>
              </a:rPr>
              <a:t> </a:t>
            </a:r>
            <a:r>
              <a:rPr lang="cs-CZ" sz="1800" b="0" i="1" u="none" strike="noStrike" baseline="0" dirty="0" err="1">
                <a:solidFill>
                  <a:srgbClr val="000000"/>
                </a:solidFill>
              </a:rPr>
              <a:t>amator</a:t>
            </a:r>
            <a:r>
              <a:rPr lang="cs-CZ" sz="1800" b="0" i="1" u="none" strike="noStrike" baseline="0" dirty="0">
                <a:solidFill>
                  <a:srgbClr val="000000"/>
                </a:solidFill>
              </a:rPr>
              <a:t> </a:t>
            </a:r>
            <a:r>
              <a:rPr lang="cs-CZ" sz="1800" b="0" i="0" u="none" strike="noStrike" baseline="0" dirty="0">
                <a:solidFill>
                  <a:srgbClr val="000000"/>
                </a:solidFill>
              </a:rPr>
              <a:t>(</a:t>
            </a:r>
            <a:r>
              <a:rPr lang="cs-CZ" sz="1800" b="0" i="0" u="none" strike="noStrike" baseline="0" dirty="0" err="1">
                <a:solidFill>
                  <a:srgbClr val="000000"/>
                </a:solidFill>
              </a:rPr>
              <a:t>Gabinius</a:t>
            </a:r>
            <a:r>
              <a:rPr lang="cs-CZ" sz="1800" b="0" i="0" u="none" strike="noStrike" baseline="0" dirty="0">
                <a:solidFill>
                  <a:srgbClr val="000000"/>
                </a:solidFill>
              </a:rPr>
              <a:t>), </a:t>
            </a:r>
            <a:r>
              <a:rPr lang="cs-CZ" sz="1800" b="0" i="1" u="none" strike="noStrike" baseline="0" dirty="0" err="1">
                <a:solidFill>
                  <a:srgbClr val="000000"/>
                </a:solidFill>
              </a:rPr>
              <a:t>lanternarius</a:t>
            </a:r>
            <a:r>
              <a:rPr lang="cs-CZ" sz="1800" b="0" i="1" u="none" strike="noStrike" baseline="0" dirty="0">
                <a:solidFill>
                  <a:srgbClr val="000000"/>
                </a:solidFill>
              </a:rPr>
              <a:t> </a:t>
            </a:r>
            <a:r>
              <a:rPr lang="cs-CZ" sz="1800" b="0" i="1" u="none" strike="noStrike" baseline="0" dirty="0" err="1">
                <a:solidFill>
                  <a:srgbClr val="000000"/>
                </a:solidFill>
              </a:rPr>
              <a:t>Catilinae</a:t>
            </a:r>
            <a:r>
              <a:rPr lang="cs-CZ" sz="1800" b="0" i="1" u="none" strike="noStrike" baseline="0" dirty="0">
                <a:solidFill>
                  <a:srgbClr val="000000"/>
                </a:solidFill>
              </a:rPr>
              <a:t> </a:t>
            </a:r>
            <a:r>
              <a:rPr lang="cs-CZ" sz="1800" b="0" i="0" u="none" strike="noStrike" baseline="0" dirty="0">
                <a:solidFill>
                  <a:srgbClr val="000000"/>
                </a:solidFill>
              </a:rPr>
              <a:t>(</a:t>
            </a:r>
            <a:r>
              <a:rPr lang="cs-CZ" sz="1800" b="0" i="0" u="none" strike="noStrike" baseline="0" dirty="0" err="1">
                <a:solidFill>
                  <a:srgbClr val="000000"/>
                </a:solidFill>
              </a:rPr>
              <a:t>Gabinius</a:t>
            </a:r>
            <a:r>
              <a:rPr lang="cs-CZ" sz="1800" b="0" i="0" u="none" strike="noStrike" baseline="0" dirty="0">
                <a:solidFill>
                  <a:srgbClr val="000000"/>
                </a:solidFill>
              </a:rPr>
              <a:t>) </a:t>
            </a:r>
          </a:p>
          <a:p>
            <a:pPr marL="285750" indent="-285750">
              <a:buFont typeface="Arial" panose="020B0604020202020204" pitchFamily="34" charset="0"/>
              <a:buChar char="•"/>
            </a:pPr>
            <a:r>
              <a:rPr lang="cs-CZ" sz="1800" b="0" i="1" u="none" strike="noStrike" baseline="0" dirty="0" err="1">
                <a:solidFill>
                  <a:srgbClr val="000000"/>
                </a:solidFill>
              </a:rPr>
              <a:t>armiger</a:t>
            </a:r>
            <a:r>
              <a:rPr lang="cs-CZ" sz="1800" b="0" i="1" u="none" strike="noStrike" baseline="0" dirty="0">
                <a:solidFill>
                  <a:srgbClr val="000000"/>
                </a:solidFill>
              </a:rPr>
              <a:t> </a:t>
            </a:r>
            <a:r>
              <a:rPr lang="cs-CZ" sz="1800" b="0" i="1" u="none" strike="noStrike" baseline="0" dirty="0" err="1">
                <a:solidFill>
                  <a:srgbClr val="000000"/>
                </a:solidFill>
              </a:rPr>
              <a:t>Catilinae</a:t>
            </a:r>
            <a:r>
              <a:rPr lang="cs-CZ" sz="1800" b="0" i="1" u="none" strike="noStrike" baseline="0" dirty="0">
                <a:solidFill>
                  <a:srgbClr val="000000"/>
                </a:solidFill>
              </a:rPr>
              <a:t>, </a:t>
            </a:r>
            <a:r>
              <a:rPr lang="cs-CZ" sz="1800" b="0" i="1" u="none" strike="noStrike" baseline="0" dirty="0" err="1">
                <a:solidFill>
                  <a:srgbClr val="000000"/>
                </a:solidFill>
              </a:rPr>
              <a:t>stipator</a:t>
            </a:r>
            <a:r>
              <a:rPr lang="cs-CZ" sz="1800" b="0" i="1" u="none" strike="noStrike" baseline="0" dirty="0">
                <a:solidFill>
                  <a:srgbClr val="000000"/>
                </a:solidFill>
              </a:rPr>
              <a:t> </a:t>
            </a:r>
            <a:r>
              <a:rPr lang="cs-CZ" sz="1800" b="0" i="1" u="none" strike="noStrike" baseline="0" dirty="0" err="1">
                <a:solidFill>
                  <a:srgbClr val="000000"/>
                </a:solidFill>
              </a:rPr>
              <a:t>tui</a:t>
            </a:r>
            <a:r>
              <a:rPr lang="cs-CZ" sz="1800" b="0" i="1" u="none" strike="noStrike" baseline="0" dirty="0">
                <a:solidFill>
                  <a:srgbClr val="000000"/>
                </a:solidFill>
              </a:rPr>
              <a:t> </a:t>
            </a:r>
            <a:r>
              <a:rPr lang="cs-CZ" sz="1800" b="0" i="1" u="none" strike="noStrike" baseline="0" dirty="0" err="1">
                <a:solidFill>
                  <a:srgbClr val="000000"/>
                </a:solidFill>
              </a:rPr>
              <a:t>corporis</a:t>
            </a:r>
            <a:r>
              <a:rPr lang="cs-CZ" sz="1800" b="0" i="1" u="none" strike="noStrike" baseline="0" dirty="0">
                <a:solidFill>
                  <a:srgbClr val="000000"/>
                </a:solidFill>
              </a:rPr>
              <a:t>, </a:t>
            </a:r>
            <a:r>
              <a:rPr lang="cs-CZ" sz="1800" b="0" i="1" u="none" strike="noStrike" baseline="0" dirty="0" err="1">
                <a:solidFill>
                  <a:srgbClr val="000000"/>
                </a:solidFill>
              </a:rPr>
              <a:t>signifer</a:t>
            </a:r>
            <a:r>
              <a:rPr lang="cs-CZ" sz="1800" b="0" i="1" u="none" strike="noStrike" baseline="0" dirty="0">
                <a:solidFill>
                  <a:srgbClr val="000000"/>
                </a:solidFill>
              </a:rPr>
              <a:t> </a:t>
            </a:r>
            <a:r>
              <a:rPr lang="cs-CZ" sz="1800" b="0" i="1" u="none" strike="noStrike" baseline="0" dirty="0" err="1">
                <a:solidFill>
                  <a:srgbClr val="000000"/>
                </a:solidFill>
              </a:rPr>
              <a:t>seditionis</a:t>
            </a:r>
            <a:r>
              <a:rPr lang="cs-CZ" sz="1800" b="0" i="1" u="none" strike="noStrike" baseline="0" dirty="0">
                <a:solidFill>
                  <a:srgbClr val="000000"/>
                </a:solidFill>
              </a:rPr>
              <a:t>, </a:t>
            </a:r>
            <a:r>
              <a:rPr lang="cs-CZ" sz="1800" b="0" i="1" u="none" strike="noStrike" baseline="0" dirty="0" err="1">
                <a:solidFill>
                  <a:srgbClr val="000000"/>
                </a:solidFill>
              </a:rPr>
              <a:t>concitator</a:t>
            </a:r>
            <a:r>
              <a:rPr lang="cs-CZ" sz="1800" b="0" i="1" u="none" strike="noStrike" baseline="0" dirty="0">
                <a:solidFill>
                  <a:srgbClr val="000000"/>
                </a:solidFill>
              </a:rPr>
              <a:t> </a:t>
            </a:r>
            <a:r>
              <a:rPr lang="cs-CZ" sz="1800" b="0" i="1" u="none" strike="noStrike" baseline="0" dirty="0" err="1">
                <a:solidFill>
                  <a:srgbClr val="000000"/>
                </a:solidFill>
              </a:rPr>
              <a:t>tabernariorum</a:t>
            </a:r>
            <a:r>
              <a:rPr lang="cs-CZ" sz="1800" b="0" i="1" u="none" strike="noStrike" baseline="0" dirty="0">
                <a:solidFill>
                  <a:srgbClr val="000000"/>
                </a:solidFill>
              </a:rPr>
              <a:t>, </a:t>
            </a:r>
            <a:r>
              <a:rPr lang="cs-CZ" sz="1800" b="0" i="1" u="none" strike="noStrike" baseline="0" dirty="0" err="1">
                <a:solidFill>
                  <a:srgbClr val="000000"/>
                </a:solidFill>
              </a:rPr>
              <a:t>damnatus</a:t>
            </a:r>
            <a:r>
              <a:rPr lang="cs-CZ" sz="1800" b="0" i="1" u="none" strike="noStrike" baseline="0" dirty="0">
                <a:solidFill>
                  <a:srgbClr val="000000"/>
                </a:solidFill>
              </a:rPr>
              <a:t> </a:t>
            </a:r>
            <a:r>
              <a:rPr lang="cs-CZ" sz="1800" b="0" i="1" u="none" strike="noStrike" baseline="0" dirty="0" err="1">
                <a:solidFill>
                  <a:srgbClr val="000000"/>
                </a:solidFill>
              </a:rPr>
              <a:t>iniuriarum</a:t>
            </a:r>
            <a:r>
              <a:rPr lang="cs-CZ" sz="1800" b="0" i="1" u="none" strike="noStrike" baseline="0" dirty="0">
                <a:solidFill>
                  <a:srgbClr val="000000"/>
                </a:solidFill>
              </a:rPr>
              <a:t>, </a:t>
            </a:r>
            <a:r>
              <a:rPr lang="cs-CZ" sz="1800" b="0" i="1" u="none" strike="noStrike" baseline="0" dirty="0" err="1">
                <a:solidFill>
                  <a:srgbClr val="000000"/>
                </a:solidFill>
              </a:rPr>
              <a:t>percussor</a:t>
            </a:r>
            <a:r>
              <a:rPr lang="cs-CZ" sz="1800" b="0" i="1" u="none" strike="noStrike" baseline="0" dirty="0">
                <a:solidFill>
                  <a:srgbClr val="000000"/>
                </a:solidFill>
              </a:rPr>
              <a:t>, </a:t>
            </a:r>
            <a:r>
              <a:rPr lang="cs-CZ" sz="1800" b="0" i="1" u="none" strike="noStrike" baseline="0" dirty="0" err="1">
                <a:solidFill>
                  <a:srgbClr val="000000"/>
                </a:solidFill>
              </a:rPr>
              <a:t>lapidator</a:t>
            </a:r>
            <a:r>
              <a:rPr lang="cs-CZ" sz="1800" b="0" i="1" u="none" strike="noStrike" baseline="0" dirty="0">
                <a:solidFill>
                  <a:srgbClr val="000000"/>
                </a:solidFill>
              </a:rPr>
              <a:t>, </a:t>
            </a:r>
            <a:r>
              <a:rPr lang="cs-CZ" sz="1800" b="0" i="1" u="none" strike="noStrike" baseline="0" dirty="0" err="1">
                <a:solidFill>
                  <a:srgbClr val="000000"/>
                </a:solidFill>
              </a:rPr>
              <a:t>fori</a:t>
            </a:r>
            <a:r>
              <a:rPr lang="cs-CZ" sz="1800" b="0" i="1" u="none" strike="noStrike" baseline="0" dirty="0">
                <a:solidFill>
                  <a:srgbClr val="000000"/>
                </a:solidFill>
              </a:rPr>
              <a:t> </a:t>
            </a:r>
            <a:r>
              <a:rPr lang="cs-CZ" sz="1800" b="0" i="1" u="none" strike="noStrike" baseline="0" dirty="0" err="1">
                <a:solidFill>
                  <a:srgbClr val="000000"/>
                </a:solidFill>
              </a:rPr>
              <a:t>depopulator</a:t>
            </a:r>
            <a:endParaRPr lang="cs-CZ" sz="1800" i="1" dirty="0">
              <a:solidFill>
                <a:srgbClr val="000000"/>
              </a:solidFill>
            </a:endParaRPr>
          </a:p>
          <a:p>
            <a:pPr marL="285750" indent="-285750">
              <a:buFont typeface="Arial" panose="020B0604020202020204" pitchFamily="34" charset="0"/>
              <a:buChar char="•"/>
            </a:pPr>
            <a:r>
              <a:rPr lang="cs-CZ" sz="1800" b="0" i="1" u="none" strike="noStrike" baseline="0" dirty="0" err="1">
                <a:solidFill>
                  <a:srgbClr val="000000"/>
                </a:solidFill>
              </a:rPr>
              <a:t>obsessor</a:t>
            </a:r>
            <a:r>
              <a:rPr lang="cs-CZ" sz="1800" b="0" i="1" u="none" strike="noStrike" baseline="0" dirty="0">
                <a:solidFill>
                  <a:srgbClr val="000000"/>
                </a:solidFill>
              </a:rPr>
              <a:t> </a:t>
            </a:r>
            <a:r>
              <a:rPr lang="cs-CZ" sz="1800" b="0" i="1" u="none" strike="noStrike" baseline="0" dirty="0" err="1">
                <a:solidFill>
                  <a:srgbClr val="000000"/>
                </a:solidFill>
              </a:rPr>
              <a:t>curiae</a:t>
            </a:r>
            <a:r>
              <a:rPr lang="cs-CZ" sz="1800" b="0" i="1" u="none" strike="noStrike" baseline="0" dirty="0">
                <a:solidFill>
                  <a:srgbClr val="000000"/>
                </a:solidFill>
              </a:rPr>
              <a:t> </a:t>
            </a:r>
            <a:r>
              <a:rPr lang="cs-CZ" sz="1800" b="0" i="0" u="none" strike="noStrike" baseline="0" dirty="0">
                <a:solidFill>
                  <a:srgbClr val="000000"/>
                </a:solidFill>
              </a:rPr>
              <a:t>(</a:t>
            </a:r>
            <a:r>
              <a:rPr lang="cs-CZ" sz="1800" b="0" i="0" u="none" strike="noStrike" baseline="0" dirty="0" err="1">
                <a:solidFill>
                  <a:srgbClr val="000000"/>
                </a:solidFill>
              </a:rPr>
              <a:t>Sergius</a:t>
            </a:r>
            <a:r>
              <a:rPr lang="cs-CZ" sz="1800" b="0" i="0" u="none" strike="noStrike" baseline="0" dirty="0">
                <a:solidFill>
                  <a:srgbClr val="000000"/>
                </a:solidFill>
              </a:rPr>
              <a:t>), </a:t>
            </a:r>
            <a:r>
              <a:rPr lang="cs-CZ" sz="1800" b="0" i="1" u="none" strike="noStrike" baseline="0" dirty="0">
                <a:solidFill>
                  <a:srgbClr val="000000"/>
                </a:solidFill>
              </a:rPr>
              <a:t>struma </a:t>
            </a:r>
            <a:r>
              <a:rPr lang="cs-CZ" sz="1800" b="0" i="0" u="none" strike="noStrike" baseline="0" dirty="0">
                <a:solidFill>
                  <a:srgbClr val="000000"/>
                </a:solidFill>
              </a:rPr>
              <a:t>(</a:t>
            </a:r>
            <a:r>
              <a:rPr lang="cs-CZ" sz="1800" b="0" i="1" u="none" strike="noStrike" baseline="0" dirty="0" err="1">
                <a:solidFill>
                  <a:srgbClr val="000000"/>
                </a:solidFill>
              </a:rPr>
              <a:t>civitatis</a:t>
            </a:r>
            <a:r>
              <a:rPr lang="cs-CZ" sz="1800" b="0" i="1" u="none" strike="noStrike" baseline="0" dirty="0">
                <a:solidFill>
                  <a:srgbClr val="000000"/>
                </a:solidFill>
              </a:rPr>
              <a:t>: </a:t>
            </a:r>
            <a:r>
              <a:rPr lang="cs-CZ" sz="1800" b="0" i="0" u="none" strike="noStrike" baseline="0" dirty="0" err="1">
                <a:solidFill>
                  <a:srgbClr val="000000"/>
                </a:solidFill>
              </a:rPr>
              <a:t>Vatinius</a:t>
            </a:r>
            <a:r>
              <a:rPr lang="cs-CZ" sz="1800" b="0" i="0" u="none" strike="noStrike" baseline="0" dirty="0">
                <a:solidFill>
                  <a:srgbClr val="000000"/>
                </a:solidFill>
              </a:rPr>
              <a:t>)</a:t>
            </a:r>
          </a:p>
          <a:p>
            <a:pPr marL="285750" indent="-285750">
              <a:buFont typeface="Arial" panose="020B0604020202020204" pitchFamily="34" charset="0"/>
              <a:buChar char="•"/>
            </a:pPr>
            <a:r>
              <a:rPr lang="cs-CZ" sz="1800" i="1" dirty="0" err="1">
                <a:solidFill>
                  <a:srgbClr val="000000"/>
                </a:solidFill>
              </a:rPr>
              <a:t>ecfrenatus</a:t>
            </a:r>
            <a:r>
              <a:rPr lang="cs-CZ" sz="1800" i="1" dirty="0">
                <a:solidFill>
                  <a:srgbClr val="000000"/>
                </a:solidFill>
              </a:rPr>
              <a:t> </a:t>
            </a:r>
            <a:r>
              <a:rPr lang="cs-CZ" sz="1800" i="1" dirty="0" err="1">
                <a:solidFill>
                  <a:srgbClr val="000000"/>
                </a:solidFill>
              </a:rPr>
              <a:t>ac</a:t>
            </a:r>
            <a:r>
              <a:rPr lang="cs-CZ" sz="1800" i="1" dirty="0">
                <a:solidFill>
                  <a:srgbClr val="000000"/>
                </a:solidFill>
              </a:rPr>
              <a:t> </a:t>
            </a:r>
            <a:r>
              <a:rPr lang="cs-CZ" sz="1800" i="1" dirty="0" err="1">
                <a:solidFill>
                  <a:srgbClr val="000000"/>
                </a:solidFill>
              </a:rPr>
              <a:t>praeceps</a:t>
            </a:r>
            <a:r>
              <a:rPr lang="cs-CZ" sz="1800" i="1" dirty="0">
                <a:solidFill>
                  <a:srgbClr val="000000"/>
                </a:solidFill>
              </a:rPr>
              <a:t> </a:t>
            </a:r>
            <a:r>
              <a:rPr lang="cs-CZ" sz="1800" i="1" dirty="0" err="1">
                <a:solidFill>
                  <a:srgbClr val="000000"/>
                </a:solidFill>
              </a:rPr>
              <a:t>furor</a:t>
            </a:r>
            <a:endParaRPr lang="cs-CZ" sz="1800" b="0" i="1" u="none" strike="noStrike" baseline="0" dirty="0">
              <a:solidFill>
                <a:srgbClr val="000000"/>
              </a:solidFill>
            </a:endParaRPr>
          </a:p>
          <a:p>
            <a:pPr marL="285750" indent="-285750">
              <a:buFont typeface="Arial" panose="020B0604020202020204" pitchFamily="34" charset="0"/>
              <a:buChar char="•"/>
            </a:pPr>
            <a:r>
              <a:rPr lang="cs-CZ" sz="1800" b="0" i="1" u="none" strike="noStrike" baseline="0" dirty="0" err="1">
                <a:solidFill>
                  <a:srgbClr val="000000"/>
                </a:solidFill>
              </a:rPr>
              <a:t>Pulchellus</a:t>
            </a:r>
            <a:r>
              <a:rPr lang="cs-CZ" sz="1800" b="0" i="1" u="none" strike="noStrike" baseline="0" dirty="0">
                <a:solidFill>
                  <a:srgbClr val="000000"/>
                </a:solidFill>
              </a:rPr>
              <a:t> </a:t>
            </a:r>
          </a:p>
          <a:p>
            <a:pPr marL="285750" indent="-285750">
              <a:buFont typeface="Arial" panose="020B0604020202020204" pitchFamily="34" charset="0"/>
              <a:buChar char="•"/>
            </a:pPr>
            <a:r>
              <a:rPr lang="cs-CZ" sz="1800" b="0" i="1" u="none" strike="noStrike" baseline="0" dirty="0" err="1">
                <a:solidFill>
                  <a:srgbClr val="000000"/>
                </a:solidFill>
              </a:rPr>
              <a:t>filiola</a:t>
            </a:r>
            <a:r>
              <a:rPr lang="cs-CZ" sz="1800" b="0" i="1" u="none" strike="noStrike" baseline="0" dirty="0">
                <a:solidFill>
                  <a:srgbClr val="000000"/>
                </a:solidFill>
              </a:rPr>
              <a:t> </a:t>
            </a:r>
            <a:r>
              <a:rPr lang="cs-CZ" sz="1800" b="0" i="1" u="none" strike="noStrike" baseline="0" dirty="0" err="1">
                <a:solidFill>
                  <a:srgbClr val="000000"/>
                </a:solidFill>
              </a:rPr>
              <a:t>Curionis</a:t>
            </a:r>
            <a:endParaRPr lang="fr-FR" sz="2000" b="0" i="0" u="none" strike="noStrike" baseline="0" dirty="0">
              <a:solidFill>
                <a:srgbClr val="000000"/>
              </a:solidFill>
            </a:endParaRPr>
          </a:p>
          <a:p>
            <a:endParaRPr lang="cs-CZ" sz="1800" dirty="0">
              <a:solidFill>
                <a:srgbClr val="000000"/>
              </a:solidFill>
            </a:endParaRPr>
          </a:p>
          <a:p>
            <a:r>
              <a:rPr lang="cs-CZ" sz="1800" b="1" dirty="0">
                <a:solidFill>
                  <a:schemeClr val="tx2"/>
                </a:solidFill>
              </a:rPr>
              <a:t>Propojování rámů:</a:t>
            </a:r>
          </a:p>
          <a:p>
            <a:r>
              <a:rPr lang="en-US" sz="1800" i="1" dirty="0">
                <a:solidFill>
                  <a:srgbClr val="000000"/>
                </a:solidFill>
              </a:rPr>
              <a:t>Har. resp. 2: </a:t>
            </a:r>
            <a:r>
              <a:rPr lang="en-US" sz="1800" i="1" dirty="0" err="1">
                <a:solidFill>
                  <a:srgbClr val="000000"/>
                </a:solidFill>
              </a:rPr>
              <a:t>ecfrenatus</a:t>
            </a:r>
            <a:r>
              <a:rPr lang="en-US" sz="1800" i="1" dirty="0">
                <a:solidFill>
                  <a:srgbClr val="000000"/>
                </a:solidFill>
              </a:rPr>
              <a:t> ac </a:t>
            </a:r>
            <a:r>
              <a:rPr lang="en-US" sz="1800" i="1" dirty="0" err="1">
                <a:solidFill>
                  <a:srgbClr val="000000"/>
                </a:solidFill>
              </a:rPr>
              <a:t>praeceps</a:t>
            </a:r>
            <a:r>
              <a:rPr lang="en-US" sz="1800" i="1" dirty="0">
                <a:solidFill>
                  <a:srgbClr val="000000"/>
                </a:solidFill>
              </a:rPr>
              <a:t> furor</a:t>
            </a:r>
            <a:r>
              <a:rPr lang="cs-CZ" sz="1800" i="1" dirty="0">
                <a:solidFill>
                  <a:srgbClr val="000000"/>
                </a:solidFill>
              </a:rPr>
              <a:t> 3: </a:t>
            </a:r>
            <a:r>
              <a:rPr lang="cs-CZ" sz="1800" i="1" dirty="0" err="1">
                <a:solidFill>
                  <a:srgbClr val="000000"/>
                </a:solidFill>
              </a:rPr>
              <a:t>nihil</a:t>
            </a:r>
            <a:r>
              <a:rPr lang="cs-CZ" sz="1800" i="1" dirty="0">
                <a:solidFill>
                  <a:srgbClr val="000000"/>
                </a:solidFill>
              </a:rPr>
              <a:t> </a:t>
            </a:r>
            <a:r>
              <a:rPr lang="cs-CZ" sz="1800" i="1" dirty="0" err="1">
                <a:solidFill>
                  <a:srgbClr val="000000"/>
                </a:solidFill>
              </a:rPr>
              <a:t>feci</a:t>
            </a:r>
            <a:r>
              <a:rPr lang="cs-CZ" sz="1800" i="1" dirty="0">
                <a:solidFill>
                  <a:srgbClr val="000000"/>
                </a:solidFill>
              </a:rPr>
              <a:t>…, </a:t>
            </a:r>
            <a:r>
              <a:rPr lang="cs-CZ" sz="1800" i="1" dirty="0" err="1">
                <a:solidFill>
                  <a:srgbClr val="000000"/>
                </a:solidFill>
              </a:rPr>
              <a:t>nihil</a:t>
            </a:r>
            <a:r>
              <a:rPr lang="cs-CZ" sz="1800" i="1" dirty="0">
                <a:solidFill>
                  <a:srgbClr val="000000"/>
                </a:solidFill>
              </a:rPr>
              <a:t>… </a:t>
            </a:r>
            <a:r>
              <a:rPr lang="cs-CZ" sz="1800" i="1" dirty="0" err="1">
                <a:solidFill>
                  <a:srgbClr val="000000"/>
                </a:solidFill>
              </a:rPr>
              <a:t>nihil</a:t>
            </a:r>
            <a:endParaRPr lang="cs-CZ" sz="1800" i="1" dirty="0">
              <a:solidFill>
                <a:srgbClr val="000000"/>
              </a:solidFill>
            </a:endParaRPr>
          </a:p>
          <a:p>
            <a:pPr algn="just"/>
            <a:endParaRPr lang="cs-CZ" sz="1800" i="1" dirty="0">
              <a:solidFill>
                <a:srgbClr val="000000"/>
              </a:solidFill>
            </a:endParaRPr>
          </a:p>
          <a:p>
            <a:pPr algn="just"/>
            <a:r>
              <a:rPr lang="cs-CZ" sz="1800" i="1" dirty="0" err="1">
                <a:solidFill>
                  <a:srgbClr val="000000"/>
                </a:solidFill>
              </a:rPr>
              <a:t>Cat</a:t>
            </a:r>
            <a:r>
              <a:rPr lang="cs-CZ" sz="1800" i="1" dirty="0">
                <a:solidFill>
                  <a:srgbClr val="000000"/>
                </a:solidFill>
              </a:rPr>
              <a:t>.: 1,1: </a:t>
            </a:r>
            <a:r>
              <a:rPr lang="cs-CZ" sz="1800" i="1" dirty="0" err="1">
                <a:solidFill>
                  <a:srgbClr val="000000"/>
                </a:solidFill>
              </a:rPr>
              <a:t>Quem</a:t>
            </a:r>
            <a:r>
              <a:rPr lang="cs-CZ" sz="1800" i="1" dirty="0">
                <a:solidFill>
                  <a:srgbClr val="000000"/>
                </a:solidFill>
              </a:rPr>
              <a:t> ad </a:t>
            </a:r>
            <a:r>
              <a:rPr lang="cs-CZ" sz="1800" i="1" dirty="0" err="1">
                <a:solidFill>
                  <a:srgbClr val="000000"/>
                </a:solidFill>
              </a:rPr>
              <a:t>finem</a:t>
            </a:r>
            <a:r>
              <a:rPr lang="cs-CZ" sz="1800" i="1" dirty="0">
                <a:solidFill>
                  <a:srgbClr val="000000"/>
                </a:solidFill>
              </a:rPr>
              <a:t> </a:t>
            </a:r>
            <a:r>
              <a:rPr lang="cs-CZ" sz="1800" i="1" dirty="0" err="1">
                <a:solidFill>
                  <a:srgbClr val="000000"/>
                </a:solidFill>
              </a:rPr>
              <a:t>sese</a:t>
            </a:r>
            <a:r>
              <a:rPr lang="cs-CZ" sz="1800" i="1" dirty="0">
                <a:solidFill>
                  <a:srgbClr val="000000"/>
                </a:solidFill>
              </a:rPr>
              <a:t> </a:t>
            </a:r>
            <a:r>
              <a:rPr lang="cs-CZ" sz="1800" i="1" dirty="0" err="1">
                <a:solidFill>
                  <a:srgbClr val="000000"/>
                </a:solidFill>
              </a:rPr>
              <a:t>effrenata</a:t>
            </a:r>
            <a:r>
              <a:rPr lang="cs-CZ" sz="1800" i="1" dirty="0">
                <a:solidFill>
                  <a:srgbClr val="000000"/>
                </a:solidFill>
              </a:rPr>
              <a:t> </a:t>
            </a:r>
            <a:r>
              <a:rPr lang="cs-CZ" sz="1800" i="1" dirty="0" err="1">
                <a:solidFill>
                  <a:srgbClr val="000000"/>
                </a:solidFill>
              </a:rPr>
              <a:t>iactabit</a:t>
            </a:r>
            <a:r>
              <a:rPr lang="cs-CZ" sz="1800" i="1" dirty="0">
                <a:solidFill>
                  <a:srgbClr val="000000"/>
                </a:solidFill>
              </a:rPr>
              <a:t> </a:t>
            </a:r>
            <a:r>
              <a:rPr lang="cs-CZ" sz="1800" i="1" dirty="0" err="1">
                <a:solidFill>
                  <a:srgbClr val="000000"/>
                </a:solidFill>
              </a:rPr>
              <a:t>audacia</a:t>
            </a:r>
            <a:r>
              <a:rPr lang="cs-CZ" sz="1800" i="1" dirty="0">
                <a:solidFill>
                  <a:srgbClr val="000000"/>
                </a:solidFill>
              </a:rPr>
              <a:t>? </a:t>
            </a:r>
            <a:r>
              <a:rPr lang="cs-CZ" sz="1800" i="1" dirty="0" err="1">
                <a:solidFill>
                  <a:srgbClr val="000000"/>
                </a:solidFill>
              </a:rPr>
              <a:t>Nihil</a:t>
            </a:r>
            <a:r>
              <a:rPr lang="cs-CZ" sz="1800" i="1" dirty="0">
                <a:solidFill>
                  <a:srgbClr val="000000"/>
                </a:solidFill>
              </a:rPr>
              <a:t> … </a:t>
            </a:r>
            <a:r>
              <a:rPr lang="cs-CZ" sz="1800" i="1" dirty="0" err="1">
                <a:solidFill>
                  <a:srgbClr val="000000"/>
                </a:solidFill>
              </a:rPr>
              <a:t>nihil</a:t>
            </a:r>
            <a:r>
              <a:rPr lang="cs-CZ" sz="1800" i="1" dirty="0">
                <a:solidFill>
                  <a:srgbClr val="000000"/>
                </a:solidFill>
              </a:rPr>
              <a:t> … </a:t>
            </a:r>
            <a:r>
              <a:rPr lang="cs-CZ" sz="1800" i="1" dirty="0" err="1">
                <a:solidFill>
                  <a:srgbClr val="000000"/>
                </a:solidFill>
              </a:rPr>
              <a:t>nihil</a:t>
            </a:r>
            <a:r>
              <a:rPr lang="cs-CZ" sz="1800" i="1" dirty="0">
                <a:solidFill>
                  <a:srgbClr val="000000"/>
                </a:solidFill>
              </a:rPr>
              <a:t> … </a:t>
            </a:r>
            <a:r>
              <a:rPr lang="cs-CZ" sz="1800" i="1" dirty="0" err="1">
                <a:solidFill>
                  <a:srgbClr val="000000"/>
                </a:solidFill>
              </a:rPr>
              <a:t>nihil</a:t>
            </a:r>
            <a:r>
              <a:rPr lang="cs-CZ" sz="1800" i="1" dirty="0">
                <a:solidFill>
                  <a:srgbClr val="000000"/>
                </a:solidFill>
              </a:rPr>
              <a:t> … </a:t>
            </a:r>
            <a:r>
              <a:rPr lang="cs-CZ" sz="1800" i="1" dirty="0" err="1">
                <a:solidFill>
                  <a:srgbClr val="000000"/>
                </a:solidFill>
              </a:rPr>
              <a:t>nihil</a:t>
            </a:r>
            <a:r>
              <a:rPr lang="cs-CZ" sz="1800" i="1" dirty="0">
                <a:solidFill>
                  <a:srgbClr val="000000"/>
                </a:solidFill>
              </a:rPr>
              <a:t> … </a:t>
            </a:r>
            <a:r>
              <a:rPr lang="cs-CZ" sz="1800" i="1" dirty="0" err="1">
                <a:solidFill>
                  <a:srgbClr val="000000"/>
                </a:solidFill>
              </a:rPr>
              <a:t>nihil</a:t>
            </a:r>
            <a:r>
              <a:rPr lang="cs-CZ" sz="1800" i="1" dirty="0">
                <a:solidFill>
                  <a:srgbClr val="000000"/>
                </a:solidFill>
              </a:rPr>
              <a:t>  </a:t>
            </a:r>
          </a:p>
        </p:txBody>
      </p:sp>
      <p:sp>
        <p:nvSpPr>
          <p:cNvPr id="4" name="Nadpis 3">
            <a:extLst>
              <a:ext uri="{FF2B5EF4-FFF2-40B4-BE49-F238E27FC236}">
                <a16:creationId xmlns:a16="http://schemas.microsoft.com/office/drawing/2014/main" id="{B215B6B3-F43C-4D85-8E41-069C7419095B}"/>
              </a:ext>
            </a:extLst>
          </p:cNvPr>
          <p:cNvSpPr txBox="1">
            <a:spLocks/>
          </p:cNvSpPr>
          <p:nvPr/>
        </p:nvSpPr>
        <p:spPr>
          <a:xfrm>
            <a:off x="389800" y="360195"/>
            <a:ext cx="11408500" cy="391223"/>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r>
              <a:rPr lang="cs-CZ" sz="4000" kern="0" dirty="0">
                <a:solidFill>
                  <a:srgbClr val="0000DC"/>
                </a:solidFill>
                <a:latin typeface="+mn-lt"/>
                <a:cs typeface="Arial" panose="020B0604020202020204" pitchFamily="34" charset="0"/>
              </a:rPr>
              <a:t>Ciceronovy nálepky: </a:t>
            </a:r>
            <a:r>
              <a:rPr lang="cs-CZ" sz="4000" i="1" kern="0" dirty="0">
                <a:solidFill>
                  <a:srgbClr val="0000DC"/>
                </a:solidFill>
                <a:latin typeface="+mn-lt"/>
                <a:cs typeface="Arial" panose="020B0604020202020204" pitchFamily="34" charset="0"/>
              </a:rPr>
              <a:t>čtyři nepřátelé</a:t>
            </a:r>
          </a:p>
        </p:txBody>
      </p:sp>
      <p:sp>
        <p:nvSpPr>
          <p:cNvPr id="5" name="TextovéPole 4">
            <a:extLst>
              <a:ext uri="{FF2B5EF4-FFF2-40B4-BE49-F238E27FC236}">
                <a16:creationId xmlns:a16="http://schemas.microsoft.com/office/drawing/2014/main" id="{0C7584D1-2623-4F58-9D1E-A31B202E78F8}"/>
              </a:ext>
            </a:extLst>
          </p:cNvPr>
          <p:cNvSpPr txBox="1"/>
          <p:nvPr/>
        </p:nvSpPr>
        <p:spPr>
          <a:xfrm>
            <a:off x="692400" y="1771543"/>
            <a:ext cx="10807200" cy="4401205"/>
          </a:xfrm>
          <a:prstGeom prst="rect">
            <a:avLst/>
          </a:prstGeom>
          <a:solidFill>
            <a:schemeClr val="tx2">
              <a:lumMod val="20000"/>
              <a:lumOff val="80000"/>
            </a:schemeClr>
          </a:solidFill>
          <a:ln>
            <a:solidFill>
              <a:schemeClr val="accent1"/>
            </a:solidFill>
          </a:ln>
        </p:spPr>
        <p:txBody>
          <a:bodyPr wrap="square" rtlCol="0">
            <a:spAutoFit/>
          </a:bodyPr>
          <a:lstStyle/>
          <a:p>
            <a:r>
              <a:rPr lang="cs-CZ" sz="2000" i="1" dirty="0" err="1"/>
              <a:t>Cat</a:t>
            </a:r>
            <a:r>
              <a:rPr lang="cs-CZ" sz="2000" i="1" dirty="0"/>
              <a:t>. </a:t>
            </a:r>
            <a:r>
              <a:rPr lang="cs-CZ" sz="2000" dirty="0"/>
              <a:t>2,7: </a:t>
            </a:r>
            <a:r>
              <a:rPr lang="la-Latn" sz="2000" i="1" dirty="0"/>
              <a:t>O fortunatam rem publicam, si quidem hanc </a:t>
            </a:r>
            <a:r>
              <a:rPr lang="la-Latn" sz="2000" i="1" dirty="0">
                <a:solidFill>
                  <a:schemeClr val="tx2"/>
                </a:solidFill>
              </a:rPr>
              <a:t>sentinam urbis eiecerit</a:t>
            </a:r>
            <a:r>
              <a:rPr lang="la-Latn" sz="2000" i="1" dirty="0"/>
              <a:t>! Uno mehercule Catilina exhausto levata mihi et recreata res publica videtur. Quid enim mali aut sceleris fingi aut cogitari potest, quod non ille conceperit? </a:t>
            </a:r>
            <a:r>
              <a:rPr lang="cs-CZ" sz="2000" i="1" dirty="0">
                <a:solidFill>
                  <a:schemeClr val="tx2"/>
                </a:solidFill>
              </a:rPr>
              <a:t>Q</a:t>
            </a:r>
            <a:r>
              <a:rPr lang="la-Latn" sz="2000" i="1" dirty="0">
                <a:solidFill>
                  <a:schemeClr val="tx2"/>
                </a:solidFill>
              </a:rPr>
              <a:t>uis tota Italia veneficus, quis gladiator, quis latro, quis sicarius, quis parricida, quis testamentorum subiector, quis circumscriptor, quis ganeo, quis nepos, quis adulter, quae mulier infamis, quis corruptor iuventutis, quis corruptus, quis perditus inveniri potest, qui se cum Catilina non familiarissime vixisse fateatur? </a:t>
            </a:r>
            <a:r>
              <a:rPr lang="cs-CZ" sz="2000" i="1" dirty="0"/>
              <a:t>Q</a:t>
            </a:r>
            <a:r>
              <a:rPr lang="la-Latn" sz="2000" i="1" dirty="0"/>
              <a:t>uae </a:t>
            </a:r>
            <a:r>
              <a:rPr lang="la-Latn" sz="2000" i="1" dirty="0">
                <a:solidFill>
                  <a:schemeClr val="tx2"/>
                </a:solidFill>
              </a:rPr>
              <a:t>caedes</a:t>
            </a:r>
            <a:r>
              <a:rPr lang="la-Latn" sz="2000" i="1" dirty="0"/>
              <a:t> per hosce annos sine illo facta est, quod </a:t>
            </a:r>
            <a:r>
              <a:rPr lang="la-Latn" sz="2000" i="1" dirty="0">
                <a:solidFill>
                  <a:schemeClr val="tx2"/>
                </a:solidFill>
              </a:rPr>
              <a:t>nefarium stuprum </a:t>
            </a:r>
            <a:r>
              <a:rPr lang="la-Latn" sz="2000" i="1" dirty="0"/>
              <a:t>non per illum?</a:t>
            </a:r>
            <a:endParaRPr lang="cs-CZ" sz="2000" i="1" dirty="0"/>
          </a:p>
          <a:p>
            <a:endParaRPr lang="cs-CZ" sz="1400" b="1" i="1" dirty="0"/>
          </a:p>
          <a:p>
            <a:r>
              <a:rPr lang="cs-CZ" sz="1800" dirty="0"/>
              <a:t>„Jak šťastný je stát, když konečně tuhle žumpu města vyčistil</a:t>
            </a:r>
            <a:r>
              <a:rPr lang="la-Latn" sz="1800" dirty="0"/>
              <a:t>!</a:t>
            </a:r>
            <a:r>
              <a:rPr lang="cs-CZ" sz="1800" dirty="0"/>
              <a:t> Stát se zbavil jednoho jediného </a:t>
            </a:r>
            <a:r>
              <a:rPr lang="cs-CZ" sz="1800" dirty="0" err="1"/>
              <a:t>Catiliny</a:t>
            </a:r>
            <a:r>
              <a:rPr lang="cs-CZ" sz="1800" dirty="0"/>
              <a:t> a hned viditelně vydechl úlevou a je jako znovuzrozený</a:t>
            </a:r>
            <a:r>
              <a:rPr lang="la-Latn" sz="1800" dirty="0"/>
              <a:t>. </a:t>
            </a:r>
            <a:r>
              <a:rPr lang="cs-CZ" sz="1800" dirty="0"/>
              <a:t>Cokoli zlého a zločinného si jen lze představit či vymyslet, co by on již nezačal připravovat? Kde v celé Itálii můžeš najít traviče, násilníka, lotra, nájemního zabijáka, otcovraha, padělatele závětí, podvodníka, zhýralce, příživníka, cizoložníka, bezectnou ženu, prznitele mládeže, korupčníka nebo ztracence, který by nepřiznal, že je s </a:t>
            </a:r>
            <a:r>
              <a:rPr lang="cs-CZ" sz="1800" dirty="0" err="1"/>
              <a:t>Catilinou</a:t>
            </a:r>
            <a:r>
              <a:rPr lang="cs-CZ" sz="1800" dirty="0"/>
              <a:t> v čilém kontaktu? Kdy se v posledních letech stala nějaká vražda, u které by nebyl, kdy bezbožná nemravnost, jejímž by nebyl původcem</a:t>
            </a:r>
            <a:r>
              <a:rPr lang="la-Latn" sz="1800" dirty="0"/>
              <a:t>?</a:t>
            </a:r>
            <a:r>
              <a:rPr lang="cs-CZ" sz="1800" dirty="0"/>
              <a:t>“</a:t>
            </a:r>
            <a:endParaRPr lang="cs-CZ" sz="1200" b="1" i="1" dirty="0"/>
          </a:p>
        </p:txBody>
      </p:sp>
      <p:sp>
        <p:nvSpPr>
          <p:cNvPr id="2" name="Zástupný symbol pro zápatí 1">
            <a:extLst>
              <a:ext uri="{FF2B5EF4-FFF2-40B4-BE49-F238E27FC236}">
                <a16:creationId xmlns:a16="http://schemas.microsoft.com/office/drawing/2014/main" id="{7D9EA4B5-A293-4F21-B66F-8EFBE82CFD7C}"/>
              </a:ext>
            </a:extLst>
          </p:cNvPr>
          <p:cNvSpPr>
            <a:spLocks noGrp="1"/>
          </p:cNvSpPr>
          <p:nvPr>
            <p:ph type="ftr" sz="quarter" idx="11"/>
          </p:nvPr>
        </p:nvSpPr>
        <p:spPr/>
        <p:txBody>
          <a:bodyPr/>
          <a:lstStyle/>
          <a:p>
            <a:r>
              <a:rPr lang="nl-NL"/>
              <a:t>1/12/2022 Den latiny. ÚŘLS, UK, Praha.</a:t>
            </a:r>
            <a:endParaRPr lang="cs-CZ"/>
          </a:p>
        </p:txBody>
      </p:sp>
      <p:sp>
        <p:nvSpPr>
          <p:cNvPr id="6" name="Zástupný symbol pro číslo snímku 5">
            <a:extLst>
              <a:ext uri="{FF2B5EF4-FFF2-40B4-BE49-F238E27FC236}">
                <a16:creationId xmlns:a16="http://schemas.microsoft.com/office/drawing/2014/main" id="{9DE857EE-AC78-4E6F-9FAF-49D61E4D2413}"/>
              </a:ext>
            </a:extLst>
          </p:cNvPr>
          <p:cNvSpPr>
            <a:spLocks noGrp="1"/>
          </p:cNvSpPr>
          <p:nvPr>
            <p:ph type="sldNum" sz="quarter" idx="12"/>
          </p:nvPr>
        </p:nvSpPr>
        <p:spPr/>
        <p:txBody>
          <a:bodyPr/>
          <a:lstStyle/>
          <a:p>
            <a:fld id="{C4ACB992-AB1E-44ED-A023-FDEEC97C9235}" type="slidenum">
              <a:rPr lang="cs-CZ" smtClean="0"/>
              <a:t>26</a:t>
            </a:fld>
            <a:endParaRPr lang="cs-CZ"/>
          </a:p>
        </p:txBody>
      </p:sp>
    </p:spTree>
    <p:extLst>
      <p:ext uri="{BB962C8B-B14F-4D97-AF65-F5344CB8AC3E}">
        <p14:creationId xmlns:p14="http://schemas.microsoft.com/office/powerpoint/2010/main" val="24430114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19187" y="1174376"/>
            <a:ext cx="11621802" cy="4739407"/>
          </a:xfrm>
        </p:spPr>
        <p:txBody>
          <a:bodyPr numCol="2">
            <a:noAutofit/>
          </a:bodyPr>
          <a:lstStyle/>
          <a:p>
            <a:r>
              <a:rPr lang="cs-CZ" sz="1600" b="1" dirty="0">
                <a:solidFill>
                  <a:schemeClr val="tx2"/>
                </a:solidFill>
              </a:rPr>
              <a:t>Média (24%):</a:t>
            </a:r>
            <a:endParaRPr lang="cs-CZ" sz="1600" b="1" i="0" u="none" strike="noStrike" baseline="0" dirty="0">
              <a:solidFill>
                <a:schemeClr val="tx2"/>
              </a:solidFill>
            </a:endParaRPr>
          </a:p>
          <a:p>
            <a:pPr marL="285750" indent="-285750">
              <a:buFont typeface="Arial" panose="020B0604020202020204" pitchFamily="34" charset="0"/>
              <a:buChar char="•"/>
            </a:pPr>
            <a:r>
              <a:rPr lang="cs-CZ" sz="1600" dirty="0">
                <a:solidFill>
                  <a:schemeClr val="tx1"/>
                </a:solidFill>
              </a:rPr>
              <a:t>brutální lživá manipulace, lži, nenávistní novináři, Bakala-</a:t>
            </a:r>
            <a:r>
              <a:rPr lang="cs-CZ" sz="1600" dirty="0" err="1">
                <a:solidFill>
                  <a:schemeClr val="tx1"/>
                </a:solidFill>
              </a:rPr>
              <a:t>leaks</a:t>
            </a:r>
            <a:r>
              <a:rPr lang="cs-CZ" sz="1600" dirty="0">
                <a:solidFill>
                  <a:schemeClr val="tx1"/>
                </a:solidFill>
              </a:rPr>
              <a:t>, Bakalův</a:t>
            </a:r>
            <a:r>
              <a:rPr lang="cs-CZ" sz="1600" baseline="0" dirty="0">
                <a:solidFill>
                  <a:schemeClr val="tx1"/>
                </a:solidFill>
              </a:rPr>
              <a:t> hacker,</a:t>
            </a:r>
            <a:r>
              <a:rPr lang="cs-CZ" sz="1600" dirty="0">
                <a:solidFill>
                  <a:schemeClr val="tx1"/>
                </a:solidFill>
              </a:rPr>
              <a:t> novinářské</a:t>
            </a:r>
            <a:r>
              <a:rPr lang="cs-CZ" sz="1600" baseline="0" dirty="0">
                <a:solidFill>
                  <a:schemeClr val="tx1"/>
                </a:solidFill>
              </a:rPr>
              <a:t> prostitutky</a:t>
            </a:r>
            <a:r>
              <a:rPr lang="cs-CZ" sz="1600" dirty="0">
                <a:solidFill>
                  <a:schemeClr val="tx1"/>
                </a:solidFill>
              </a:rPr>
              <a:t>, ostuda, </a:t>
            </a:r>
            <a:r>
              <a:rPr lang="cs-CZ" sz="1600" baseline="0" dirty="0">
                <a:solidFill>
                  <a:schemeClr val="tx1"/>
                </a:solidFill>
              </a:rPr>
              <a:t>mediální porno, nečestná média, </a:t>
            </a:r>
            <a:r>
              <a:rPr lang="cs-CZ" sz="1600" baseline="0" dirty="0" err="1">
                <a:solidFill>
                  <a:schemeClr val="tx1"/>
                </a:solidFill>
              </a:rPr>
              <a:t>Bakalovci</a:t>
            </a:r>
            <a:endParaRPr lang="cs-CZ" sz="1600" dirty="0">
              <a:solidFill>
                <a:schemeClr val="tx1"/>
              </a:solidFill>
            </a:endParaRPr>
          </a:p>
          <a:p>
            <a:pPr marL="285750" indent="-285750">
              <a:buFont typeface="Arial" panose="020B0604020202020204" pitchFamily="34" charset="0"/>
              <a:buChar char="•"/>
            </a:pPr>
            <a:r>
              <a:rPr lang="cs-CZ" sz="1600" dirty="0">
                <a:solidFill>
                  <a:schemeClr val="tx1"/>
                </a:solidFill>
              </a:rPr>
              <a:t>rakovina, tumor, metastázy, smrtící, senkrovna,</a:t>
            </a:r>
            <a:r>
              <a:rPr lang="cs-CZ" sz="1600" baseline="0" dirty="0">
                <a:solidFill>
                  <a:schemeClr val="tx1"/>
                </a:solidFill>
              </a:rPr>
              <a:t> špína, (prolhaná) žumpa, odpad, stoka, zkažené maso, prasárny, dno žurnalistiky, svinstvo, temno, dusno</a:t>
            </a:r>
            <a:endParaRPr lang="cs-CZ" sz="1600" dirty="0">
              <a:solidFill>
                <a:schemeClr val="tx1"/>
              </a:solidFill>
            </a:endParaRPr>
          </a:p>
          <a:p>
            <a:pPr marL="285750" indent="-285750">
              <a:buFont typeface="Arial" panose="020B0604020202020204" pitchFamily="34" charset="0"/>
              <a:buChar char="•"/>
            </a:pPr>
            <a:r>
              <a:rPr lang="cs-CZ" sz="1600" dirty="0">
                <a:solidFill>
                  <a:schemeClr val="tx1"/>
                </a:solidFill>
              </a:rPr>
              <a:t>hlupák, </a:t>
            </a:r>
            <a:r>
              <a:rPr lang="cs-CZ" sz="1600" baseline="0" dirty="0">
                <a:solidFill>
                  <a:schemeClr val="tx1"/>
                </a:solidFill>
              </a:rPr>
              <a:t>vztekají se</a:t>
            </a:r>
            <a:r>
              <a:rPr lang="cs-CZ" sz="1600" dirty="0">
                <a:solidFill>
                  <a:schemeClr val="tx1"/>
                </a:solidFill>
              </a:rPr>
              <a:t>,  běsnící novinář, </a:t>
            </a:r>
            <a:r>
              <a:rPr lang="cs-CZ" sz="1600" dirty="0" err="1">
                <a:solidFill>
                  <a:schemeClr val="tx1"/>
                </a:solidFill>
              </a:rPr>
              <a:t>zhrzelý</a:t>
            </a:r>
            <a:r>
              <a:rPr lang="cs-CZ" sz="1600" dirty="0">
                <a:solidFill>
                  <a:schemeClr val="tx1"/>
                </a:solidFill>
              </a:rPr>
              <a:t>,</a:t>
            </a:r>
            <a:r>
              <a:rPr lang="cs-CZ" sz="1600" baseline="0" dirty="0">
                <a:solidFill>
                  <a:schemeClr val="tx1"/>
                </a:solidFill>
              </a:rPr>
              <a:t> zběsilá kampaň,</a:t>
            </a:r>
            <a:r>
              <a:rPr lang="cs-CZ" sz="1600" dirty="0">
                <a:solidFill>
                  <a:schemeClr val="tx1"/>
                </a:solidFill>
              </a:rPr>
              <a:t> primitivní metody, štěbetá</a:t>
            </a:r>
          </a:p>
          <a:p>
            <a:pPr marL="285750" indent="-285750">
              <a:buFont typeface="Arial" panose="020B0604020202020204" pitchFamily="34" charset="0"/>
              <a:buChar char="•"/>
            </a:pPr>
            <a:r>
              <a:rPr lang="cs-CZ" sz="1600" dirty="0">
                <a:solidFill>
                  <a:schemeClr val="tx1"/>
                </a:solidFill>
              </a:rPr>
              <a:t>tlupa, úderka,</a:t>
            </a:r>
            <a:r>
              <a:rPr lang="cs-CZ" sz="1600" baseline="0" dirty="0">
                <a:solidFill>
                  <a:schemeClr val="tx1"/>
                </a:solidFill>
              </a:rPr>
              <a:t> </a:t>
            </a:r>
            <a:r>
              <a:rPr lang="cs-CZ" sz="1600" dirty="0">
                <a:solidFill>
                  <a:schemeClr val="tx1"/>
                </a:solidFill>
              </a:rPr>
              <a:t>„hedvábné</a:t>
            </a:r>
            <a:r>
              <a:rPr lang="cs-CZ" sz="1600" baseline="0" dirty="0">
                <a:solidFill>
                  <a:schemeClr val="tx1"/>
                </a:solidFill>
              </a:rPr>
              <a:t> ručičky</a:t>
            </a:r>
            <a:r>
              <a:rPr lang="cs-CZ" sz="1600" dirty="0">
                <a:solidFill>
                  <a:schemeClr val="tx1"/>
                </a:solidFill>
              </a:rPr>
              <a:t>“, </a:t>
            </a:r>
            <a:r>
              <a:rPr lang="cs-CZ" sz="1600" dirty="0" err="1">
                <a:solidFill>
                  <a:schemeClr val="tx1"/>
                </a:solidFill>
              </a:rPr>
              <a:t>protizemanovský</a:t>
            </a:r>
            <a:r>
              <a:rPr lang="cs-CZ" sz="1600" dirty="0">
                <a:solidFill>
                  <a:schemeClr val="tx1"/>
                </a:solidFill>
              </a:rPr>
              <a:t>,</a:t>
            </a:r>
            <a:r>
              <a:rPr lang="cs-CZ" sz="1600" baseline="0" dirty="0">
                <a:solidFill>
                  <a:schemeClr val="tx1"/>
                </a:solidFill>
              </a:rPr>
              <a:t> </a:t>
            </a:r>
            <a:r>
              <a:rPr lang="cs-CZ" sz="1600" dirty="0">
                <a:solidFill>
                  <a:schemeClr val="tx1"/>
                </a:solidFill>
              </a:rPr>
              <a:t> </a:t>
            </a:r>
            <a:r>
              <a:rPr lang="cs-CZ" sz="1600" baseline="0" dirty="0" err="1">
                <a:solidFill>
                  <a:schemeClr val="tx1"/>
                </a:solidFill>
              </a:rPr>
              <a:t>antikampaň</a:t>
            </a:r>
            <a:r>
              <a:rPr lang="cs-CZ" sz="1600" baseline="0" dirty="0">
                <a:solidFill>
                  <a:schemeClr val="tx1"/>
                </a:solidFill>
              </a:rPr>
              <a:t>, vzájemně podpůrný spolek, prapor </a:t>
            </a:r>
            <a:r>
              <a:rPr lang="cs-CZ" sz="1600" baseline="0" dirty="0" err="1">
                <a:solidFill>
                  <a:schemeClr val="tx1"/>
                </a:solidFill>
              </a:rPr>
              <a:t>antizemanismu</a:t>
            </a:r>
            <a:r>
              <a:rPr lang="cs-CZ" sz="1600" baseline="0" dirty="0">
                <a:solidFill>
                  <a:schemeClr val="tx1"/>
                </a:solidFill>
              </a:rPr>
              <a:t>, hlásná trouba (ČT), </a:t>
            </a:r>
            <a:r>
              <a:rPr lang="cs-CZ" sz="1600" kern="1200" dirty="0">
                <a:solidFill>
                  <a:schemeClr val="dk1"/>
                </a:solidFill>
                <a:effectLst/>
                <a:latin typeface="+mn-lt"/>
                <a:ea typeface="+mn-ea"/>
                <a:cs typeface="+mn-cs"/>
              </a:rPr>
              <a:t>generální mediální partner manifestací </a:t>
            </a:r>
            <a:r>
              <a:rPr lang="cs-CZ" sz="1600" dirty="0">
                <a:solidFill>
                  <a:schemeClr val="tx1"/>
                </a:solidFill>
              </a:rPr>
              <a:t>(ČT), totalitní kádrování, soudruzi, propaganda, socialismus, komunismus, nacismus, </a:t>
            </a:r>
            <a:r>
              <a:rPr lang="cs-CZ" sz="1600" baseline="0" dirty="0">
                <a:solidFill>
                  <a:schemeClr val="tx1"/>
                </a:solidFill>
              </a:rPr>
              <a:t>kádr. posudek, „ČST“, </a:t>
            </a:r>
            <a:r>
              <a:rPr lang="cs-CZ" sz="1600" baseline="0" dirty="0" err="1">
                <a:solidFill>
                  <a:schemeClr val="tx1"/>
                </a:solidFill>
              </a:rPr>
              <a:t>neonormalizační</a:t>
            </a:r>
            <a:r>
              <a:rPr lang="cs-CZ" sz="1600" baseline="0" dirty="0">
                <a:solidFill>
                  <a:schemeClr val="tx1"/>
                </a:solidFill>
              </a:rPr>
              <a:t> svazák, ideologická indoktrinace dětí, angažovaný dokument</a:t>
            </a:r>
          </a:p>
          <a:p>
            <a:pPr marL="342900" indent="-342900">
              <a:buFont typeface="Arial" panose="020B0604020202020204" pitchFamily="34" charset="0"/>
              <a:buChar char="•"/>
            </a:pPr>
            <a:r>
              <a:rPr lang="cs-CZ" sz="1600" dirty="0">
                <a:solidFill>
                  <a:schemeClr val="tx1"/>
                </a:solidFill>
              </a:rPr>
              <a:t>pražská kavárna, dílko, „</a:t>
            </a:r>
            <a:r>
              <a:rPr lang="cs-CZ" sz="1600" dirty="0" err="1">
                <a:solidFill>
                  <a:schemeClr val="tx1"/>
                </a:solidFill>
              </a:rPr>
              <a:t>Šáša</a:t>
            </a:r>
            <a:r>
              <a:rPr lang="cs-CZ" sz="1600" dirty="0">
                <a:solidFill>
                  <a:schemeClr val="tx1"/>
                </a:solidFill>
              </a:rPr>
              <a:t> </a:t>
            </a:r>
            <a:r>
              <a:rPr lang="cs-CZ" sz="1600" baseline="0" dirty="0">
                <a:solidFill>
                  <a:schemeClr val="tx1"/>
                </a:solidFill>
              </a:rPr>
              <a:t>/ </a:t>
            </a:r>
            <a:r>
              <a:rPr lang="cs-CZ" sz="1600" baseline="0" dirty="0" err="1">
                <a:solidFill>
                  <a:schemeClr val="tx1"/>
                </a:solidFill>
              </a:rPr>
              <a:t>Hehe</a:t>
            </a:r>
            <a:r>
              <a:rPr lang="cs-CZ" sz="1600" baseline="0" dirty="0">
                <a:solidFill>
                  <a:schemeClr val="tx1"/>
                </a:solidFill>
              </a:rPr>
              <a:t>“ (Saša </a:t>
            </a:r>
            <a:r>
              <a:rPr lang="cs-CZ" sz="1600" baseline="0" dirty="0" err="1">
                <a:solidFill>
                  <a:schemeClr val="tx1"/>
                </a:solidFill>
              </a:rPr>
              <a:t>Mitrofanov</a:t>
            </a:r>
            <a:r>
              <a:rPr lang="cs-CZ" sz="1600" baseline="0" dirty="0">
                <a:solidFill>
                  <a:schemeClr val="tx1"/>
                </a:solidFill>
              </a:rPr>
              <a:t> /  Jiří </a:t>
            </a:r>
            <a:r>
              <a:rPr lang="cs-CZ" sz="1600" baseline="0" dirty="0" err="1">
                <a:solidFill>
                  <a:schemeClr val="tx1"/>
                </a:solidFill>
              </a:rPr>
              <a:t>Pehe</a:t>
            </a:r>
            <a:r>
              <a:rPr lang="cs-CZ" sz="1600" baseline="0" dirty="0">
                <a:solidFill>
                  <a:schemeClr val="tx1"/>
                </a:solidFill>
              </a:rPr>
              <a:t>), blboun nejapný, drsný bizon</a:t>
            </a:r>
          </a:p>
          <a:p>
            <a:endParaRPr lang="cs-CZ" sz="1600" b="1" dirty="0"/>
          </a:p>
          <a:p>
            <a:endParaRPr lang="cs-CZ" sz="1600" b="1" dirty="0">
              <a:solidFill>
                <a:schemeClr val="tx2"/>
              </a:solidFill>
            </a:endParaRPr>
          </a:p>
          <a:p>
            <a:r>
              <a:rPr lang="cs-CZ" sz="1600" b="1" dirty="0">
                <a:solidFill>
                  <a:schemeClr val="tx2"/>
                </a:solidFill>
              </a:rPr>
              <a:t>Občanské iniciativy, neziskové organizace (16%):</a:t>
            </a:r>
          </a:p>
          <a:p>
            <a:pPr marL="285750" indent="-285750">
              <a:buFont typeface="Arial" panose="020B0604020202020204" pitchFamily="34" charset="0"/>
              <a:buChar char="•"/>
            </a:pPr>
            <a:r>
              <a:rPr lang="cs-CZ" sz="1600" b="0" dirty="0" err="1">
                <a:solidFill>
                  <a:schemeClr val="tx1"/>
                </a:solidFill>
              </a:rPr>
              <a:t>promigrační</a:t>
            </a:r>
            <a:r>
              <a:rPr lang="cs-CZ" sz="1600" b="0" dirty="0">
                <a:solidFill>
                  <a:schemeClr val="tx1"/>
                </a:solidFill>
              </a:rPr>
              <a:t> neziskovky, extremistické, radikální, politické, náklonnost tzv. elit k islámu, Vietnamci jsou pracovití,</a:t>
            </a:r>
            <a:r>
              <a:rPr lang="cs-CZ" sz="1600" b="0" baseline="0" dirty="0">
                <a:solidFill>
                  <a:schemeClr val="tx1"/>
                </a:solidFill>
              </a:rPr>
              <a:t> islámští migranti chtějí jen dávky</a:t>
            </a:r>
            <a:endParaRPr lang="cs-CZ" sz="1600" b="0" dirty="0">
              <a:solidFill>
                <a:schemeClr val="tx1"/>
              </a:solidFill>
            </a:endParaRPr>
          </a:p>
          <a:p>
            <a:pPr marL="285750" indent="-285750">
              <a:buFont typeface="Arial" panose="020B0604020202020204" pitchFamily="34" charset="0"/>
              <a:buChar char="•"/>
            </a:pPr>
            <a:r>
              <a:rPr lang="cs-CZ" sz="1600" dirty="0"/>
              <a:t>p</a:t>
            </a:r>
            <a:r>
              <a:rPr lang="cs-CZ" sz="1600" b="0" dirty="0">
                <a:solidFill>
                  <a:schemeClr val="tx1"/>
                </a:solidFill>
              </a:rPr>
              <a:t>ijavice, rozvrat celého světa, zazvonil</a:t>
            </a:r>
            <a:r>
              <a:rPr lang="cs-CZ" sz="1600" b="0" baseline="0" dirty="0">
                <a:solidFill>
                  <a:schemeClr val="tx1"/>
                </a:solidFill>
              </a:rPr>
              <a:t> </a:t>
            </a:r>
            <a:r>
              <a:rPr lang="cs-CZ" sz="1600" b="0" dirty="0">
                <a:solidFill>
                  <a:schemeClr val="tx1"/>
                </a:solidFill>
              </a:rPr>
              <a:t>tel</a:t>
            </a:r>
            <a:r>
              <a:rPr lang="cs-CZ" sz="1600" b="0" baseline="0" dirty="0">
                <a:solidFill>
                  <a:schemeClr val="tx1"/>
                </a:solidFill>
              </a:rPr>
              <a:t>efon z pekla</a:t>
            </a:r>
            <a:endParaRPr lang="cs-CZ" sz="1600" b="0" dirty="0">
              <a:solidFill>
                <a:schemeClr val="tx1"/>
              </a:solidFill>
            </a:endParaRPr>
          </a:p>
          <a:p>
            <a:pPr marL="285750" indent="-285750">
              <a:buFont typeface="Arial" panose="020B0604020202020204" pitchFamily="34" charset="0"/>
              <a:buChar char="•"/>
            </a:pPr>
            <a:r>
              <a:rPr lang="cs-CZ" sz="1600" b="0" dirty="0">
                <a:solidFill>
                  <a:schemeClr val="tx1"/>
                </a:solidFill>
              </a:rPr>
              <a:t>ekoterorista, fanatická zastánkyně přijímání</a:t>
            </a:r>
            <a:r>
              <a:rPr lang="cs-CZ" sz="1600" b="0" baseline="0" dirty="0">
                <a:solidFill>
                  <a:schemeClr val="tx1"/>
                </a:solidFill>
              </a:rPr>
              <a:t> migrantů, 6200 muslimských ilegálních migrantů</a:t>
            </a:r>
            <a:endParaRPr lang="cs-CZ" sz="1600" b="0" dirty="0">
              <a:solidFill>
                <a:schemeClr val="tx1"/>
              </a:solidFill>
            </a:endParaRPr>
          </a:p>
          <a:p>
            <a:pPr marL="285750" indent="-285750">
              <a:buFont typeface="Arial" panose="020B0604020202020204" pitchFamily="34" charset="0"/>
              <a:buChar char="•"/>
            </a:pPr>
            <a:r>
              <a:rPr lang="cs-CZ" sz="1600" b="0" dirty="0">
                <a:solidFill>
                  <a:schemeClr val="tx1"/>
                </a:solidFill>
              </a:rPr>
              <a:t>organizující „barevné revoluce</a:t>
            </a:r>
            <a:r>
              <a:rPr lang="cs-CZ" sz="1600" b="0" baseline="0" dirty="0">
                <a:solidFill>
                  <a:schemeClr val="tx1"/>
                </a:solidFill>
              </a:rPr>
              <a:t>“ (</a:t>
            </a:r>
            <a:r>
              <a:rPr lang="cs-CZ" sz="1600" b="0" baseline="0" dirty="0" err="1">
                <a:solidFill>
                  <a:schemeClr val="tx1"/>
                </a:solidFill>
              </a:rPr>
              <a:t>ie</a:t>
            </a:r>
            <a:r>
              <a:rPr lang="cs-CZ" sz="1600" b="0" baseline="0" dirty="0">
                <a:solidFill>
                  <a:schemeClr val="tx1"/>
                </a:solidFill>
              </a:rPr>
              <a:t>. </a:t>
            </a:r>
            <a:r>
              <a:rPr lang="cs-CZ" sz="1600" b="0" baseline="0" dirty="0" err="1">
                <a:solidFill>
                  <a:schemeClr val="tx1"/>
                </a:solidFill>
              </a:rPr>
              <a:t>Majdan</a:t>
            </a:r>
            <a:r>
              <a:rPr lang="cs-CZ" sz="1600" b="0" baseline="0" dirty="0">
                <a:solidFill>
                  <a:schemeClr val="tx1"/>
                </a:solidFill>
              </a:rPr>
              <a:t>)</a:t>
            </a:r>
            <a:endParaRPr lang="cs-CZ" sz="1600" b="0" dirty="0">
              <a:solidFill>
                <a:schemeClr val="tx1"/>
              </a:solidFill>
            </a:endParaRPr>
          </a:p>
          <a:p>
            <a:pPr marL="285750" indent="-285750">
              <a:buFont typeface="Arial" panose="020B0604020202020204" pitchFamily="34" charset="0"/>
              <a:buChar char="•"/>
            </a:pPr>
            <a:r>
              <a:rPr lang="cs-CZ" sz="1600" b="0" dirty="0">
                <a:solidFill>
                  <a:schemeClr val="tx1"/>
                </a:solidFill>
              </a:rPr>
              <a:t>finanční</a:t>
            </a:r>
            <a:r>
              <a:rPr lang="cs-CZ" sz="1600" b="0" baseline="0" dirty="0">
                <a:solidFill>
                  <a:schemeClr val="tx1"/>
                </a:solidFill>
              </a:rPr>
              <a:t> kouzelnictví, vzájemně podpůrný neziskový spolek, spřízněné / vděčné neziskovky; Janda, Soros a ne vždy čisté transakce; lobbing neziskovek skrytý jako občanské spol.; </a:t>
            </a:r>
            <a:r>
              <a:rPr lang="cs-CZ" sz="1600" b="0" baseline="0" dirty="0" err="1">
                <a:solidFill>
                  <a:schemeClr val="tx1"/>
                </a:solidFill>
              </a:rPr>
              <a:t>Sorosův</a:t>
            </a:r>
            <a:r>
              <a:rPr lang="cs-CZ" sz="1600" b="0" baseline="0" dirty="0">
                <a:solidFill>
                  <a:schemeClr val="tx1"/>
                </a:solidFill>
              </a:rPr>
              <a:t> </a:t>
            </a:r>
            <a:r>
              <a:rPr lang="cs-CZ" sz="1600" b="0" baseline="0" dirty="0" err="1">
                <a:solidFill>
                  <a:schemeClr val="tx1"/>
                </a:solidFill>
              </a:rPr>
              <a:t>think</a:t>
            </a:r>
            <a:r>
              <a:rPr lang="cs-CZ" sz="1600" b="0" baseline="0" dirty="0">
                <a:solidFill>
                  <a:schemeClr val="tx1"/>
                </a:solidFill>
              </a:rPr>
              <a:t>-tank pro organizaci určitých aktivit (univerzita)</a:t>
            </a:r>
          </a:p>
          <a:p>
            <a:pPr marL="285750" indent="-285750">
              <a:buFont typeface="Arial" panose="020B0604020202020204" pitchFamily="34" charset="0"/>
              <a:buChar char="•"/>
            </a:pPr>
            <a:r>
              <a:rPr lang="cs-CZ" sz="1600" b="0" kern="1200" dirty="0">
                <a:solidFill>
                  <a:schemeClr val="tx1"/>
                </a:solidFill>
                <a:effectLst/>
                <a:latin typeface="+mn-lt"/>
                <a:ea typeface="+mn-ea"/>
                <a:cs typeface="+mn-cs"/>
              </a:rPr>
              <a:t>fašistický</a:t>
            </a:r>
            <a:r>
              <a:rPr lang="cs-CZ" sz="1600" b="0" kern="1200" baseline="0" dirty="0">
                <a:solidFill>
                  <a:schemeClr val="tx1"/>
                </a:solidFill>
                <a:effectLst/>
                <a:latin typeface="+mn-lt"/>
                <a:ea typeface="+mn-ea"/>
                <a:cs typeface="+mn-cs"/>
              </a:rPr>
              <a:t> humor Pražské kavárny, média a neziskovky šíří propagandu z Muslimského bratrstva, </a:t>
            </a:r>
            <a:r>
              <a:rPr lang="cs-CZ" sz="1600" b="0" baseline="0" dirty="0">
                <a:solidFill>
                  <a:schemeClr val="tx1"/>
                </a:solidFill>
              </a:rPr>
              <a:t>neomarxistická, zelená, a liberálně-levicová ideologie má s islámem mnoho společného</a:t>
            </a:r>
          </a:p>
          <a:p>
            <a:pPr marL="285750" indent="-285750">
              <a:buFont typeface="Arial" panose="020B0604020202020204" pitchFamily="34" charset="0"/>
              <a:buChar char="•"/>
            </a:pPr>
            <a:r>
              <a:rPr lang="cs-CZ" sz="1600" dirty="0"/>
              <a:t>p</a:t>
            </a:r>
            <a:r>
              <a:rPr lang="cs-CZ" sz="1600" b="0" dirty="0">
                <a:solidFill>
                  <a:schemeClr val="tx1"/>
                </a:solidFill>
              </a:rPr>
              <a:t>ražská kavárna, pražská deka, pijavice z neziskovek, filantrop s dlouhými prsty, frigidní sufražetky, </a:t>
            </a:r>
            <a:r>
              <a:rPr lang="cs-CZ" sz="1600" b="0" dirty="0" err="1">
                <a:solidFill>
                  <a:schemeClr val="tx1"/>
                </a:solidFill>
              </a:rPr>
              <a:t>ekoblb</a:t>
            </a:r>
            <a:endParaRPr lang="cs-CZ" sz="1600" b="0" dirty="0">
              <a:solidFill>
                <a:schemeClr val="tx1"/>
              </a:solidFill>
            </a:endParaRPr>
          </a:p>
          <a:p>
            <a:pPr marL="285750" indent="-285750">
              <a:buFont typeface="Arial" panose="020B0604020202020204" pitchFamily="34" charset="0"/>
              <a:buChar char="•"/>
            </a:pPr>
            <a:endParaRPr lang="cs-CZ" sz="1400" i="1" dirty="0">
              <a:solidFill>
                <a:srgbClr val="000000"/>
              </a:solidFill>
            </a:endParaRPr>
          </a:p>
        </p:txBody>
      </p:sp>
      <p:sp>
        <p:nvSpPr>
          <p:cNvPr id="4" name="Nadpis 3">
            <a:extLst>
              <a:ext uri="{FF2B5EF4-FFF2-40B4-BE49-F238E27FC236}">
                <a16:creationId xmlns:a16="http://schemas.microsoft.com/office/drawing/2014/main" id="{B215B6B3-F43C-4D85-8E41-069C7419095B}"/>
              </a:ext>
            </a:extLst>
          </p:cNvPr>
          <p:cNvSpPr txBox="1">
            <a:spLocks/>
          </p:cNvSpPr>
          <p:nvPr/>
        </p:nvSpPr>
        <p:spPr>
          <a:xfrm>
            <a:off x="389800" y="360195"/>
            <a:ext cx="11408500" cy="391223"/>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r>
              <a:rPr lang="cs-CZ" sz="4000" kern="0" dirty="0">
                <a:solidFill>
                  <a:srgbClr val="0000DC"/>
                </a:solidFill>
                <a:latin typeface="+mn-lt"/>
                <a:cs typeface="Arial" panose="020B0604020202020204" pitchFamily="34" charset="0"/>
              </a:rPr>
              <a:t>Zemanovy nálepky </a:t>
            </a:r>
            <a:r>
              <a:rPr lang="cs-CZ" sz="2800" kern="0" dirty="0">
                <a:solidFill>
                  <a:srgbClr val="0000DC"/>
                </a:solidFill>
                <a:latin typeface="+mn-lt"/>
                <a:cs typeface="Arial" panose="020B0604020202020204" pitchFamily="34" charset="0"/>
              </a:rPr>
              <a:t>(</a:t>
            </a:r>
            <a:r>
              <a:rPr lang="cs-CZ" sz="2800" dirty="0"/>
              <a:t>@PREZIDENTmluvci: 1.1.-30. 8. 2017)</a:t>
            </a:r>
            <a:endParaRPr lang="cs-CZ" sz="4000" i="1" kern="0" dirty="0">
              <a:solidFill>
                <a:srgbClr val="0000DC"/>
              </a:solidFill>
              <a:latin typeface="+mn-lt"/>
              <a:cs typeface="Arial" panose="020B0604020202020204" pitchFamily="34" charset="0"/>
            </a:endParaRPr>
          </a:p>
        </p:txBody>
      </p:sp>
      <p:sp>
        <p:nvSpPr>
          <p:cNvPr id="2" name="Zástupný symbol pro zápatí 1">
            <a:extLst>
              <a:ext uri="{FF2B5EF4-FFF2-40B4-BE49-F238E27FC236}">
                <a16:creationId xmlns:a16="http://schemas.microsoft.com/office/drawing/2014/main" id="{EFBA75F6-7B48-48C5-BF3E-6E2BC253372D}"/>
              </a:ext>
            </a:extLst>
          </p:cNvPr>
          <p:cNvSpPr>
            <a:spLocks noGrp="1"/>
          </p:cNvSpPr>
          <p:nvPr>
            <p:ph type="ftr" sz="quarter" idx="11"/>
          </p:nvPr>
        </p:nvSpPr>
        <p:spPr/>
        <p:txBody>
          <a:bodyPr/>
          <a:lstStyle/>
          <a:p>
            <a:r>
              <a:rPr lang="nl-NL"/>
              <a:t>1/12/2022 Den latiny. ÚŘLS, UK, Praha.</a:t>
            </a:r>
            <a:endParaRPr lang="cs-CZ"/>
          </a:p>
        </p:txBody>
      </p:sp>
      <p:sp>
        <p:nvSpPr>
          <p:cNvPr id="5" name="Zástupný symbol pro číslo snímku 4">
            <a:extLst>
              <a:ext uri="{FF2B5EF4-FFF2-40B4-BE49-F238E27FC236}">
                <a16:creationId xmlns:a16="http://schemas.microsoft.com/office/drawing/2014/main" id="{1B9158FB-6035-4287-9BB1-B0FBE88115BF}"/>
              </a:ext>
            </a:extLst>
          </p:cNvPr>
          <p:cNvSpPr>
            <a:spLocks noGrp="1"/>
          </p:cNvSpPr>
          <p:nvPr>
            <p:ph type="sldNum" sz="quarter" idx="12"/>
          </p:nvPr>
        </p:nvSpPr>
        <p:spPr/>
        <p:txBody>
          <a:bodyPr/>
          <a:lstStyle/>
          <a:p>
            <a:fld id="{C4ACB992-AB1E-44ED-A023-FDEEC97C9235}" type="slidenum">
              <a:rPr lang="cs-CZ" smtClean="0"/>
              <a:t>27</a:t>
            </a:fld>
            <a:endParaRPr lang="cs-CZ"/>
          </a:p>
        </p:txBody>
      </p:sp>
    </p:spTree>
    <p:extLst>
      <p:ext uri="{BB962C8B-B14F-4D97-AF65-F5344CB8AC3E}">
        <p14:creationId xmlns:p14="http://schemas.microsoft.com/office/powerpoint/2010/main" val="19254899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19187" y="1174376"/>
            <a:ext cx="11621802" cy="4894730"/>
          </a:xfrm>
        </p:spPr>
        <p:txBody>
          <a:bodyPr numCol="2">
            <a:noAutofit/>
          </a:bodyPr>
          <a:lstStyle/>
          <a:p>
            <a:r>
              <a:rPr lang="cs-CZ" sz="1600" b="1" dirty="0">
                <a:solidFill>
                  <a:schemeClr val="tx2"/>
                </a:solidFill>
              </a:rPr>
              <a:t>Političtí oponenti, intelektuálové (25% + 2% ÚDHPS)</a:t>
            </a:r>
          </a:p>
          <a:p>
            <a:pPr marL="285750" indent="-285750">
              <a:buFont typeface="Arial" panose="020B0604020202020204" pitchFamily="34" charset="0"/>
              <a:buChar char="•"/>
            </a:pPr>
            <a:r>
              <a:rPr lang="cs-CZ" sz="1600" b="0" dirty="0">
                <a:solidFill>
                  <a:schemeClr val="tx1"/>
                </a:solidFill>
              </a:rPr>
              <a:t>nedůvěryhodný, škrobený, divadélko, nedrží slovo, </a:t>
            </a:r>
            <a:r>
              <a:rPr lang="cs-CZ" sz="1600" b="0" baseline="0" dirty="0">
                <a:solidFill>
                  <a:schemeClr val="tx1"/>
                </a:solidFill>
              </a:rPr>
              <a:t>hrubě, neslušně, zbaběle se schovává, vybarvuje se, politické pletichaření, šlape po</a:t>
            </a:r>
            <a:endParaRPr lang="cs-CZ" sz="1600" b="0" dirty="0">
              <a:solidFill>
                <a:schemeClr val="tx1"/>
              </a:solidFill>
            </a:endParaRPr>
          </a:p>
          <a:p>
            <a:pPr marL="285750" indent="-285750">
              <a:buFont typeface="Arial" panose="020B0604020202020204" pitchFamily="34" charset="0"/>
              <a:buChar char="•"/>
            </a:pPr>
            <a:r>
              <a:rPr lang="cs-CZ" sz="1600" b="0" dirty="0">
                <a:solidFill>
                  <a:schemeClr val="tx1"/>
                </a:solidFill>
              </a:rPr>
              <a:t>politický odpad, spláchnout, advokátní latrína, stoka sprostoty a agresivity, kálí, totální krach, náraz do zdi, </a:t>
            </a:r>
            <a:r>
              <a:rPr lang="cs-CZ" sz="1600" b="0" baseline="0" dirty="0">
                <a:solidFill>
                  <a:schemeClr val="tx1"/>
                </a:solidFill>
              </a:rPr>
              <a:t>nebezpečná hydra, orgie nenávisti, propast, vydrtili, vyhodil do povětří (vládu a ČSSD), kleslo na úroveň, chaos</a:t>
            </a:r>
          </a:p>
          <a:p>
            <a:pPr marL="285750" indent="-285750">
              <a:buFont typeface="Arial" panose="020B0604020202020204" pitchFamily="34" charset="0"/>
              <a:buChar char="•"/>
            </a:pPr>
            <a:r>
              <a:rPr lang="cs-CZ" sz="1600" b="0" dirty="0">
                <a:solidFill>
                  <a:schemeClr val="tx1"/>
                </a:solidFill>
              </a:rPr>
              <a:t>nebozí</a:t>
            </a:r>
            <a:r>
              <a:rPr lang="cs-CZ" sz="1600" b="0" baseline="0" dirty="0">
                <a:solidFill>
                  <a:schemeClr val="tx1"/>
                </a:solidFill>
              </a:rPr>
              <a:t> kandidáti, akt zoufalství, zoufalí lidé, slabý, pokulhává jejich myšlení, chaotické jednání, přemety</a:t>
            </a:r>
            <a:endParaRPr lang="cs-CZ" sz="1600" b="0" dirty="0">
              <a:solidFill>
                <a:schemeClr val="tx1"/>
              </a:solidFill>
            </a:endParaRPr>
          </a:p>
          <a:p>
            <a:pPr marL="285750" indent="-285750">
              <a:buFont typeface="Arial" panose="020B0604020202020204" pitchFamily="34" charset="0"/>
              <a:buChar char="•"/>
            </a:pPr>
            <a:r>
              <a:rPr lang="cs-CZ" sz="1600" b="0" dirty="0">
                <a:solidFill>
                  <a:schemeClr val="tx1"/>
                </a:solidFill>
              </a:rPr>
              <a:t>monstrózní akce</a:t>
            </a:r>
            <a:r>
              <a:rPr lang="cs-CZ" sz="1600" b="0" baseline="0" dirty="0">
                <a:solidFill>
                  <a:schemeClr val="tx1"/>
                </a:solidFill>
              </a:rPr>
              <a:t>, nepřijatelný, sebevražedný atentátník, spojil by se s ďáblem</a:t>
            </a:r>
          </a:p>
          <a:p>
            <a:pPr marL="285750" indent="-285750">
              <a:buFont typeface="Arial" panose="020B0604020202020204" pitchFamily="34" charset="0"/>
              <a:buChar char="•"/>
            </a:pPr>
            <a:r>
              <a:rPr lang="cs-CZ" sz="1600" b="0" baseline="0" dirty="0">
                <a:solidFill>
                  <a:schemeClr val="tx1"/>
                </a:solidFill>
              </a:rPr>
              <a:t>politické intriky, batalion, sluha mocných, kývač, elitářsky kosmopolitní strana, úderná pěst, pražská kavárna Sobotky a Kalouska - spojenectví Bakala, </a:t>
            </a:r>
            <a:r>
              <a:rPr lang="cs-CZ" sz="1600" b="0" kern="1200" baseline="0" dirty="0">
                <a:solidFill>
                  <a:schemeClr val="tx1"/>
                </a:solidFill>
                <a:effectLst/>
                <a:latin typeface="+mn-lt"/>
                <a:ea typeface="+mn-ea"/>
                <a:cs typeface="+mn-cs"/>
              </a:rPr>
              <a:t>p</a:t>
            </a:r>
            <a:r>
              <a:rPr lang="cs-CZ" sz="1600" b="0" kern="1200" dirty="0">
                <a:solidFill>
                  <a:schemeClr val="tx1"/>
                </a:solidFill>
                <a:effectLst/>
                <a:latin typeface="+mn-lt"/>
                <a:ea typeface="+mn-ea"/>
                <a:cs typeface="+mn-cs"/>
              </a:rPr>
              <a:t>ersonálně a finančně propojený státně-veřejnoprávní systém, </a:t>
            </a:r>
            <a:r>
              <a:rPr lang="cs-CZ" sz="1600" b="0" kern="1200" dirty="0" err="1">
                <a:solidFill>
                  <a:schemeClr val="tx1"/>
                </a:solidFill>
                <a:effectLst/>
                <a:latin typeface="+mn-lt"/>
                <a:ea typeface="+mn-ea"/>
                <a:cs typeface="+mn-cs"/>
              </a:rPr>
              <a:t>cenzorní</a:t>
            </a:r>
            <a:r>
              <a:rPr lang="cs-CZ" sz="1600" b="0" kern="1200" dirty="0">
                <a:solidFill>
                  <a:schemeClr val="tx1"/>
                </a:solidFill>
                <a:effectLst/>
                <a:latin typeface="+mn-lt"/>
                <a:ea typeface="+mn-ea"/>
                <a:cs typeface="+mn-cs"/>
              </a:rPr>
              <a:t> úřad, cenzura … pod kuratelou premiéra, ministerstva vnitra a politických neziskovek</a:t>
            </a:r>
            <a:r>
              <a:rPr lang="cs-CZ" sz="1600" b="0" baseline="0" dirty="0">
                <a:solidFill>
                  <a:schemeClr val="tx1"/>
                </a:solidFill>
              </a:rPr>
              <a:t>, </a:t>
            </a:r>
            <a:r>
              <a:rPr lang="cs-CZ" sz="1600" b="0" baseline="0" dirty="0" err="1">
                <a:solidFill>
                  <a:schemeClr val="tx1"/>
                </a:solidFill>
              </a:rPr>
              <a:t>neonormalizační</a:t>
            </a:r>
            <a:r>
              <a:rPr lang="cs-CZ" sz="1600" b="0" baseline="0" dirty="0">
                <a:solidFill>
                  <a:schemeClr val="tx1"/>
                </a:solidFill>
              </a:rPr>
              <a:t> svazák, novodobí kádrováci, kandidát médií</a:t>
            </a:r>
            <a:endParaRPr lang="cs-CZ" sz="1600" b="0" dirty="0">
              <a:solidFill>
                <a:schemeClr val="tx1"/>
              </a:solidFill>
            </a:endParaRPr>
          </a:p>
          <a:p>
            <a:pPr marL="285750" indent="-285750">
              <a:buFont typeface="Arial" panose="020B0604020202020204" pitchFamily="34" charset="0"/>
              <a:buChar char="•"/>
            </a:pPr>
            <a:r>
              <a:rPr lang="cs-CZ" sz="1600" dirty="0"/>
              <a:t>premiér pražské kavárny, malý kluk, pilný mraveneček, panoptikum voskových figurín, dva kohouti, pařez, Slávek, Bohouš, je roztomilý a zbytečně neštěká, </a:t>
            </a:r>
            <a:r>
              <a:rPr lang="cs-CZ" sz="1600" dirty="0" err="1"/>
              <a:t>ouřad</a:t>
            </a:r>
            <a:r>
              <a:rPr lang="cs-CZ" sz="1600" dirty="0"/>
              <a:t> z Brna (Úřad pro dohled nad hospodařením politických stran)</a:t>
            </a:r>
          </a:p>
          <a:p>
            <a:endParaRPr lang="cs-CZ" sz="1400" kern="1200" dirty="0">
              <a:effectLst/>
              <a:latin typeface="+mn-lt"/>
              <a:ea typeface="+mn-ea"/>
              <a:cs typeface="+mn-cs"/>
            </a:endParaRPr>
          </a:p>
          <a:p>
            <a:r>
              <a:rPr lang="cs-CZ" sz="1600" b="1" dirty="0">
                <a:solidFill>
                  <a:schemeClr val="tx2"/>
                </a:solidFill>
              </a:rPr>
              <a:t>Ostatní nálepky: </a:t>
            </a:r>
          </a:p>
          <a:p>
            <a:pPr marL="285750" indent="-285750">
              <a:buFont typeface="Arial" panose="020B0604020202020204" pitchFamily="34" charset="0"/>
              <a:buChar char="•"/>
            </a:pPr>
            <a:r>
              <a:rPr lang="cs-CZ" sz="1600" b="0" dirty="0">
                <a:solidFill>
                  <a:schemeClr val="tx1"/>
                </a:solidFill>
              </a:rPr>
              <a:t>EU (14%), radikální extremismus (2%), pozitivní nálepky (17%: A. Babiš, Rusko, Čína, Izrael)</a:t>
            </a:r>
            <a:endParaRPr lang="cs-CZ" sz="1600" i="1" dirty="0">
              <a:solidFill>
                <a:srgbClr val="000000"/>
              </a:solidFill>
            </a:endParaRPr>
          </a:p>
        </p:txBody>
      </p:sp>
      <p:sp>
        <p:nvSpPr>
          <p:cNvPr id="5" name="Nadpis 3">
            <a:extLst>
              <a:ext uri="{FF2B5EF4-FFF2-40B4-BE49-F238E27FC236}">
                <a16:creationId xmlns:a16="http://schemas.microsoft.com/office/drawing/2014/main" id="{6B3321C3-66CE-4FFB-B618-7D7309C7C693}"/>
              </a:ext>
            </a:extLst>
          </p:cNvPr>
          <p:cNvSpPr txBox="1">
            <a:spLocks/>
          </p:cNvSpPr>
          <p:nvPr/>
        </p:nvSpPr>
        <p:spPr>
          <a:xfrm>
            <a:off x="389800" y="360195"/>
            <a:ext cx="11408500" cy="391223"/>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r>
              <a:rPr lang="cs-CZ" sz="4000" kern="0" dirty="0">
                <a:solidFill>
                  <a:srgbClr val="0000DC"/>
                </a:solidFill>
                <a:latin typeface="+mn-lt"/>
                <a:cs typeface="Arial" panose="020B0604020202020204" pitchFamily="34" charset="0"/>
              </a:rPr>
              <a:t>Zemanovy nálepky </a:t>
            </a:r>
            <a:r>
              <a:rPr lang="cs-CZ" sz="2800" kern="0" dirty="0">
                <a:solidFill>
                  <a:srgbClr val="0000DC"/>
                </a:solidFill>
                <a:latin typeface="+mn-lt"/>
                <a:cs typeface="Arial" panose="020B0604020202020204" pitchFamily="34" charset="0"/>
              </a:rPr>
              <a:t>(</a:t>
            </a:r>
            <a:r>
              <a:rPr lang="cs-CZ" sz="2800" dirty="0"/>
              <a:t>@PREZIDENTmluvci: 1.1.-30. 8. 2017)</a:t>
            </a:r>
            <a:endParaRPr lang="cs-CZ" sz="4000" i="1" kern="0" dirty="0">
              <a:solidFill>
                <a:srgbClr val="0000DC"/>
              </a:solidFill>
              <a:latin typeface="+mn-lt"/>
              <a:cs typeface="Arial" panose="020B0604020202020204" pitchFamily="34" charset="0"/>
            </a:endParaRPr>
          </a:p>
        </p:txBody>
      </p:sp>
      <p:sp>
        <p:nvSpPr>
          <p:cNvPr id="6" name="TextovéPole 5">
            <a:extLst>
              <a:ext uri="{FF2B5EF4-FFF2-40B4-BE49-F238E27FC236}">
                <a16:creationId xmlns:a16="http://schemas.microsoft.com/office/drawing/2014/main" id="{E63F60A2-30B8-4623-BA9A-D7BF89F6013E}"/>
              </a:ext>
            </a:extLst>
          </p:cNvPr>
          <p:cNvSpPr txBox="1"/>
          <p:nvPr/>
        </p:nvSpPr>
        <p:spPr>
          <a:xfrm>
            <a:off x="6463554" y="3803990"/>
            <a:ext cx="4984375" cy="1754326"/>
          </a:xfrm>
          <a:prstGeom prst="rect">
            <a:avLst/>
          </a:prstGeom>
          <a:solidFill>
            <a:schemeClr val="tx2">
              <a:lumMod val="20000"/>
              <a:lumOff val="80000"/>
            </a:schemeClr>
          </a:solidFill>
          <a:ln>
            <a:solidFill>
              <a:schemeClr val="tx2"/>
            </a:solidFill>
          </a:ln>
        </p:spPr>
        <p:txBody>
          <a:bodyPr wrap="square" rtlCol="0">
            <a:spAutoFit/>
          </a:bodyPr>
          <a:lstStyle/>
          <a:p>
            <a:r>
              <a:rPr lang="cs-CZ" sz="1800" b="1" dirty="0">
                <a:solidFill>
                  <a:schemeClr val="tx2"/>
                </a:solidFill>
                <a:latin typeface="+mn-lt"/>
              </a:rPr>
              <a:t>Oficiální nálepky (interview, 6.4.-29.6.</a:t>
            </a:r>
            <a:r>
              <a:rPr lang="en-US" sz="1800" b="1" i="0" u="none" strike="noStrike" baseline="0" dirty="0">
                <a:solidFill>
                  <a:schemeClr val="tx2"/>
                </a:solidFill>
                <a:latin typeface="+mn-lt"/>
              </a:rPr>
              <a:t> 2017</a:t>
            </a:r>
            <a:r>
              <a:rPr lang="cs-CZ" sz="1800" b="1" i="0" u="none" strike="noStrike" baseline="0" dirty="0">
                <a:solidFill>
                  <a:schemeClr val="tx2"/>
                </a:solidFill>
                <a:latin typeface="+mn-lt"/>
              </a:rPr>
              <a:t>)</a:t>
            </a:r>
            <a:r>
              <a:rPr lang="en-US" sz="1800" b="0" i="0" u="none" strike="noStrike" baseline="0" dirty="0">
                <a:solidFill>
                  <a:srgbClr val="000000"/>
                </a:solidFill>
                <a:latin typeface="+mn-lt"/>
              </a:rPr>
              <a:t>:</a:t>
            </a:r>
            <a:endParaRPr lang="cs-CZ" sz="1800" b="0" i="0" u="none" strike="noStrike" baseline="0" dirty="0">
              <a:solidFill>
                <a:srgbClr val="000000"/>
              </a:solidFill>
              <a:latin typeface="+mn-lt"/>
            </a:endParaRPr>
          </a:p>
          <a:p>
            <a:r>
              <a:rPr lang="cs-CZ" sz="1800" b="0" i="0" u="none" strike="noStrike" baseline="0" dirty="0">
                <a:solidFill>
                  <a:srgbClr val="000000"/>
                </a:solidFill>
                <a:latin typeface="+mn-lt"/>
              </a:rPr>
              <a:t>solární baroni, </a:t>
            </a:r>
            <a:r>
              <a:rPr lang="en-US" sz="1800" b="0" i="0" u="none" strike="noStrike" baseline="0" dirty="0">
                <a:solidFill>
                  <a:srgbClr val="000000"/>
                </a:solidFill>
                <a:latin typeface="+mn-lt"/>
              </a:rPr>
              <a:t>“</a:t>
            </a:r>
            <a:r>
              <a:rPr lang="cs-CZ" sz="1800" dirty="0">
                <a:solidFill>
                  <a:srgbClr val="000000"/>
                </a:solidFill>
                <a:latin typeface="+mn-lt"/>
              </a:rPr>
              <a:t>d</a:t>
            </a:r>
            <a:r>
              <a:rPr lang="cs-CZ" sz="1800" b="0" i="0" u="none" strike="noStrike" baseline="0" dirty="0">
                <a:solidFill>
                  <a:srgbClr val="000000"/>
                </a:solidFill>
                <a:latin typeface="+mn-lt"/>
              </a:rPr>
              <a:t>žihádisté</a:t>
            </a:r>
            <a:r>
              <a:rPr lang="en-US" sz="1800" b="0" i="0" u="none" strike="noStrike" baseline="0" dirty="0">
                <a:solidFill>
                  <a:srgbClr val="000000"/>
                </a:solidFill>
                <a:latin typeface="+mn-lt"/>
              </a:rPr>
              <a:t>”</a:t>
            </a:r>
            <a:r>
              <a:rPr lang="cs-CZ" sz="1800" b="0" i="0" u="none" strike="noStrike" baseline="0" dirty="0">
                <a:solidFill>
                  <a:srgbClr val="000000"/>
                </a:solidFill>
                <a:latin typeface="+mn-lt"/>
              </a:rPr>
              <a:t> -</a:t>
            </a:r>
            <a:r>
              <a:rPr lang="en-US" sz="1800" b="0" i="0" u="none" strike="noStrike" baseline="0" dirty="0">
                <a:solidFill>
                  <a:srgbClr val="000000"/>
                </a:solidFill>
                <a:latin typeface="+mn-lt"/>
              </a:rPr>
              <a:t> </a:t>
            </a:r>
            <a:r>
              <a:rPr lang="cs-CZ" sz="1800" b="0" i="0" u="none" strike="noStrike" baseline="0" dirty="0">
                <a:solidFill>
                  <a:srgbClr val="000000"/>
                </a:solidFill>
                <a:latin typeface="+mn-lt"/>
              </a:rPr>
              <a:t>osamělí vlci (imigranti), </a:t>
            </a:r>
            <a:r>
              <a:rPr lang="cs-CZ" sz="1800" dirty="0">
                <a:solidFill>
                  <a:srgbClr val="000000"/>
                </a:solidFill>
                <a:latin typeface="+mn-lt"/>
              </a:rPr>
              <a:t>f</a:t>
            </a:r>
            <a:r>
              <a:rPr lang="cs-CZ" sz="1800" b="0" i="0" u="none" strike="noStrike" baseline="0" dirty="0">
                <a:solidFill>
                  <a:srgbClr val="000000"/>
                </a:solidFill>
                <a:latin typeface="+mn-lt"/>
              </a:rPr>
              <a:t>rigidní sufražetky, pražská kavárna, malý kluk (premiér), opak muže, </a:t>
            </a:r>
            <a:r>
              <a:rPr lang="cs-CZ" sz="1800" dirty="0">
                <a:solidFill>
                  <a:srgbClr val="000000"/>
                </a:solidFill>
                <a:latin typeface="+mn-lt"/>
              </a:rPr>
              <a:t>a</a:t>
            </a:r>
            <a:r>
              <a:rPr lang="cs-CZ" sz="1800" b="0" i="0" u="none" strike="noStrike" baseline="0" dirty="0">
                <a:solidFill>
                  <a:srgbClr val="000000"/>
                </a:solidFill>
                <a:latin typeface="+mn-lt"/>
              </a:rPr>
              <a:t>kt beznaděje (demise), klub podvodníků (STAN), </a:t>
            </a:r>
            <a:r>
              <a:rPr lang="cs-CZ" sz="1800" b="0" i="0" u="none" strike="noStrike" baseline="0" dirty="0" err="1">
                <a:solidFill>
                  <a:srgbClr val="000000"/>
                </a:solidFill>
                <a:latin typeface="+mn-lt"/>
              </a:rPr>
              <a:t>ekoblb</a:t>
            </a:r>
            <a:r>
              <a:rPr lang="cs-CZ" sz="1800" b="0" i="0" u="none" strike="noStrike" baseline="0" dirty="0">
                <a:solidFill>
                  <a:srgbClr val="000000"/>
                </a:solidFill>
                <a:latin typeface="+mn-lt"/>
              </a:rPr>
              <a:t>, ekoterorista, </a:t>
            </a:r>
            <a:r>
              <a:rPr lang="cs-CZ" sz="1800" b="0" i="0" u="none" strike="noStrike" baseline="0" dirty="0" err="1">
                <a:solidFill>
                  <a:srgbClr val="000000"/>
                </a:solidFill>
                <a:latin typeface="+mn-lt"/>
              </a:rPr>
              <a:t>fake</a:t>
            </a:r>
            <a:r>
              <a:rPr lang="cs-CZ" sz="1800" b="0" i="0" u="none" strike="noStrike" baseline="0" dirty="0">
                <a:solidFill>
                  <a:srgbClr val="000000"/>
                </a:solidFill>
                <a:latin typeface="+mn-lt"/>
              </a:rPr>
              <a:t> </a:t>
            </a:r>
            <a:r>
              <a:rPr lang="cs-CZ" sz="1800" b="0" i="0" u="none" strike="noStrike" baseline="0" dirty="0" err="1">
                <a:solidFill>
                  <a:srgbClr val="000000"/>
                </a:solidFill>
                <a:latin typeface="+mn-lt"/>
              </a:rPr>
              <a:t>news</a:t>
            </a:r>
            <a:r>
              <a:rPr lang="cs-CZ" sz="1800" b="0" i="0" u="none" strike="noStrike" baseline="0" dirty="0">
                <a:solidFill>
                  <a:srgbClr val="000000"/>
                </a:solidFill>
                <a:latin typeface="+mn-lt"/>
              </a:rPr>
              <a:t> </a:t>
            </a:r>
            <a:endParaRPr lang="cs-CZ" sz="2800" dirty="0"/>
          </a:p>
        </p:txBody>
      </p:sp>
      <p:sp>
        <p:nvSpPr>
          <p:cNvPr id="2" name="Zástupný symbol pro zápatí 1">
            <a:extLst>
              <a:ext uri="{FF2B5EF4-FFF2-40B4-BE49-F238E27FC236}">
                <a16:creationId xmlns:a16="http://schemas.microsoft.com/office/drawing/2014/main" id="{DE66AB36-29D8-4780-984C-6D90F87DF8B5}"/>
              </a:ext>
            </a:extLst>
          </p:cNvPr>
          <p:cNvSpPr>
            <a:spLocks noGrp="1"/>
          </p:cNvSpPr>
          <p:nvPr>
            <p:ph type="ftr" sz="quarter" idx="11"/>
          </p:nvPr>
        </p:nvSpPr>
        <p:spPr/>
        <p:txBody>
          <a:bodyPr/>
          <a:lstStyle/>
          <a:p>
            <a:r>
              <a:rPr lang="nl-NL"/>
              <a:t>1/12/2022 Den latiny. ÚŘLS, UK, Praha.</a:t>
            </a:r>
            <a:endParaRPr lang="cs-CZ"/>
          </a:p>
        </p:txBody>
      </p:sp>
      <p:sp>
        <p:nvSpPr>
          <p:cNvPr id="4" name="Zástupný symbol pro číslo snímku 3">
            <a:extLst>
              <a:ext uri="{FF2B5EF4-FFF2-40B4-BE49-F238E27FC236}">
                <a16:creationId xmlns:a16="http://schemas.microsoft.com/office/drawing/2014/main" id="{7659B4AE-E0E1-42F7-A840-862176B50663}"/>
              </a:ext>
            </a:extLst>
          </p:cNvPr>
          <p:cNvSpPr>
            <a:spLocks noGrp="1"/>
          </p:cNvSpPr>
          <p:nvPr>
            <p:ph type="sldNum" sz="quarter" idx="12"/>
          </p:nvPr>
        </p:nvSpPr>
        <p:spPr/>
        <p:txBody>
          <a:bodyPr/>
          <a:lstStyle/>
          <a:p>
            <a:fld id="{C4ACB992-AB1E-44ED-A023-FDEEC97C9235}" type="slidenum">
              <a:rPr lang="cs-CZ" smtClean="0"/>
              <a:t>28</a:t>
            </a:fld>
            <a:endParaRPr lang="cs-CZ"/>
          </a:p>
        </p:txBody>
      </p:sp>
    </p:spTree>
    <p:extLst>
      <p:ext uri="{BB962C8B-B14F-4D97-AF65-F5344CB8AC3E}">
        <p14:creationId xmlns:p14="http://schemas.microsoft.com/office/powerpoint/2010/main" val="32396503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19186" y="1174376"/>
            <a:ext cx="11899709" cy="4894730"/>
          </a:xfrm>
        </p:spPr>
        <p:txBody>
          <a:bodyPr numCol="2">
            <a:normAutofit/>
          </a:bodyPr>
          <a:lstStyle/>
          <a:p>
            <a:pPr marL="342900" lvl="1" indent="-342900">
              <a:buFont typeface="Arial" panose="020B0604020202020204" pitchFamily="34" charset="0"/>
              <a:buChar char="•"/>
            </a:pPr>
            <a:r>
              <a:rPr lang="cs-CZ" sz="2000" b="1" dirty="0">
                <a:solidFill>
                  <a:schemeClr val="tx2"/>
                </a:solidFill>
              </a:rPr>
              <a:t>Expresivní nálepkování</a:t>
            </a:r>
          </a:p>
          <a:p>
            <a:pPr lvl="1"/>
            <a:r>
              <a:rPr lang="cs-CZ" sz="2000" dirty="0"/>
              <a:t>zejména média: reference není nikdy neutrální</a:t>
            </a:r>
          </a:p>
          <a:p>
            <a:pPr lvl="2"/>
            <a:r>
              <a:rPr lang="cs-CZ" sz="2000" dirty="0"/>
              <a:t>28. 11.: „žvanilové“</a:t>
            </a:r>
          </a:p>
          <a:p>
            <a:pPr lvl="2"/>
            <a:r>
              <a:rPr lang="cs-CZ" sz="2000" dirty="0"/>
              <a:t>5. 11.: „</a:t>
            </a:r>
            <a:r>
              <a:rPr lang="pt-BR" sz="2000" dirty="0"/>
              <a:t>jak prolhaná jsou česká média</a:t>
            </a:r>
            <a:r>
              <a:rPr lang="cs-CZ" sz="2000" dirty="0"/>
              <a:t>“</a:t>
            </a:r>
          </a:p>
          <a:p>
            <a:pPr lvl="1"/>
            <a:endParaRPr lang="cs-CZ" sz="2000" dirty="0"/>
          </a:p>
          <a:p>
            <a:pPr marL="342900" lvl="1" indent="-342900">
              <a:buFont typeface="Arial" panose="020B0604020202020204" pitchFamily="34" charset="0"/>
              <a:buChar char="•"/>
            </a:pPr>
            <a:r>
              <a:rPr lang="cs-CZ" sz="2000" b="1" dirty="0">
                <a:solidFill>
                  <a:schemeClr val="tx2"/>
                </a:solidFill>
              </a:rPr>
              <a:t>Propojování nepřátel do konspiračních řetězů</a:t>
            </a:r>
          </a:p>
          <a:p>
            <a:pPr lvl="1"/>
            <a:r>
              <a:rPr lang="cs-CZ" sz="2000" dirty="0"/>
              <a:t>veřejní nepřátelé jako obecný pojem</a:t>
            </a:r>
          </a:p>
          <a:p>
            <a:pPr lvl="1"/>
            <a:r>
              <a:rPr lang="cs-CZ" sz="2000" dirty="0"/>
              <a:t>konkrétní lidé jsou pouhé proměnné</a:t>
            </a:r>
          </a:p>
          <a:p>
            <a:pPr lvl="1"/>
            <a:r>
              <a:rPr lang="cs-CZ" sz="2000" dirty="0"/>
              <a:t>vytváření strašáků a alternativního světa veřejných nepřátel, kteří bezprostředně ohrožují společnost</a:t>
            </a:r>
          </a:p>
          <a:p>
            <a:pPr lvl="1"/>
            <a:endParaRPr lang="cs-CZ" sz="2000" dirty="0"/>
          </a:p>
          <a:p>
            <a:pPr lvl="1"/>
            <a:endParaRPr lang="cs-CZ" sz="2800" i="1" dirty="0"/>
          </a:p>
          <a:p>
            <a:pPr lvl="1"/>
            <a:endParaRPr lang="cs-CZ" sz="2800" i="1" dirty="0"/>
          </a:p>
          <a:p>
            <a:pPr lvl="1"/>
            <a:r>
              <a:rPr lang="cs-CZ" sz="3200" i="1" dirty="0">
                <a:solidFill>
                  <a:schemeClr val="tx2"/>
                </a:solidFill>
              </a:rPr>
              <a:t>Cui bono?</a:t>
            </a:r>
            <a:endParaRPr lang="cs-CZ" sz="3200" dirty="0">
              <a:solidFill>
                <a:schemeClr val="tx2"/>
              </a:solidFill>
            </a:endParaRPr>
          </a:p>
          <a:p>
            <a:endParaRPr lang="cs-CZ" sz="2000" dirty="0">
              <a:solidFill>
                <a:schemeClr val="tx1"/>
              </a:solidFill>
            </a:endParaRPr>
          </a:p>
        </p:txBody>
      </p:sp>
      <p:sp>
        <p:nvSpPr>
          <p:cNvPr id="4" name="Nadpis 3">
            <a:extLst>
              <a:ext uri="{FF2B5EF4-FFF2-40B4-BE49-F238E27FC236}">
                <a16:creationId xmlns:a16="http://schemas.microsoft.com/office/drawing/2014/main" id="{B215B6B3-F43C-4D85-8E41-069C7419095B}"/>
              </a:ext>
            </a:extLst>
          </p:cNvPr>
          <p:cNvSpPr txBox="1">
            <a:spLocks/>
          </p:cNvSpPr>
          <p:nvPr/>
        </p:nvSpPr>
        <p:spPr>
          <a:xfrm>
            <a:off x="389800" y="360195"/>
            <a:ext cx="11408500" cy="391223"/>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r>
              <a:rPr lang="cs-CZ" sz="4000" kern="0" dirty="0">
                <a:solidFill>
                  <a:srgbClr val="0000DC"/>
                </a:solidFill>
                <a:latin typeface="+mn-lt"/>
                <a:cs typeface="Arial" panose="020B0604020202020204" pitchFamily="34" charset="0"/>
              </a:rPr>
              <a:t>Zemanovy nálepky </a:t>
            </a:r>
            <a:r>
              <a:rPr lang="cs-CZ" sz="2800" kern="0" dirty="0">
                <a:solidFill>
                  <a:srgbClr val="0000DC"/>
                </a:solidFill>
                <a:latin typeface="+mn-lt"/>
                <a:cs typeface="Arial" panose="020B0604020202020204" pitchFamily="34" charset="0"/>
              </a:rPr>
              <a:t>(</a:t>
            </a:r>
            <a:r>
              <a:rPr lang="cs-CZ" sz="2800" dirty="0"/>
              <a:t>@PREZIDENTmluvci: 1.1.-30. 8. 2017)</a:t>
            </a:r>
            <a:endParaRPr lang="cs-CZ" sz="4000" i="1" kern="0" dirty="0">
              <a:solidFill>
                <a:srgbClr val="0000DC"/>
              </a:solidFill>
              <a:latin typeface="+mn-lt"/>
              <a:cs typeface="Arial" panose="020B0604020202020204" pitchFamily="34" charset="0"/>
            </a:endParaRPr>
          </a:p>
        </p:txBody>
      </p:sp>
      <p:pic>
        <p:nvPicPr>
          <p:cNvPr id="6" name="Obrázek 5">
            <a:extLst>
              <a:ext uri="{FF2B5EF4-FFF2-40B4-BE49-F238E27FC236}">
                <a16:creationId xmlns:a16="http://schemas.microsoft.com/office/drawing/2014/main" id="{44D5E8DB-D38D-4DE1-9C63-A4F8C93FD39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40030" y="251717"/>
            <a:ext cx="3729056" cy="4509248"/>
          </a:xfrm>
          <a:prstGeom prst="rect">
            <a:avLst/>
          </a:prstGeom>
          <a:ln>
            <a:solidFill>
              <a:schemeClr val="tx2"/>
            </a:solidFill>
          </a:ln>
        </p:spPr>
      </p:pic>
      <p:pic>
        <p:nvPicPr>
          <p:cNvPr id="5" name="Obrázek 4">
            <a:extLst>
              <a:ext uri="{FF2B5EF4-FFF2-40B4-BE49-F238E27FC236}">
                <a16:creationId xmlns:a16="http://schemas.microsoft.com/office/drawing/2014/main" id="{28F38EF2-F168-41B2-B0CB-74DB3F56274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06502" y="1715173"/>
            <a:ext cx="4576586" cy="2619233"/>
          </a:xfrm>
          <a:prstGeom prst="rect">
            <a:avLst/>
          </a:prstGeom>
          <a:ln>
            <a:solidFill>
              <a:schemeClr val="tx2"/>
            </a:solidFill>
          </a:ln>
        </p:spPr>
      </p:pic>
      <p:pic>
        <p:nvPicPr>
          <p:cNvPr id="11" name="Obrázek 10" descr="Obsah obrázku text&#10;&#10;Popis byl vytvořen automaticky">
            <a:extLst>
              <a:ext uri="{FF2B5EF4-FFF2-40B4-BE49-F238E27FC236}">
                <a16:creationId xmlns:a16="http://schemas.microsoft.com/office/drawing/2014/main" id="{2C4108AC-271A-4AC4-B285-F03F05FFAFDA}"/>
              </a:ext>
            </a:extLst>
          </p:cNvPr>
          <p:cNvPicPr>
            <a:picLocks noChangeAspect="1"/>
          </p:cNvPicPr>
          <p:nvPr/>
        </p:nvPicPr>
        <p:blipFill rotWithShape="1">
          <a:blip r:embed="rId5">
            <a:extLst>
              <a:ext uri="{28A0092B-C50C-407E-A947-70E740481C1C}">
                <a14:useLocalDpi xmlns:a14="http://schemas.microsoft.com/office/drawing/2010/main" val="0"/>
              </a:ext>
            </a:extLst>
          </a:blip>
          <a:srcRect l="2188" t="516" r="-1439" b="31507"/>
          <a:stretch/>
        </p:blipFill>
        <p:spPr>
          <a:xfrm>
            <a:off x="5557085" y="3502106"/>
            <a:ext cx="6480116" cy="2793240"/>
          </a:xfrm>
          <a:prstGeom prst="rect">
            <a:avLst/>
          </a:prstGeom>
          <a:ln>
            <a:solidFill>
              <a:schemeClr val="tx2"/>
            </a:solidFill>
          </a:ln>
        </p:spPr>
      </p:pic>
      <p:pic>
        <p:nvPicPr>
          <p:cNvPr id="15" name="Obrázek 14" descr="Obsah obrázku text&#10;&#10;Popis byl vytvořen automaticky">
            <a:extLst>
              <a:ext uri="{FF2B5EF4-FFF2-40B4-BE49-F238E27FC236}">
                <a16:creationId xmlns:a16="http://schemas.microsoft.com/office/drawing/2014/main" id="{BA3BEB10-5655-44FF-8F68-D59C658EE52F}"/>
              </a:ext>
            </a:extLst>
          </p:cNvPr>
          <p:cNvPicPr>
            <a:picLocks noChangeAspect="1"/>
          </p:cNvPicPr>
          <p:nvPr/>
        </p:nvPicPr>
        <p:blipFill rotWithShape="1">
          <a:blip r:embed="rId6">
            <a:extLst>
              <a:ext uri="{28A0092B-C50C-407E-A947-70E740481C1C}">
                <a14:useLocalDpi xmlns:a14="http://schemas.microsoft.com/office/drawing/2010/main" val="0"/>
              </a:ext>
            </a:extLst>
          </a:blip>
          <a:srcRect l="1221" t="4182" r="3377" b="6190"/>
          <a:stretch/>
        </p:blipFill>
        <p:spPr>
          <a:xfrm>
            <a:off x="319186" y="4898726"/>
            <a:ext cx="6000479" cy="1714974"/>
          </a:xfrm>
          <a:prstGeom prst="rect">
            <a:avLst/>
          </a:prstGeom>
          <a:ln>
            <a:solidFill>
              <a:schemeClr val="tx2"/>
            </a:solidFill>
          </a:ln>
        </p:spPr>
      </p:pic>
      <p:sp>
        <p:nvSpPr>
          <p:cNvPr id="16" name="Zástupný symbol pro zápatí 15">
            <a:extLst>
              <a:ext uri="{FF2B5EF4-FFF2-40B4-BE49-F238E27FC236}">
                <a16:creationId xmlns:a16="http://schemas.microsoft.com/office/drawing/2014/main" id="{8AC95024-CF92-464B-AFA5-BA1F5A3A4E1A}"/>
              </a:ext>
            </a:extLst>
          </p:cNvPr>
          <p:cNvSpPr>
            <a:spLocks noGrp="1"/>
          </p:cNvSpPr>
          <p:nvPr>
            <p:ph type="ftr" sz="quarter" idx="11"/>
          </p:nvPr>
        </p:nvSpPr>
        <p:spPr/>
        <p:txBody>
          <a:bodyPr/>
          <a:lstStyle/>
          <a:p>
            <a:r>
              <a:rPr lang="nl-NL"/>
              <a:t>1/12/2022 Den latiny. ÚŘLS, UK, Praha.</a:t>
            </a:r>
            <a:endParaRPr lang="cs-CZ"/>
          </a:p>
        </p:txBody>
      </p:sp>
      <p:sp>
        <p:nvSpPr>
          <p:cNvPr id="17" name="Zástupný symbol pro číslo snímku 16">
            <a:extLst>
              <a:ext uri="{FF2B5EF4-FFF2-40B4-BE49-F238E27FC236}">
                <a16:creationId xmlns:a16="http://schemas.microsoft.com/office/drawing/2014/main" id="{50BCEE95-A5D8-4CEB-826D-2B6C663347BF}"/>
              </a:ext>
            </a:extLst>
          </p:cNvPr>
          <p:cNvSpPr>
            <a:spLocks noGrp="1"/>
          </p:cNvSpPr>
          <p:nvPr>
            <p:ph type="sldNum" sz="quarter" idx="12"/>
          </p:nvPr>
        </p:nvSpPr>
        <p:spPr/>
        <p:txBody>
          <a:bodyPr/>
          <a:lstStyle/>
          <a:p>
            <a:fld id="{C4ACB992-AB1E-44ED-A023-FDEEC97C9235}" type="slidenum">
              <a:rPr lang="cs-CZ" smtClean="0"/>
              <a:t>29</a:t>
            </a:fld>
            <a:endParaRPr lang="cs-CZ"/>
          </a:p>
        </p:txBody>
      </p:sp>
    </p:spTree>
    <p:extLst>
      <p:ext uri="{BB962C8B-B14F-4D97-AF65-F5344CB8AC3E}">
        <p14:creationId xmlns:p14="http://schemas.microsoft.com/office/powerpoint/2010/main" val="3528396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a:extLst>
              <a:ext uri="{FF2B5EF4-FFF2-40B4-BE49-F238E27FC236}">
                <a16:creationId xmlns:a16="http://schemas.microsoft.com/office/drawing/2014/main" id="{07A1C6D6-F6D8-0FEC-422E-CBDEC5F1AB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61235" y="450968"/>
            <a:ext cx="8203071" cy="5462812"/>
          </a:xfrm>
          <a:prstGeom prst="rect">
            <a:avLst/>
          </a:prstGeom>
          <a:noFill/>
          <a:extLst>
            <a:ext uri="{909E8E84-426E-40DD-AFC4-6F175D3DCCD1}">
              <a14:hiddenFill xmlns:a14="http://schemas.microsoft.com/office/drawing/2010/main">
                <a:solidFill>
                  <a:srgbClr val="FFFFFF"/>
                </a:solidFill>
              </a14:hiddenFill>
            </a:ext>
          </a:extLst>
        </p:spPr>
      </p:pic>
      <p:sp>
        <p:nvSpPr>
          <p:cNvPr id="2" name="Zástupný symbol pro zápatí 1">
            <a:extLst>
              <a:ext uri="{FF2B5EF4-FFF2-40B4-BE49-F238E27FC236}">
                <a16:creationId xmlns:a16="http://schemas.microsoft.com/office/drawing/2014/main" id="{E32E7984-178E-0D00-21C1-0FAE7F179EBA}"/>
              </a:ext>
            </a:extLst>
          </p:cNvPr>
          <p:cNvSpPr>
            <a:spLocks noGrp="1"/>
          </p:cNvSpPr>
          <p:nvPr>
            <p:ph type="ftr" sz="quarter" idx="10"/>
          </p:nvPr>
        </p:nvSpPr>
        <p:spPr>
          <a:xfrm>
            <a:off x="736328" y="6236164"/>
            <a:ext cx="7920000" cy="252000"/>
          </a:xfrm>
        </p:spPr>
        <p:txBody>
          <a:bodyPr/>
          <a:lstStyle/>
          <a:p>
            <a:r>
              <a:rPr lang="nl-NL" noProof="0"/>
              <a:t>1/12/2022 Den latiny. ÚŘLS, UK, Praha.</a:t>
            </a:r>
            <a:endParaRPr lang="en-GB" noProof="0" dirty="0"/>
          </a:p>
        </p:txBody>
      </p:sp>
      <p:sp>
        <p:nvSpPr>
          <p:cNvPr id="3" name="Zástupný symbol pro číslo snímku 2">
            <a:extLst>
              <a:ext uri="{FF2B5EF4-FFF2-40B4-BE49-F238E27FC236}">
                <a16:creationId xmlns:a16="http://schemas.microsoft.com/office/drawing/2014/main" id="{974312CD-23E3-F375-2AFA-DDE6566C1EDC}"/>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AB28AA3B-088C-6CD3-EADD-F01EE58B9064}"/>
              </a:ext>
            </a:extLst>
          </p:cNvPr>
          <p:cNvSpPr>
            <a:spLocks noGrp="1"/>
          </p:cNvSpPr>
          <p:nvPr>
            <p:ph type="title"/>
          </p:nvPr>
        </p:nvSpPr>
        <p:spPr/>
        <p:txBody>
          <a:bodyPr/>
          <a:lstStyle/>
          <a:p>
            <a:r>
              <a:rPr lang="cs-CZ" dirty="0"/>
              <a:t>Jak začít?</a:t>
            </a:r>
          </a:p>
        </p:txBody>
      </p:sp>
      <p:sp>
        <p:nvSpPr>
          <p:cNvPr id="10" name="Řečová bublina: oválný bublinový popisek 9">
            <a:extLst>
              <a:ext uri="{FF2B5EF4-FFF2-40B4-BE49-F238E27FC236}">
                <a16:creationId xmlns:a16="http://schemas.microsoft.com/office/drawing/2014/main" id="{900123D7-9981-2CBD-DF4A-25DBE19EFA46}"/>
              </a:ext>
            </a:extLst>
          </p:cNvPr>
          <p:cNvSpPr/>
          <p:nvPr/>
        </p:nvSpPr>
        <p:spPr bwMode="auto">
          <a:xfrm>
            <a:off x="666000" y="1265358"/>
            <a:ext cx="6629322" cy="2004613"/>
          </a:xfrm>
          <a:prstGeom prst="wedgeEllipseCallout">
            <a:avLst>
              <a:gd name="adj1" fmla="val 66085"/>
              <a:gd name="adj2" fmla="val -18517"/>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72000" indent="0" algn="ctr">
              <a:buNone/>
            </a:pPr>
            <a:r>
              <a:rPr lang="cs-CZ" sz="1800" b="1" i="1" dirty="0">
                <a:solidFill>
                  <a:schemeClr val="tx2">
                    <a:lumMod val="20000"/>
                    <a:lumOff val="80000"/>
                  </a:schemeClr>
                </a:solidFill>
              </a:rPr>
              <a:t>„O </a:t>
            </a:r>
            <a:r>
              <a:rPr lang="cs-CZ" sz="1800" b="1" i="1" dirty="0" err="1">
                <a:solidFill>
                  <a:schemeClr val="tx2">
                    <a:lumMod val="20000"/>
                    <a:lumOff val="80000"/>
                  </a:schemeClr>
                </a:solidFill>
              </a:rPr>
              <a:t>fortunatam</a:t>
            </a:r>
            <a:r>
              <a:rPr lang="cs-CZ" sz="1800" b="1" i="1" dirty="0">
                <a:solidFill>
                  <a:schemeClr val="tx2">
                    <a:lumMod val="20000"/>
                    <a:lumOff val="80000"/>
                  </a:schemeClr>
                </a:solidFill>
              </a:rPr>
              <a:t> </a:t>
            </a:r>
            <a:r>
              <a:rPr lang="cs-CZ" sz="1800" b="1" i="1" dirty="0" err="1">
                <a:solidFill>
                  <a:schemeClr val="tx2">
                    <a:lumMod val="20000"/>
                    <a:lumOff val="80000"/>
                  </a:schemeClr>
                </a:solidFill>
              </a:rPr>
              <a:t>rem</a:t>
            </a:r>
            <a:r>
              <a:rPr lang="cs-CZ" sz="1800" b="1" i="1" dirty="0">
                <a:solidFill>
                  <a:schemeClr val="tx2">
                    <a:lumMod val="20000"/>
                    <a:lumOff val="80000"/>
                  </a:schemeClr>
                </a:solidFill>
              </a:rPr>
              <a:t> </a:t>
            </a:r>
            <a:r>
              <a:rPr lang="cs-CZ" sz="1800" b="1" i="1" dirty="0" err="1">
                <a:solidFill>
                  <a:schemeClr val="tx2">
                    <a:lumMod val="20000"/>
                    <a:lumOff val="80000"/>
                  </a:schemeClr>
                </a:solidFill>
              </a:rPr>
              <a:t>publicam</a:t>
            </a:r>
            <a:r>
              <a:rPr lang="cs-CZ" sz="1800" b="1" i="1" dirty="0">
                <a:solidFill>
                  <a:schemeClr val="tx2">
                    <a:lumMod val="20000"/>
                    <a:lumOff val="80000"/>
                  </a:schemeClr>
                </a:solidFill>
              </a:rPr>
              <a:t>, </a:t>
            </a:r>
          </a:p>
          <a:p>
            <a:pPr marL="72000" indent="0" algn="ctr">
              <a:buNone/>
            </a:pPr>
            <a:r>
              <a:rPr lang="cs-CZ" sz="1800" b="1" i="1" dirty="0">
                <a:solidFill>
                  <a:schemeClr val="tx2">
                    <a:lumMod val="20000"/>
                    <a:lumOff val="80000"/>
                  </a:schemeClr>
                </a:solidFill>
              </a:rPr>
              <a:t>si </a:t>
            </a:r>
            <a:r>
              <a:rPr lang="cs-CZ" sz="1800" b="1" i="1" dirty="0" err="1">
                <a:solidFill>
                  <a:schemeClr val="tx2">
                    <a:lumMod val="20000"/>
                    <a:lumOff val="80000"/>
                  </a:schemeClr>
                </a:solidFill>
              </a:rPr>
              <a:t>quidem</a:t>
            </a:r>
            <a:r>
              <a:rPr lang="cs-CZ" sz="1800" b="1" i="1" dirty="0">
                <a:solidFill>
                  <a:schemeClr val="tx2">
                    <a:lumMod val="20000"/>
                    <a:lumOff val="80000"/>
                  </a:schemeClr>
                </a:solidFill>
              </a:rPr>
              <a:t> </a:t>
            </a:r>
            <a:r>
              <a:rPr lang="cs-CZ" sz="1800" b="1" i="1" dirty="0" err="1">
                <a:solidFill>
                  <a:schemeClr val="tx2">
                    <a:lumMod val="20000"/>
                    <a:lumOff val="80000"/>
                  </a:schemeClr>
                </a:solidFill>
              </a:rPr>
              <a:t>hanc</a:t>
            </a:r>
            <a:r>
              <a:rPr lang="cs-CZ" sz="1800" b="1" i="1" dirty="0">
                <a:solidFill>
                  <a:schemeClr val="tx2">
                    <a:lumMod val="20000"/>
                    <a:lumOff val="80000"/>
                  </a:schemeClr>
                </a:solidFill>
              </a:rPr>
              <a:t> </a:t>
            </a:r>
            <a:r>
              <a:rPr lang="cs-CZ" sz="1800" b="1" i="1" dirty="0" err="1">
                <a:solidFill>
                  <a:schemeClr val="tx2">
                    <a:lumMod val="20000"/>
                    <a:lumOff val="80000"/>
                  </a:schemeClr>
                </a:solidFill>
              </a:rPr>
              <a:t>sentinam</a:t>
            </a:r>
            <a:r>
              <a:rPr lang="cs-CZ" sz="1800" b="1" i="1" dirty="0">
                <a:solidFill>
                  <a:schemeClr val="tx2">
                    <a:lumMod val="20000"/>
                    <a:lumOff val="80000"/>
                  </a:schemeClr>
                </a:solidFill>
              </a:rPr>
              <a:t> </a:t>
            </a:r>
            <a:r>
              <a:rPr lang="cs-CZ" sz="1800" b="1" i="1" dirty="0" err="1">
                <a:solidFill>
                  <a:schemeClr val="tx2">
                    <a:lumMod val="20000"/>
                    <a:lumOff val="80000"/>
                  </a:schemeClr>
                </a:solidFill>
              </a:rPr>
              <a:t>urbis</a:t>
            </a:r>
            <a:r>
              <a:rPr lang="cs-CZ" sz="1800" b="1" i="1" dirty="0">
                <a:solidFill>
                  <a:schemeClr val="tx2">
                    <a:lumMod val="20000"/>
                    <a:lumOff val="80000"/>
                  </a:schemeClr>
                </a:solidFill>
              </a:rPr>
              <a:t> </a:t>
            </a:r>
            <a:r>
              <a:rPr lang="cs-CZ" sz="1800" b="1" i="1" dirty="0" err="1">
                <a:solidFill>
                  <a:schemeClr val="tx2">
                    <a:lumMod val="20000"/>
                    <a:lumOff val="80000"/>
                  </a:schemeClr>
                </a:solidFill>
              </a:rPr>
              <a:t>eiecerit</a:t>
            </a:r>
            <a:r>
              <a:rPr lang="cs-CZ" sz="1800" b="1" i="1" dirty="0">
                <a:solidFill>
                  <a:schemeClr val="tx2">
                    <a:lumMod val="20000"/>
                    <a:lumOff val="80000"/>
                  </a:schemeClr>
                </a:solidFill>
              </a:rPr>
              <a:t>!“ </a:t>
            </a:r>
            <a:r>
              <a:rPr lang="cs-CZ" sz="1800" b="1" dirty="0">
                <a:solidFill>
                  <a:schemeClr val="tx2">
                    <a:lumMod val="20000"/>
                    <a:lumOff val="80000"/>
                  </a:schemeClr>
                </a:solidFill>
              </a:rPr>
              <a:t>(</a:t>
            </a:r>
            <a:r>
              <a:rPr lang="cs-CZ" sz="1800" b="1" dirty="0" err="1">
                <a:solidFill>
                  <a:schemeClr val="tx2">
                    <a:lumMod val="20000"/>
                    <a:lumOff val="80000"/>
                  </a:schemeClr>
                </a:solidFill>
              </a:rPr>
              <a:t>Cat</a:t>
            </a:r>
            <a:r>
              <a:rPr lang="cs-CZ" sz="1800" b="1" dirty="0">
                <a:solidFill>
                  <a:schemeClr val="tx2">
                    <a:lumMod val="20000"/>
                    <a:lumOff val="80000"/>
                  </a:schemeClr>
                </a:solidFill>
              </a:rPr>
              <a:t>. 2,7)</a:t>
            </a:r>
          </a:p>
          <a:p>
            <a:pPr marL="72000" indent="0" algn="ctr">
              <a:buNone/>
            </a:pPr>
            <a:r>
              <a:rPr lang="cs-CZ" sz="1800" b="1" i="1" dirty="0">
                <a:solidFill>
                  <a:schemeClr val="tx2">
                    <a:lumMod val="20000"/>
                    <a:lumOff val="80000"/>
                  </a:schemeClr>
                </a:solidFill>
              </a:rPr>
              <a:t>„Jak šťastný je stát, </a:t>
            </a:r>
          </a:p>
          <a:p>
            <a:pPr marL="72000" indent="0" algn="ctr">
              <a:buNone/>
            </a:pPr>
            <a:r>
              <a:rPr lang="cs-CZ" sz="1800" b="1" i="1" dirty="0">
                <a:solidFill>
                  <a:schemeClr val="tx2">
                    <a:lumMod val="20000"/>
                    <a:lumOff val="80000"/>
                  </a:schemeClr>
                </a:solidFill>
              </a:rPr>
              <a:t>když konečně tuhle žumpu města vyčistil!“</a:t>
            </a:r>
            <a:endParaRPr lang="en-GB" sz="1800" b="1" i="1" dirty="0">
              <a:solidFill>
                <a:schemeClr val="tx2">
                  <a:lumMod val="20000"/>
                  <a:lumOff val="80000"/>
                </a:schemeClr>
              </a:solidFill>
            </a:endParaRPr>
          </a:p>
        </p:txBody>
      </p:sp>
      <p:sp>
        <p:nvSpPr>
          <p:cNvPr id="11" name="TextovéPole 10">
            <a:extLst>
              <a:ext uri="{FF2B5EF4-FFF2-40B4-BE49-F238E27FC236}">
                <a16:creationId xmlns:a16="http://schemas.microsoft.com/office/drawing/2014/main" id="{EF9112FC-F7D8-BD55-7664-1373D33E934F}"/>
              </a:ext>
            </a:extLst>
          </p:cNvPr>
          <p:cNvSpPr txBox="1"/>
          <p:nvPr/>
        </p:nvSpPr>
        <p:spPr>
          <a:xfrm>
            <a:off x="736328" y="4482548"/>
            <a:ext cx="2442272" cy="830997"/>
          </a:xfrm>
          <a:prstGeom prst="rect">
            <a:avLst/>
          </a:prstGeom>
          <a:noFill/>
        </p:spPr>
        <p:txBody>
          <a:bodyPr wrap="none" rtlCol="0">
            <a:spAutoFit/>
          </a:bodyPr>
          <a:lstStyle/>
          <a:p>
            <a:r>
              <a:rPr lang="cs-CZ" i="1" dirty="0">
                <a:solidFill>
                  <a:schemeClr val="tx2"/>
                </a:solidFill>
              </a:rPr>
              <a:t>…vir bonus </a:t>
            </a:r>
          </a:p>
          <a:p>
            <a:r>
              <a:rPr lang="cs-CZ" i="1" dirty="0" err="1">
                <a:solidFill>
                  <a:schemeClr val="tx2"/>
                </a:solidFill>
              </a:rPr>
              <a:t>dicendi</a:t>
            </a:r>
            <a:r>
              <a:rPr lang="cs-CZ" i="1" dirty="0">
                <a:solidFill>
                  <a:schemeClr val="tx2"/>
                </a:solidFill>
              </a:rPr>
              <a:t> </a:t>
            </a:r>
            <a:r>
              <a:rPr lang="cs-CZ" i="1" dirty="0" err="1">
                <a:solidFill>
                  <a:schemeClr val="tx2"/>
                </a:solidFill>
              </a:rPr>
              <a:t>peritus</a:t>
            </a:r>
            <a:r>
              <a:rPr lang="cs-CZ" i="1" dirty="0">
                <a:solidFill>
                  <a:schemeClr val="tx2"/>
                </a:solidFill>
              </a:rPr>
              <a:t>…</a:t>
            </a:r>
          </a:p>
        </p:txBody>
      </p:sp>
    </p:spTree>
    <p:extLst>
      <p:ext uri="{BB962C8B-B14F-4D97-AF65-F5344CB8AC3E}">
        <p14:creationId xmlns:p14="http://schemas.microsoft.com/office/powerpoint/2010/main" val="38670054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19400" y="855999"/>
            <a:ext cx="10753200" cy="3960000"/>
          </a:xfrm>
        </p:spPr>
        <p:txBody>
          <a:bodyPr/>
          <a:lstStyle/>
          <a:p>
            <a:pPr marL="457200" indent="-457200">
              <a:buFont typeface="Arial" panose="020B0604020202020204" pitchFamily="34" charset="0"/>
              <a:buChar char="•"/>
            </a:pPr>
            <a:r>
              <a:rPr lang="cs-CZ" sz="2400" dirty="0" err="1"/>
              <a:t>consul</a:t>
            </a:r>
            <a:r>
              <a:rPr lang="cs-CZ" sz="2400" dirty="0"/>
              <a:t> </a:t>
            </a:r>
            <a:r>
              <a:rPr lang="cs-CZ" sz="2400" dirty="0" err="1"/>
              <a:t>optimus</a:t>
            </a:r>
            <a:r>
              <a:rPr lang="cs-CZ" sz="2400" dirty="0"/>
              <a:t>, </a:t>
            </a:r>
            <a:r>
              <a:rPr lang="cs-CZ" sz="2400" dirty="0" err="1"/>
              <a:t>victor</a:t>
            </a:r>
            <a:endParaRPr lang="cs-CZ" sz="2000" dirty="0"/>
          </a:p>
        </p:txBody>
      </p:sp>
      <p:sp>
        <p:nvSpPr>
          <p:cNvPr id="4" name="Zástupný symbol pro zápatí 3"/>
          <p:cNvSpPr>
            <a:spLocks noGrp="1"/>
          </p:cNvSpPr>
          <p:nvPr>
            <p:ph type="ftr" sz="quarter" idx="11"/>
          </p:nvPr>
        </p:nvSpPr>
        <p:spPr>
          <a:xfrm>
            <a:off x="701528" y="6228000"/>
            <a:ext cx="7920000" cy="252000"/>
          </a:xfrm>
        </p:spPr>
        <p:txBody>
          <a:bodyPr/>
          <a:lstStyle/>
          <a:p>
            <a:r>
              <a:rPr lang="nl-NL"/>
              <a:t>1/12/2022 Den latiny. ÚŘLS, UK, Praha.</a:t>
            </a:r>
            <a:endParaRPr lang="cs-CZ" dirty="0"/>
          </a:p>
        </p:txBody>
      </p:sp>
      <p:sp>
        <p:nvSpPr>
          <p:cNvPr id="5" name="Zástupný symbol pro číslo snímku 4"/>
          <p:cNvSpPr>
            <a:spLocks noGrp="1"/>
          </p:cNvSpPr>
          <p:nvPr>
            <p:ph type="sldNum" sz="quarter" idx="12"/>
          </p:nvPr>
        </p:nvSpPr>
        <p:spPr/>
        <p:txBody>
          <a:bodyPr/>
          <a:lstStyle/>
          <a:p>
            <a:fld id="{C4ACB992-AB1E-44ED-A023-FDEEC97C9235}" type="slidenum">
              <a:rPr lang="cs-CZ" smtClean="0"/>
              <a:t>30</a:t>
            </a:fld>
            <a:endParaRPr lang="cs-CZ"/>
          </a:p>
        </p:txBody>
      </p:sp>
      <p:sp>
        <p:nvSpPr>
          <p:cNvPr id="8" name="Nadpis 1"/>
          <p:cNvSpPr txBox="1">
            <a:spLocks/>
          </p:cNvSpPr>
          <p:nvPr/>
        </p:nvSpPr>
        <p:spPr>
          <a:xfrm>
            <a:off x="253708" y="135926"/>
            <a:ext cx="11810090" cy="959180"/>
          </a:xfrm>
          <a:prstGeom prst="rect">
            <a:avLst/>
          </a:prstGeom>
        </p:spPr>
        <p:txBody>
          <a:bodyPr vert="horz" lIns="0" tIns="0" rIns="0" bIns="0" rtlCol="0" anchor="t" anchorCtr="0">
            <a:norm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pPr indent="-457200"/>
            <a:r>
              <a:rPr lang="cs-CZ" kern="0" dirty="0">
                <a:solidFill>
                  <a:srgbClr val="0000DC"/>
                </a:solidFill>
                <a:latin typeface="Arial" panose="020B0604020202020204" pitchFamily="34" charset="0"/>
                <a:cs typeface="Arial" panose="020B0604020202020204" pitchFamily="34" charset="0"/>
              </a:rPr>
              <a:t>Rámování: Ciceronova sebeprezentace</a:t>
            </a:r>
          </a:p>
        </p:txBody>
      </p:sp>
      <p:sp>
        <p:nvSpPr>
          <p:cNvPr id="7" name="TextovéPole 6">
            <a:extLst>
              <a:ext uri="{FF2B5EF4-FFF2-40B4-BE49-F238E27FC236}">
                <a16:creationId xmlns:a16="http://schemas.microsoft.com/office/drawing/2014/main" id="{207A9BAD-A348-4A16-B649-1CA0127C9438}"/>
              </a:ext>
            </a:extLst>
          </p:cNvPr>
          <p:cNvSpPr txBox="1"/>
          <p:nvPr/>
        </p:nvSpPr>
        <p:spPr>
          <a:xfrm>
            <a:off x="665400" y="1228852"/>
            <a:ext cx="10807200" cy="4708981"/>
          </a:xfrm>
          <a:prstGeom prst="rect">
            <a:avLst/>
          </a:prstGeom>
          <a:solidFill>
            <a:schemeClr val="tx2">
              <a:lumMod val="20000"/>
              <a:lumOff val="80000"/>
            </a:schemeClr>
          </a:solidFill>
          <a:ln>
            <a:solidFill>
              <a:schemeClr val="accent1"/>
            </a:solidFill>
          </a:ln>
        </p:spPr>
        <p:txBody>
          <a:bodyPr wrap="square" rtlCol="0">
            <a:spAutoFit/>
          </a:bodyPr>
          <a:lstStyle/>
          <a:p>
            <a:r>
              <a:rPr lang="cs-CZ" sz="1800" i="1" dirty="0" err="1"/>
              <a:t>Cat</a:t>
            </a:r>
            <a:r>
              <a:rPr lang="cs-CZ" sz="1800" i="1" dirty="0"/>
              <a:t>. </a:t>
            </a:r>
            <a:r>
              <a:rPr lang="cs-CZ" sz="1800" dirty="0"/>
              <a:t>2,1: </a:t>
            </a:r>
            <a:r>
              <a:rPr lang="la-Latn" sz="1800" i="1" dirty="0"/>
              <a:t>Tandem aliquando, Quirites, L. Catilinam furentem audacia, scelus anhelantem, pestem patriae nefarie molientem, vobis atque huic urbi ferro flammaque minitantem ex urbe vel eiecimus vel emisimus vel ipsum egredientem verbis prosecuti sumus. Abiit, excessit, evasit, erupit. Nulla iam pernicies a monstro illo atque prodigio moenibus ipsis intra moenia comparabitur. Atque hunc quidem unum huius belli domestici ducem sine controversia vicimus. Non enim iam inter latera nostra sica illa versabitur, non in campo, non in foro, non in curia, non denique intra domesticos parietes pertimescemus. Loco ille motus est, cum est ex urbe depulsus. Palam iam cum hoste nullo inpediente bellum iustum geremus. Sine dubio perdidimus hominem </a:t>
            </a:r>
            <a:r>
              <a:rPr lang="la-Latn" sz="1800" b="1" i="1" dirty="0">
                <a:solidFill>
                  <a:schemeClr val="tx2"/>
                </a:solidFill>
              </a:rPr>
              <a:t>magnificeque vicimus</a:t>
            </a:r>
            <a:r>
              <a:rPr lang="la-Latn" sz="1800" i="1" dirty="0"/>
              <a:t>, cum illum ex occultis insidiis in apertum latrocinium coniecimus.</a:t>
            </a:r>
            <a:endParaRPr lang="cs-CZ" sz="1800" i="1" dirty="0"/>
          </a:p>
          <a:p>
            <a:endParaRPr lang="cs-CZ" sz="1000" i="1" dirty="0"/>
          </a:p>
          <a:p>
            <a:r>
              <a:rPr lang="cs-CZ" sz="1600" dirty="0"/>
              <a:t>„Římané, konečně jsem z města vyhodil, vyvedl či na odchodu slovy vyprovodil opovážlivě běsnícího L. </a:t>
            </a:r>
            <a:r>
              <a:rPr lang="cs-CZ" sz="1600" dirty="0" err="1"/>
              <a:t>Catilinu</a:t>
            </a:r>
            <a:r>
              <a:rPr lang="cs-CZ" sz="1600" dirty="0"/>
              <a:t>, který dýchal pro zločin, připravoval vlasti bezbožně morovou ránu a hrozil vám i tomuto městu mečem a ohněm. Odešel, vyběhl, vytáhl, vyrazil.</a:t>
            </a:r>
            <a:r>
              <a:rPr lang="la-Latn" sz="1600" dirty="0"/>
              <a:t> </a:t>
            </a:r>
            <a:r>
              <a:rPr lang="cs-CZ" sz="1600" dirty="0"/>
              <a:t>Žádná zhouba už nebude připravována tímto monstrem a zlou předzvěstí proti hradbám uvnitř těchto hradeb</a:t>
            </a:r>
            <a:r>
              <a:rPr lang="la-Latn" sz="1600" dirty="0"/>
              <a:t>. </a:t>
            </a:r>
            <a:r>
              <a:rPr lang="cs-CZ" sz="1600" dirty="0"/>
              <a:t>Tohoto, jako jediného vůdce domácí války jsem bez střetu porazil. Už se nebude u našich boků pohupovat tato dýka, nebudeme se obávat v táboře, na </a:t>
            </a:r>
            <a:r>
              <a:rPr lang="cs-CZ" sz="1600" dirty="0" err="1"/>
              <a:t>foru</a:t>
            </a:r>
            <a:r>
              <a:rPr lang="cs-CZ" sz="1600" dirty="0"/>
              <a:t>, v kurii a konečně ani nikde jinde uvnitř domovských zdí. Byl odstraněn z místa, když byl vyhnán z města. Nyní již vedeme otevřenou spravedlivou válku s nepřítelem bez skryté hrozby</a:t>
            </a:r>
            <a:r>
              <a:rPr lang="la-Latn" sz="1600" dirty="0"/>
              <a:t>. </a:t>
            </a:r>
            <a:r>
              <a:rPr lang="cs-CZ" sz="1600" dirty="0"/>
              <a:t>Bezpochyby jsme toho člověka zničili a velkolepě zvítězili</a:t>
            </a:r>
            <a:r>
              <a:rPr lang="la-Latn" sz="1600" dirty="0"/>
              <a:t>, </a:t>
            </a:r>
            <a:r>
              <a:rPr lang="cs-CZ" sz="1600" dirty="0"/>
              <a:t>když jsme ho donutili vystoupit ze skrytých nástrah do otevřeného zločinu</a:t>
            </a:r>
            <a:r>
              <a:rPr lang="la-Latn" sz="1600" dirty="0"/>
              <a:t>.</a:t>
            </a:r>
            <a:r>
              <a:rPr lang="cs-CZ" sz="1600" dirty="0"/>
              <a:t>“</a:t>
            </a:r>
            <a:endParaRPr lang="cs-CZ" sz="1050" b="1" dirty="0"/>
          </a:p>
        </p:txBody>
      </p:sp>
    </p:spTree>
    <p:extLst>
      <p:ext uri="{BB962C8B-B14F-4D97-AF65-F5344CB8AC3E}">
        <p14:creationId xmlns:p14="http://schemas.microsoft.com/office/powerpoint/2010/main" val="12467980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19400" y="794355"/>
            <a:ext cx="10753200" cy="3960000"/>
          </a:xfrm>
        </p:spPr>
        <p:txBody>
          <a:bodyPr/>
          <a:lstStyle/>
          <a:p>
            <a:pPr marL="457200" indent="-457200">
              <a:buFont typeface="Arial" panose="020B0604020202020204" pitchFamily="34" charset="0"/>
              <a:buChar char="•"/>
            </a:pPr>
            <a:r>
              <a:rPr lang="cs-CZ" sz="2400" dirty="0"/>
              <a:t>„Romulus“: </a:t>
            </a:r>
            <a:r>
              <a:rPr lang="cs-CZ" sz="2400" dirty="0" err="1"/>
              <a:t>conditor</a:t>
            </a:r>
            <a:r>
              <a:rPr lang="cs-CZ" sz="2400" dirty="0"/>
              <a:t> – Cicero: </a:t>
            </a:r>
            <a:r>
              <a:rPr lang="cs-CZ" sz="2400" dirty="0" err="1"/>
              <a:t>servator</a:t>
            </a:r>
            <a:endParaRPr lang="cs-CZ" sz="2400" dirty="0"/>
          </a:p>
          <a:p>
            <a:pPr marL="457200" indent="-457200">
              <a:buFont typeface="Arial" panose="020B0604020202020204" pitchFamily="34" charset="0"/>
              <a:buChar char="•"/>
            </a:pPr>
            <a:endParaRPr lang="cs-CZ" sz="2400" dirty="0"/>
          </a:p>
          <a:p>
            <a:pPr marL="457200" indent="-457200">
              <a:buFont typeface="Arial" panose="020B0604020202020204" pitchFamily="34" charset="0"/>
              <a:buChar char="•"/>
            </a:pPr>
            <a:endParaRPr lang="cs-CZ" sz="2400" dirty="0"/>
          </a:p>
          <a:p>
            <a:pPr marL="457200" indent="-457200">
              <a:buFont typeface="Arial" panose="020B0604020202020204" pitchFamily="34" charset="0"/>
              <a:buChar char="•"/>
            </a:pPr>
            <a:endParaRPr lang="cs-CZ" sz="1600" dirty="0"/>
          </a:p>
          <a:p>
            <a:pPr marL="457200" indent="-457200">
              <a:buFont typeface="Arial" panose="020B0604020202020204" pitchFamily="34" charset="0"/>
              <a:buChar char="•"/>
            </a:pPr>
            <a:endParaRPr lang="cs-CZ" sz="2400" dirty="0"/>
          </a:p>
          <a:p>
            <a:endParaRPr lang="en-US" dirty="0"/>
          </a:p>
          <a:p>
            <a:pPr marL="457200" indent="-457200">
              <a:buFont typeface="Arial" panose="020B0604020202020204" pitchFamily="34" charset="0"/>
              <a:buChar char="•"/>
            </a:pPr>
            <a:endParaRPr lang="cs-CZ" sz="2000" dirty="0"/>
          </a:p>
          <a:p>
            <a:pPr marL="1371600" lvl="2" indent="-457200">
              <a:buFont typeface="Arial" panose="020B0604020202020204" pitchFamily="34" charset="0"/>
              <a:buChar char="•"/>
            </a:pPr>
            <a:endParaRPr lang="cs-CZ" sz="1600" dirty="0"/>
          </a:p>
          <a:p>
            <a:pPr marL="457200" indent="-457200">
              <a:buFont typeface="Arial" panose="020B0604020202020204" pitchFamily="34" charset="0"/>
              <a:buChar char="•"/>
            </a:pPr>
            <a:endParaRPr lang="cs-CZ" sz="2400" dirty="0"/>
          </a:p>
          <a:p>
            <a:endParaRPr lang="cs-CZ" sz="2400" dirty="0"/>
          </a:p>
          <a:p>
            <a:pPr marL="457200" indent="-457200">
              <a:buFont typeface="Arial" panose="020B0604020202020204" pitchFamily="34" charset="0"/>
              <a:buChar char="•"/>
            </a:pPr>
            <a:r>
              <a:rPr lang="cs-CZ" sz="2400" dirty="0"/>
              <a:t>po návratu z exilu rám zdvojen </a:t>
            </a:r>
            <a:endParaRPr lang="cs-CZ" sz="2000" dirty="0"/>
          </a:p>
          <a:p>
            <a:pPr marL="457200" indent="-457200">
              <a:buFont typeface="Arial" panose="020B0604020202020204" pitchFamily="34" charset="0"/>
              <a:buChar char="•"/>
            </a:pPr>
            <a:endParaRPr lang="en-US" sz="2400" dirty="0"/>
          </a:p>
        </p:txBody>
      </p:sp>
      <p:sp>
        <p:nvSpPr>
          <p:cNvPr id="4" name="Zástupný symbol pro zápatí 3"/>
          <p:cNvSpPr>
            <a:spLocks noGrp="1"/>
          </p:cNvSpPr>
          <p:nvPr>
            <p:ph type="ftr" sz="quarter" idx="11"/>
          </p:nvPr>
        </p:nvSpPr>
        <p:spPr>
          <a:xfrm>
            <a:off x="701528" y="6228000"/>
            <a:ext cx="7920000" cy="252000"/>
          </a:xfrm>
        </p:spPr>
        <p:txBody>
          <a:bodyPr/>
          <a:lstStyle/>
          <a:p>
            <a:r>
              <a:rPr lang="nl-NL"/>
              <a:t>1/12/2022 Den latiny. ÚŘLS, UK, Praha.</a:t>
            </a:r>
            <a:endParaRPr lang="cs-CZ"/>
          </a:p>
        </p:txBody>
      </p:sp>
      <p:sp>
        <p:nvSpPr>
          <p:cNvPr id="5" name="Zástupný symbol pro číslo snímku 4"/>
          <p:cNvSpPr>
            <a:spLocks noGrp="1"/>
          </p:cNvSpPr>
          <p:nvPr>
            <p:ph type="sldNum" sz="quarter" idx="12"/>
          </p:nvPr>
        </p:nvSpPr>
        <p:spPr/>
        <p:txBody>
          <a:bodyPr/>
          <a:lstStyle/>
          <a:p>
            <a:fld id="{C4ACB992-AB1E-44ED-A023-FDEEC97C9235}" type="slidenum">
              <a:rPr lang="cs-CZ" smtClean="0"/>
              <a:t>31</a:t>
            </a:fld>
            <a:endParaRPr lang="cs-CZ"/>
          </a:p>
        </p:txBody>
      </p:sp>
      <p:sp>
        <p:nvSpPr>
          <p:cNvPr id="9" name="TextovéPole 8">
            <a:extLst>
              <a:ext uri="{FF2B5EF4-FFF2-40B4-BE49-F238E27FC236}">
                <a16:creationId xmlns:a16="http://schemas.microsoft.com/office/drawing/2014/main" id="{35D83C89-105A-4E87-A982-E3244515A012}"/>
              </a:ext>
            </a:extLst>
          </p:cNvPr>
          <p:cNvSpPr txBox="1"/>
          <p:nvPr/>
        </p:nvSpPr>
        <p:spPr>
          <a:xfrm>
            <a:off x="677361" y="1190766"/>
            <a:ext cx="10962783" cy="2923877"/>
          </a:xfrm>
          <a:prstGeom prst="rect">
            <a:avLst/>
          </a:prstGeom>
          <a:solidFill>
            <a:schemeClr val="tx2">
              <a:lumMod val="20000"/>
              <a:lumOff val="80000"/>
            </a:schemeClr>
          </a:solidFill>
          <a:ln>
            <a:solidFill>
              <a:schemeClr val="tx2"/>
            </a:solidFill>
          </a:ln>
        </p:spPr>
        <p:txBody>
          <a:bodyPr wrap="square">
            <a:spAutoFit/>
          </a:bodyPr>
          <a:lstStyle/>
          <a:p>
            <a:r>
              <a:rPr lang="cs-CZ" sz="2000" i="1" dirty="0" err="1"/>
              <a:t>Cat</a:t>
            </a:r>
            <a:r>
              <a:rPr lang="cs-CZ" sz="2000" i="1" dirty="0"/>
              <a:t>. </a:t>
            </a:r>
            <a:r>
              <a:rPr lang="cs-CZ" sz="2000" dirty="0"/>
              <a:t>4,2: </a:t>
            </a:r>
            <a:r>
              <a:rPr lang="cs-CZ" sz="2000" i="1" dirty="0" err="1"/>
              <a:t>meum</a:t>
            </a:r>
            <a:r>
              <a:rPr lang="cs-CZ" sz="2000" i="1" dirty="0"/>
              <a:t> </a:t>
            </a:r>
            <a:r>
              <a:rPr lang="cs-CZ" sz="2000" b="1" i="1" dirty="0" err="1">
                <a:solidFill>
                  <a:schemeClr val="tx2"/>
                </a:solidFill>
              </a:rPr>
              <a:t>consulatum</a:t>
            </a:r>
            <a:r>
              <a:rPr lang="cs-CZ" sz="2000" b="1" i="1" dirty="0">
                <a:solidFill>
                  <a:schemeClr val="tx2"/>
                </a:solidFill>
              </a:rPr>
              <a:t> ad salutem </a:t>
            </a:r>
            <a:r>
              <a:rPr lang="cs-CZ" sz="2000" i="1" dirty="0" err="1"/>
              <a:t>populi</a:t>
            </a:r>
            <a:r>
              <a:rPr lang="cs-CZ" sz="2000" i="1" dirty="0"/>
              <a:t> Romani </a:t>
            </a:r>
            <a:r>
              <a:rPr lang="cs-CZ" sz="2000" i="1" dirty="0" err="1"/>
              <a:t>prope</a:t>
            </a:r>
            <a:r>
              <a:rPr lang="cs-CZ" sz="2000" i="1" dirty="0"/>
              <a:t> </a:t>
            </a:r>
            <a:r>
              <a:rPr lang="cs-CZ" sz="2000" i="1" dirty="0" err="1"/>
              <a:t>fatalem</a:t>
            </a:r>
            <a:r>
              <a:rPr lang="cs-CZ" sz="2000" dirty="0"/>
              <a:t> </a:t>
            </a:r>
            <a:r>
              <a:rPr lang="cs-CZ" sz="2000" i="1" dirty="0" err="1"/>
              <a:t>constitisse</a:t>
            </a:r>
            <a:endParaRPr lang="cs-CZ" sz="2000" i="1" dirty="0"/>
          </a:p>
          <a:p>
            <a:r>
              <a:rPr lang="cs-CZ" sz="2000" i="1" dirty="0" err="1"/>
              <a:t>Cat</a:t>
            </a:r>
            <a:r>
              <a:rPr lang="cs-CZ" sz="2000" i="1" dirty="0"/>
              <a:t>.</a:t>
            </a:r>
            <a:r>
              <a:rPr lang="cs-CZ" sz="2000" dirty="0"/>
              <a:t> 4,23: </a:t>
            </a:r>
            <a:r>
              <a:rPr lang="cs-CZ" sz="2000" i="1" dirty="0" err="1"/>
              <a:t>habetis</a:t>
            </a:r>
            <a:r>
              <a:rPr lang="cs-CZ" sz="2000" i="1" dirty="0"/>
              <a:t> </a:t>
            </a:r>
            <a:r>
              <a:rPr lang="cs-CZ" sz="2000" b="1" i="1" dirty="0" err="1">
                <a:solidFill>
                  <a:schemeClr val="tx2"/>
                </a:solidFill>
              </a:rPr>
              <a:t>consulem</a:t>
            </a:r>
            <a:r>
              <a:rPr lang="cs-CZ" sz="2000" b="1" i="1" dirty="0"/>
              <a:t> </a:t>
            </a:r>
            <a:r>
              <a:rPr lang="cs-CZ" sz="2000" i="1" dirty="0"/>
              <a:t>ex </a:t>
            </a:r>
            <a:r>
              <a:rPr lang="cs-CZ" sz="2000" i="1" dirty="0" err="1"/>
              <a:t>plurimis</a:t>
            </a:r>
            <a:r>
              <a:rPr lang="cs-CZ" sz="2000" i="1" dirty="0"/>
              <a:t> </a:t>
            </a:r>
            <a:r>
              <a:rPr lang="cs-CZ" sz="2000" i="1" dirty="0" err="1"/>
              <a:t>periculis</a:t>
            </a:r>
            <a:r>
              <a:rPr lang="cs-CZ" sz="2000" i="1" dirty="0"/>
              <a:t> et </a:t>
            </a:r>
            <a:r>
              <a:rPr lang="cs-CZ" sz="2000" i="1" dirty="0" err="1"/>
              <a:t>insidiis</a:t>
            </a:r>
            <a:r>
              <a:rPr lang="cs-CZ" sz="2000" i="1" dirty="0"/>
              <a:t> </a:t>
            </a:r>
            <a:r>
              <a:rPr lang="cs-CZ" sz="2000" i="1" dirty="0" err="1"/>
              <a:t>atque</a:t>
            </a:r>
            <a:r>
              <a:rPr lang="cs-CZ" sz="2000" i="1" dirty="0"/>
              <a:t> ex media </a:t>
            </a:r>
            <a:r>
              <a:rPr lang="cs-CZ" sz="2000" i="1" dirty="0" err="1"/>
              <a:t>morte</a:t>
            </a:r>
            <a:r>
              <a:rPr lang="cs-CZ" sz="2000" i="1" dirty="0"/>
              <a:t> non ad </a:t>
            </a:r>
            <a:r>
              <a:rPr lang="cs-CZ" sz="2000" i="1" dirty="0" err="1"/>
              <a:t>vitam</a:t>
            </a:r>
            <a:r>
              <a:rPr lang="cs-CZ" sz="2000" i="1" dirty="0"/>
              <a:t> </a:t>
            </a:r>
            <a:r>
              <a:rPr lang="cs-CZ" sz="2000" i="1" dirty="0" err="1"/>
              <a:t>suam</a:t>
            </a:r>
            <a:r>
              <a:rPr lang="cs-CZ" sz="2000" i="1" dirty="0"/>
              <a:t>, sed </a:t>
            </a:r>
            <a:r>
              <a:rPr lang="cs-CZ" sz="2000" b="1" i="1" dirty="0">
                <a:solidFill>
                  <a:schemeClr val="tx2"/>
                </a:solidFill>
              </a:rPr>
              <a:t>ad salutem </a:t>
            </a:r>
            <a:r>
              <a:rPr lang="cs-CZ" sz="2000" b="1" i="1" dirty="0" err="1">
                <a:solidFill>
                  <a:schemeClr val="tx2"/>
                </a:solidFill>
              </a:rPr>
              <a:t>vestram</a:t>
            </a:r>
            <a:r>
              <a:rPr lang="cs-CZ" sz="2000" b="1" i="1" dirty="0">
                <a:solidFill>
                  <a:schemeClr val="tx2"/>
                </a:solidFill>
              </a:rPr>
              <a:t> </a:t>
            </a:r>
            <a:r>
              <a:rPr lang="cs-CZ" sz="2000" b="1" i="1" dirty="0" err="1">
                <a:solidFill>
                  <a:schemeClr val="tx2"/>
                </a:solidFill>
              </a:rPr>
              <a:t>reservatum</a:t>
            </a:r>
            <a:endParaRPr lang="cs-CZ" sz="2000" b="1" i="1" dirty="0">
              <a:solidFill>
                <a:schemeClr val="tx2"/>
              </a:solidFill>
            </a:endParaRPr>
          </a:p>
          <a:p>
            <a:endParaRPr lang="cs-CZ" sz="1200" b="1" i="1" dirty="0"/>
          </a:p>
          <a:p>
            <a:r>
              <a:rPr lang="cs-CZ" sz="2000" i="1" dirty="0" err="1"/>
              <a:t>Cat</a:t>
            </a:r>
            <a:r>
              <a:rPr lang="cs-CZ" sz="2000" i="1" dirty="0"/>
              <a:t>.</a:t>
            </a:r>
            <a:r>
              <a:rPr lang="cs-CZ" sz="2000" dirty="0"/>
              <a:t> 1,33: … </a:t>
            </a:r>
            <a:r>
              <a:rPr lang="cs-CZ" sz="2000" i="1" dirty="0" err="1"/>
              <a:t>Iuppiter</a:t>
            </a:r>
            <a:r>
              <a:rPr lang="cs-CZ" sz="2000" i="1" dirty="0"/>
              <a:t>, qui </a:t>
            </a:r>
            <a:r>
              <a:rPr lang="cs-CZ" sz="2000" i="1" dirty="0" err="1"/>
              <a:t>iisdem</a:t>
            </a:r>
            <a:r>
              <a:rPr lang="cs-CZ" sz="2000" i="1" dirty="0"/>
              <a:t> </a:t>
            </a:r>
            <a:r>
              <a:rPr lang="cs-CZ" sz="2000" i="1" dirty="0" err="1"/>
              <a:t>quibus</a:t>
            </a:r>
            <a:r>
              <a:rPr lang="cs-CZ" sz="2000" i="1" dirty="0"/>
              <a:t> </a:t>
            </a:r>
            <a:r>
              <a:rPr lang="cs-CZ" sz="2000" i="1" dirty="0" err="1"/>
              <a:t>haec</a:t>
            </a:r>
            <a:r>
              <a:rPr lang="cs-CZ" sz="2000" i="1" dirty="0"/>
              <a:t> </a:t>
            </a:r>
            <a:r>
              <a:rPr lang="cs-CZ" sz="2000" i="1" dirty="0" err="1"/>
              <a:t>urbs</a:t>
            </a:r>
            <a:r>
              <a:rPr lang="cs-CZ" sz="2000" i="1" dirty="0"/>
              <a:t> </a:t>
            </a:r>
            <a:r>
              <a:rPr lang="cs-CZ" sz="2000" i="1" dirty="0" err="1"/>
              <a:t>auspiciis</a:t>
            </a:r>
            <a:r>
              <a:rPr lang="cs-CZ" sz="2000" i="1" dirty="0"/>
              <a:t> a </a:t>
            </a:r>
            <a:r>
              <a:rPr lang="cs-CZ" sz="2000" i="1" dirty="0" err="1"/>
              <a:t>Romulo</a:t>
            </a:r>
            <a:r>
              <a:rPr lang="cs-CZ" sz="2000" i="1" dirty="0"/>
              <a:t> es </a:t>
            </a:r>
            <a:r>
              <a:rPr lang="cs-CZ" sz="2000" i="1" dirty="0" err="1"/>
              <a:t>constitutus</a:t>
            </a:r>
            <a:r>
              <a:rPr lang="cs-CZ" sz="2000" i="1" dirty="0"/>
              <a:t>…</a:t>
            </a:r>
          </a:p>
          <a:p>
            <a:r>
              <a:rPr lang="cs-CZ" sz="2000" i="1" dirty="0" err="1"/>
              <a:t>Cat</a:t>
            </a:r>
            <a:r>
              <a:rPr lang="cs-CZ" sz="2000" i="1" dirty="0"/>
              <a:t>. </a:t>
            </a:r>
            <a:r>
              <a:rPr lang="cs-CZ" sz="2000" dirty="0"/>
              <a:t>3,19: </a:t>
            </a:r>
            <a:r>
              <a:rPr lang="cs-CZ" sz="2000" i="1" dirty="0" err="1"/>
              <a:t>quoniam</a:t>
            </a:r>
            <a:r>
              <a:rPr lang="cs-CZ" sz="2000" i="1" dirty="0"/>
              <a:t> </a:t>
            </a:r>
            <a:r>
              <a:rPr lang="cs-CZ" sz="2000" i="1" dirty="0" err="1"/>
              <a:t>illum</a:t>
            </a:r>
            <a:r>
              <a:rPr lang="cs-CZ" sz="2000" i="1" dirty="0"/>
              <a:t>, qui </a:t>
            </a:r>
            <a:r>
              <a:rPr lang="cs-CZ" sz="2000" i="1" dirty="0" err="1"/>
              <a:t>hanc</a:t>
            </a:r>
            <a:r>
              <a:rPr lang="cs-CZ" sz="2000" i="1" dirty="0"/>
              <a:t> </a:t>
            </a:r>
            <a:r>
              <a:rPr lang="cs-CZ" sz="2000" i="1" dirty="0" err="1"/>
              <a:t>urbem</a:t>
            </a:r>
            <a:r>
              <a:rPr lang="cs-CZ" sz="2000" i="1" dirty="0"/>
              <a:t> </a:t>
            </a:r>
            <a:r>
              <a:rPr lang="cs-CZ" sz="2000" i="1" dirty="0" err="1"/>
              <a:t>condidit</a:t>
            </a:r>
            <a:r>
              <a:rPr lang="cs-CZ" sz="2000" i="1" dirty="0"/>
              <a:t>, ad </a:t>
            </a:r>
            <a:r>
              <a:rPr lang="cs-CZ" sz="2000" i="1" dirty="0" err="1"/>
              <a:t>deos</a:t>
            </a:r>
            <a:r>
              <a:rPr lang="cs-CZ" sz="2000" i="1" dirty="0"/>
              <a:t> </a:t>
            </a:r>
            <a:r>
              <a:rPr lang="cs-CZ" sz="2000" i="1" dirty="0" err="1"/>
              <a:t>immortalis</a:t>
            </a:r>
            <a:r>
              <a:rPr lang="cs-CZ" sz="2000" i="1" dirty="0"/>
              <a:t> </a:t>
            </a:r>
            <a:r>
              <a:rPr lang="cs-CZ" sz="2000" i="1" dirty="0" err="1"/>
              <a:t>benivolentia</a:t>
            </a:r>
            <a:r>
              <a:rPr lang="cs-CZ" sz="2000" i="1" dirty="0"/>
              <a:t> </a:t>
            </a:r>
            <a:r>
              <a:rPr lang="cs-CZ" sz="2000" i="1" dirty="0" err="1"/>
              <a:t>famaque</a:t>
            </a:r>
            <a:r>
              <a:rPr lang="cs-CZ" sz="2000" i="1" dirty="0"/>
              <a:t> </a:t>
            </a:r>
            <a:r>
              <a:rPr lang="cs-CZ" sz="2000" i="1" dirty="0" err="1"/>
              <a:t>sustulimus</a:t>
            </a:r>
            <a:r>
              <a:rPr lang="cs-CZ" sz="2000" i="1" dirty="0"/>
              <a:t>, </a:t>
            </a:r>
            <a:r>
              <a:rPr lang="cs-CZ" sz="2000" i="1" dirty="0" err="1"/>
              <a:t>esse</a:t>
            </a:r>
            <a:r>
              <a:rPr lang="cs-CZ" sz="2000" i="1" dirty="0"/>
              <a:t> </a:t>
            </a:r>
            <a:r>
              <a:rPr lang="cs-CZ" sz="2000" i="1" dirty="0" err="1"/>
              <a:t>apud</a:t>
            </a:r>
            <a:r>
              <a:rPr lang="cs-CZ" sz="2000" i="1" dirty="0"/>
              <a:t> vos </a:t>
            </a:r>
            <a:r>
              <a:rPr lang="cs-CZ" sz="2000" i="1" dirty="0" err="1"/>
              <a:t>posterosque</a:t>
            </a:r>
            <a:r>
              <a:rPr lang="cs-CZ" sz="2000" i="1" dirty="0"/>
              <a:t> </a:t>
            </a:r>
            <a:r>
              <a:rPr lang="cs-CZ" sz="2000" i="1" dirty="0" err="1"/>
              <a:t>vestros</a:t>
            </a:r>
            <a:r>
              <a:rPr lang="cs-CZ" sz="2000" i="1" dirty="0"/>
              <a:t> in </a:t>
            </a:r>
            <a:r>
              <a:rPr lang="cs-CZ" sz="2000" i="1" dirty="0" err="1"/>
              <a:t>honore</a:t>
            </a:r>
            <a:r>
              <a:rPr lang="cs-CZ" sz="2000" i="1" dirty="0"/>
              <a:t> </a:t>
            </a:r>
            <a:r>
              <a:rPr lang="cs-CZ" sz="2000" i="1" dirty="0" err="1"/>
              <a:t>debebit</a:t>
            </a:r>
            <a:r>
              <a:rPr lang="cs-CZ" sz="2000" i="1" dirty="0"/>
              <a:t> </a:t>
            </a:r>
            <a:r>
              <a:rPr lang="cs-CZ" sz="2000" i="1" dirty="0" err="1"/>
              <a:t>is</a:t>
            </a:r>
            <a:r>
              <a:rPr lang="cs-CZ" sz="2000" i="1" dirty="0"/>
              <a:t>, </a:t>
            </a:r>
            <a:r>
              <a:rPr lang="cs-CZ" sz="2000" b="1" i="1" dirty="0">
                <a:solidFill>
                  <a:schemeClr val="tx2"/>
                </a:solidFill>
              </a:rPr>
              <a:t>qui </a:t>
            </a:r>
            <a:r>
              <a:rPr lang="cs-CZ" sz="2000" b="1" i="1" dirty="0" err="1">
                <a:solidFill>
                  <a:schemeClr val="tx2"/>
                </a:solidFill>
              </a:rPr>
              <a:t>eandem</a:t>
            </a:r>
            <a:r>
              <a:rPr lang="cs-CZ" sz="2000" b="1" i="1" dirty="0">
                <a:solidFill>
                  <a:schemeClr val="tx2"/>
                </a:solidFill>
              </a:rPr>
              <a:t> </a:t>
            </a:r>
            <a:r>
              <a:rPr lang="cs-CZ" sz="2000" b="1" i="1" dirty="0" err="1">
                <a:solidFill>
                  <a:schemeClr val="tx2"/>
                </a:solidFill>
              </a:rPr>
              <a:t>hanc</a:t>
            </a:r>
            <a:r>
              <a:rPr lang="cs-CZ" sz="2000" b="1" i="1" dirty="0">
                <a:solidFill>
                  <a:schemeClr val="tx2"/>
                </a:solidFill>
              </a:rPr>
              <a:t> </a:t>
            </a:r>
            <a:r>
              <a:rPr lang="cs-CZ" sz="2000" b="1" i="1" dirty="0" err="1">
                <a:solidFill>
                  <a:schemeClr val="tx2"/>
                </a:solidFill>
              </a:rPr>
              <a:t>urbem</a:t>
            </a:r>
            <a:r>
              <a:rPr lang="cs-CZ" sz="2000" b="1" i="1" dirty="0">
                <a:solidFill>
                  <a:schemeClr val="tx2"/>
                </a:solidFill>
              </a:rPr>
              <a:t> </a:t>
            </a:r>
            <a:r>
              <a:rPr lang="cs-CZ" sz="2000" b="1" i="1" dirty="0" err="1">
                <a:solidFill>
                  <a:schemeClr val="tx2"/>
                </a:solidFill>
              </a:rPr>
              <a:t>conditam</a:t>
            </a:r>
            <a:r>
              <a:rPr lang="cs-CZ" sz="2000" b="1" i="1" dirty="0">
                <a:solidFill>
                  <a:schemeClr val="tx2"/>
                </a:solidFill>
              </a:rPr>
              <a:t> </a:t>
            </a:r>
            <a:r>
              <a:rPr lang="cs-CZ" sz="2000" b="1" i="1" dirty="0" err="1">
                <a:solidFill>
                  <a:schemeClr val="tx2"/>
                </a:solidFill>
              </a:rPr>
              <a:t>amplificatamque</a:t>
            </a:r>
            <a:r>
              <a:rPr lang="cs-CZ" sz="2000" b="1" i="1" dirty="0">
                <a:solidFill>
                  <a:schemeClr val="tx2"/>
                </a:solidFill>
              </a:rPr>
              <a:t> </a:t>
            </a:r>
            <a:r>
              <a:rPr lang="cs-CZ" sz="2000" b="1" i="1" dirty="0" err="1">
                <a:solidFill>
                  <a:schemeClr val="tx2"/>
                </a:solidFill>
              </a:rPr>
              <a:t>servavit</a:t>
            </a:r>
            <a:r>
              <a:rPr lang="cs-CZ" sz="2000" b="1" i="1" dirty="0">
                <a:solidFill>
                  <a:schemeClr val="tx2"/>
                </a:solidFill>
              </a:rPr>
              <a:t>.</a:t>
            </a:r>
          </a:p>
          <a:p>
            <a:endParaRPr lang="cs-CZ" sz="1200" dirty="0"/>
          </a:p>
          <a:p>
            <a:pPr lvl="1"/>
            <a:r>
              <a:rPr lang="cs-CZ" sz="2000" i="1" dirty="0" err="1">
                <a:latin typeface="+mj-lt"/>
              </a:rPr>
              <a:t>Catilinariae</a:t>
            </a:r>
            <a:r>
              <a:rPr lang="cs-CZ" sz="2000" i="1" dirty="0">
                <a:latin typeface="+mj-lt"/>
              </a:rPr>
              <a:t>: </a:t>
            </a:r>
            <a:r>
              <a:rPr lang="cs-CZ" sz="2000" dirty="0">
                <a:latin typeface="+mj-lt"/>
              </a:rPr>
              <a:t>Romulus 	 Cicero // </a:t>
            </a:r>
            <a:r>
              <a:rPr lang="cs-CZ" sz="2000" i="1" dirty="0" err="1">
                <a:latin typeface="+mj-lt"/>
              </a:rPr>
              <a:t>conditor</a:t>
            </a:r>
            <a:r>
              <a:rPr lang="cs-CZ" sz="2000" dirty="0">
                <a:latin typeface="+mj-lt"/>
              </a:rPr>
              <a:t>	  </a:t>
            </a:r>
            <a:r>
              <a:rPr lang="cs-CZ" sz="2000" i="1" dirty="0" err="1">
                <a:latin typeface="+mj-lt"/>
              </a:rPr>
              <a:t>servator</a:t>
            </a:r>
            <a:endParaRPr lang="cs-CZ" dirty="0">
              <a:latin typeface="+mj-lt"/>
            </a:endParaRPr>
          </a:p>
        </p:txBody>
      </p:sp>
      <p:sp>
        <p:nvSpPr>
          <p:cNvPr id="10" name="TextovéPole 9">
            <a:extLst>
              <a:ext uri="{FF2B5EF4-FFF2-40B4-BE49-F238E27FC236}">
                <a16:creationId xmlns:a16="http://schemas.microsoft.com/office/drawing/2014/main" id="{F5D4D769-C01D-4D17-8203-B56E8468EDAB}"/>
              </a:ext>
            </a:extLst>
          </p:cNvPr>
          <p:cNvSpPr txBox="1"/>
          <p:nvPr/>
        </p:nvSpPr>
        <p:spPr>
          <a:xfrm>
            <a:off x="677361" y="4603652"/>
            <a:ext cx="10962783" cy="1631216"/>
          </a:xfrm>
          <a:prstGeom prst="rect">
            <a:avLst/>
          </a:prstGeom>
          <a:solidFill>
            <a:schemeClr val="tx2">
              <a:lumMod val="20000"/>
              <a:lumOff val="80000"/>
            </a:schemeClr>
          </a:solidFill>
          <a:ln>
            <a:solidFill>
              <a:schemeClr val="accent1"/>
            </a:solidFill>
          </a:ln>
        </p:spPr>
        <p:txBody>
          <a:bodyPr wrap="square" rtlCol="0">
            <a:spAutoFit/>
          </a:bodyPr>
          <a:lstStyle/>
          <a:p>
            <a:r>
              <a:rPr lang="cs-CZ" sz="2000" i="1" dirty="0">
                <a:latin typeface="+mn-lt"/>
              </a:rPr>
              <a:t>P. </a:t>
            </a:r>
            <a:r>
              <a:rPr lang="cs-CZ" sz="2000" i="1" dirty="0" err="1">
                <a:latin typeface="+mn-lt"/>
              </a:rPr>
              <a:t>red</a:t>
            </a:r>
            <a:r>
              <a:rPr lang="cs-CZ" sz="2000" i="1" dirty="0">
                <a:latin typeface="+mn-lt"/>
              </a:rPr>
              <a:t>. in sen., </a:t>
            </a:r>
            <a:r>
              <a:rPr lang="cs-CZ" sz="2000" dirty="0">
                <a:latin typeface="+mn-lt"/>
              </a:rPr>
              <a:t>3: </a:t>
            </a:r>
            <a:r>
              <a:rPr lang="cs-CZ" sz="2000" i="1" dirty="0">
                <a:latin typeface="+mn-lt"/>
              </a:rPr>
              <a:t>… </a:t>
            </a:r>
            <a:r>
              <a:rPr lang="pt-BR" sz="2000" b="1" i="1" dirty="0">
                <a:solidFill>
                  <a:schemeClr val="tx2"/>
                </a:solidFill>
                <a:latin typeface="+mn-lt"/>
              </a:rPr>
              <a:t>immortalitatem quandam per vos esse adepti videmur</a:t>
            </a:r>
            <a:r>
              <a:rPr lang="cs-CZ" sz="2000" b="1" i="1" dirty="0">
                <a:solidFill>
                  <a:schemeClr val="tx2"/>
                </a:solidFill>
                <a:latin typeface="+mn-lt"/>
              </a:rPr>
              <a:t>.</a:t>
            </a:r>
          </a:p>
          <a:p>
            <a:r>
              <a:rPr lang="cs-CZ" sz="2000" i="1" dirty="0">
                <a:latin typeface="+mn-lt"/>
              </a:rPr>
              <a:t>Dom. </a:t>
            </a:r>
            <a:r>
              <a:rPr lang="cs-CZ" sz="2000" dirty="0">
                <a:latin typeface="+mn-lt"/>
              </a:rPr>
              <a:t>75: </a:t>
            </a:r>
            <a:r>
              <a:rPr lang="en-US" sz="2000" i="1" dirty="0">
                <a:latin typeface="+mn-lt"/>
              </a:rPr>
              <a:t>Nam quid ego </a:t>
            </a:r>
            <a:r>
              <a:rPr lang="en-US" sz="2000" i="1" dirty="0" err="1">
                <a:latin typeface="+mn-lt"/>
              </a:rPr>
              <a:t>illa</a:t>
            </a:r>
            <a:r>
              <a:rPr lang="en-US" sz="2000" i="1" dirty="0">
                <a:latin typeface="+mn-lt"/>
              </a:rPr>
              <a:t> </a:t>
            </a:r>
            <a:r>
              <a:rPr lang="en-US" sz="2000" i="1" dirty="0" err="1">
                <a:latin typeface="+mn-lt"/>
              </a:rPr>
              <a:t>divina</a:t>
            </a:r>
            <a:r>
              <a:rPr lang="en-US" sz="2000" i="1" dirty="0">
                <a:latin typeface="+mn-lt"/>
              </a:rPr>
              <a:t> </a:t>
            </a:r>
            <a:r>
              <a:rPr lang="en-US" sz="2000" i="1" dirty="0" err="1">
                <a:latin typeface="+mn-lt"/>
              </a:rPr>
              <a:t>atque</a:t>
            </a:r>
            <a:r>
              <a:rPr lang="en-US" sz="2000" i="1" dirty="0">
                <a:latin typeface="+mn-lt"/>
              </a:rPr>
              <a:t> </a:t>
            </a:r>
            <a:r>
              <a:rPr lang="en-US" sz="2000" i="1" dirty="0" err="1">
                <a:latin typeface="+mn-lt"/>
              </a:rPr>
              <a:t>immortalia</a:t>
            </a:r>
            <a:r>
              <a:rPr lang="en-US" sz="2000" i="1" dirty="0">
                <a:latin typeface="+mn-lt"/>
              </a:rPr>
              <a:t> </a:t>
            </a:r>
            <a:r>
              <a:rPr lang="en-US" sz="2000" i="1" dirty="0" err="1">
                <a:latin typeface="+mn-lt"/>
              </a:rPr>
              <a:t>municipiorum</a:t>
            </a:r>
            <a:r>
              <a:rPr lang="en-US" sz="2000" i="1" dirty="0">
                <a:latin typeface="+mn-lt"/>
              </a:rPr>
              <a:t> et </a:t>
            </a:r>
            <a:r>
              <a:rPr lang="en-US" sz="2000" i="1" dirty="0" err="1">
                <a:latin typeface="+mn-lt"/>
              </a:rPr>
              <a:t>coloniarum</a:t>
            </a:r>
            <a:r>
              <a:rPr lang="en-US" sz="2000" i="1" dirty="0">
                <a:latin typeface="+mn-lt"/>
              </a:rPr>
              <a:t> et </a:t>
            </a:r>
            <a:r>
              <a:rPr lang="en-US" sz="2000" i="1" dirty="0" err="1">
                <a:latin typeface="+mn-lt"/>
              </a:rPr>
              <a:t>totius</a:t>
            </a:r>
            <a:r>
              <a:rPr lang="en-US" sz="2000" i="1" dirty="0">
                <a:latin typeface="+mn-lt"/>
              </a:rPr>
              <a:t> </a:t>
            </a:r>
            <a:r>
              <a:rPr lang="en-US" sz="2000" i="1" dirty="0" err="1">
                <a:latin typeface="+mn-lt"/>
              </a:rPr>
              <a:t>Italiae</a:t>
            </a:r>
            <a:r>
              <a:rPr lang="en-US" sz="2000" i="1" dirty="0">
                <a:latin typeface="+mn-lt"/>
              </a:rPr>
              <a:t> </a:t>
            </a:r>
            <a:r>
              <a:rPr lang="en-US" sz="2000" i="1" dirty="0" err="1">
                <a:latin typeface="+mn-lt"/>
              </a:rPr>
              <a:t>decreta</a:t>
            </a:r>
            <a:r>
              <a:rPr lang="en-US" sz="2000" i="1" dirty="0">
                <a:latin typeface="+mn-lt"/>
              </a:rPr>
              <a:t> </a:t>
            </a:r>
            <a:r>
              <a:rPr lang="en-US" sz="2000" i="1" dirty="0" err="1">
                <a:latin typeface="+mn-lt"/>
              </a:rPr>
              <a:t>commemorem</a:t>
            </a:r>
            <a:r>
              <a:rPr lang="en-US" sz="2000" i="1" dirty="0">
                <a:latin typeface="+mn-lt"/>
              </a:rPr>
              <a:t>, </a:t>
            </a:r>
            <a:r>
              <a:rPr lang="en-US" sz="2000" i="1" dirty="0" err="1">
                <a:latin typeface="+mn-lt"/>
              </a:rPr>
              <a:t>quibus</a:t>
            </a:r>
            <a:r>
              <a:rPr lang="en-US" sz="2000" i="1" dirty="0">
                <a:latin typeface="+mn-lt"/>
              </a:rPr>
              <a:t> </a:t>
            </a:r>
            <a:r>
              <a:rPr lang="en-US" sz="2000" i="1" dirty="0" err="1">
                <a:latin typeface="+mn-lt"/>
              </a:rPr>
              <a:t>tamquam</a:t>
            </a:r>
            <a:r>
              <a:rPr lang="en-US" sz="2000" i="1" dirty="0">
                <a:latin typeface="+mn-lt"/>
              </a:rPr>
              <a:t> </a:t>
            </a:r>
            <a:r>
              <a:rPr lang="en-US" sz="2000" i="1" dirty="0" err="1">
                <a:latin typeface="+mn-lt"/>
              </a:rPr>
              <a:t>gradibus</a:t>
            </a:r>
            <a:r>
              <a:rPr lang="en-US" sz="2000" i="1" dirty="0">
                <a:latin typeface="+mn-lt"/>
              </a:rPr>
              <a:t> </a:t>
            </a:r>
            <a:r>
              <a:rPr lang="en-US" sz="2000" i="1" dirty="0" err="1">
                <a:latin typeface="+mn-lt"/>
              </a:rPr>
              <a:t>mihi</a:t>
            </a:r>
            <a:r>
              <a:rPr lang="en-US" sz="2000" i="1" dirty="0">
                <a:latin typeface="+mn-lt"/>
              </a:rPr>
              <a:t> </a:t>
            </a:r>
            <a:r>
              <a:rPr lang="en-US" sz="2000" i="1" dirty="0" err="1">
                <a:latin typeface="+mn-lt"/>
              </a:rPr>
              <a:t>videor</a:t>
            </a:r>
            <a:r>
              <a:rPr lang="en-US" sz="2000" i="1" dirty="0">
                <a:latin typeface="+mn-lt"/>
              </a:rPr>
              <a:t> in </a:t>
            </a:r>
            <a:r>
              <a:rPr lang="en-US" sz="2000" i="1" dirty="0" err="1">
                <a:latin typeface="+mn-lt"/>
              </a:rPr>
              <a:t>caelum</a:t>
            </a:r>
            <a:r>
              <a:rPr lang="en-US" sz="2000" i="1" dirty="0">
                <a:latin typeface="+mn-lt"/>
              </a:rPr>
              <a:t> </a:t>
            </a:r>
            <a:r>
              <a:rPr lang="en-US" sz="2000" i="1" dirty="0" err="1">
                <a:latin typeface="+mn-lt"/>
              </a:rPr>
              <a:t>ascendisse</a:t>
            </a:r>
            <a:r>
              <a:rPr lang="en-US" sz="2000" i="1" dirty="0">
                <a:latin typeface="+mn-lt"/>
              </a:rPr>
              <a:t>, non </a:t>
            </a:r>
            <a:r>
              <a:rPr lang="en-US" sz="2000" i="1" dirty="0" err="1">
                <a:latin typeface="+mn-lt"/>
              </a:rPr>
              <a:t>solum</a:t>
            </a:r>
            <a:r>
              <a:rPr lang="en-US" sz="2000" i="1" dirty="0">
                <a:latin typeface="+mn-lt"/>
              </a:rPr>
              <a:t> in </a:t>
            </a:r>
            <a:r>
              <a:rPr lang="en-US" sz="2000" i="1" dirty="0" err="1">
                <a:latin typeface="+mn-lt"/>
              </a:rPr>
              <a:t>patriam</a:t>
            </a:r>
            <a:r>
              <a:rPr lang="en-US" sz="2000" i="1" dirty="0">
                <a:latin typeface="+mn-lt"/>
              </a:rPr>
              <a:t> </a:t>
            </a:r>
            <a:r>
              <a:rPr lang="en-US" sz="2000" i="1" dirty="0" err="1">
                <a:latin typeface="+mn-lt"/>
              </a:rPr>
              <a:t>revertisse</a:t>
            </a:r>
            <a:r>
              <a:rPr lang="en-US" sz="2000" i="1" dirty="0">
                <a:latin typeface="+mn-lt"/>
              </a:rPr>
              <a:t>? </a:t>
            </a:r>
            <a:endParaRPr lang="cs-CZ" sz="2000" i="1" dirty="0">
              <a:latin typeface="+mn-lt"/>
            </a:endParaRPr>
          </a:p>
          <a:p>
            <a:r>
              <a:rPr lang="cs-CZ" sz="2000" i="1" dirty="0">
                <a:latin typeface="+mn-lt"/>
              </a:rPr>
              <a:t>P. </a:t>
            </a:r>
            <a:r>
              <a:rPr lang="cs-CZ" sz="2000" i="1" dirty="0" err="1">
                <a:latin typeface="+mn-lt"/>
              </a:rPr>
              <a:t>red</a:t>
            </a:r>
            <a:r>
              <a:rPr lang="cs-CZ" sz="2000" i="1" dirty="0">
                <a:latin typeface="+mn-lt"/>
              </a:rPr>
              <a:t>. in sen. </a:t>
            </a:r>
            <a:r>
              <a:rPr lang="cs-CZ" sz="2000" dirty="0">
                <a:latin typeface="+mn-lt"/>
              </a:rPr>
              <a:t>28: </a:t>
            </a:r>
            <a:r>
              <a:rPr lang="cs-CZ" sz="2000" i="1" dirty="0" err="1">
                <a:latin typeface="+mn-lt"/>
              </a:rPr>
              <a:t>curru</a:t>
            </a:r>
            <a:r>
              <a:rPr lang="cs-CZ" sz="2000" i="1" dirty="0">
                <a:latin typeface="+mn-lt"/>
              </a:rPr>
              <a:t> </a:t>
            </a:r>
            <a:r>
              <a:rPr lang="cs-CZ" sz="2000" i="1" dirty="0" err="1">
                <a:latin typeface="+mn-lt"/>
              </a:rPr>
              <a:t>aurato</a:t>
            </a:r>
            <a:r>
              <a:rPr lang="cs-CZ" sz="2000" i="1" dirty="0">
                <a:latin typeface="+mn-lt"/>
              </a:rPr>
              <a:t> </a:t>
            </a:r>
            <a:r>
              <a:rPr lang="cs-CZ" sz="2000" dirty="0">
                <a:latin typeface="+mn-lt"/>
              </a:rPr>
              <a:t>(~ průvod bohů)</a:t>
            </a:r>
            <a:endParaRPr lang="cs-CZ" sz="1800" dirty="0">
              <a:latin typeface="+mn-lt"/>
            </a:endParaRPr>
          </a:p>
        </p:txBody>
      </p:sp>
      <p:cxnSp>
        <p:nvCxnSpPr>
          <p:cNvPr id="11" name="Přímá spojnice se šipkou 10">
            <a:extLst>
              <a:ext uri="{FF2B5EF4-FFF2-40B4-BE49-F238E27FC236}">
                <a16:creationId xmlns:a16="http://schemas.microsoft.com/office/drawing/2014/main" id="{47E9FB9B-5A31-4662-BBD9-A77472946A16}"/>
              </a:ext>
            </a:extLst>
          </p:cNvPr>
          <p:cNvCxnSpPr/>
          <p:nvPr/>
        </p:nvCxnSpPr>
        <p:spPr bwMode="auto">
          <a:xfrm>
            <a:off x="3815142" y="3935747"/>
            <a:ext cx="471054" cy="0"/>
          </a:xfrm>
          <a:prstGeom prst="straightConnector1">
            <a:avLst/>
          </a:prstGeom>
          <a:solidFill>
            <a:schemeClr val="accent1"/>
          </a:solidFill>
          <a:ln w="28575" cap="flat" cmpd="sng" algn="ctr">
            <a:solidFill>
              <a:schemeClr val="accent1"/>
            </a:solidFill>
            <a:prstDash val="solid"/>
            <a:miter lim="800000"/>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Přímá spojnice se šipkou 11">
            <a:extLst>
              <a:ext uri="{FF2B5EF4-FFF2-40B4-BE49-F238E27FC236}">
                <a16:creationId xmlns:a16="http://schemas.microsoft.com/office/drawing/2014/main" id="{789C50DD-5B8E-4458-AA9D-32B750111D9F}"/>
              </a:ext>
            </a:extLst>
          </p:cNvPr>
          <p:cNvCxnSpPr/>
          <p:nvPr/>
        </p:nvCxnSpPr>
        <p:spPr bwMode="auto">
          <a:xfrm>
            <a:off x="6608036" y="3935747"/>
            <a:ext cx="471054" cy="0"/>
          </a:xfrm>
          <a:prstGeom prst="straightConnector1">
            <a:avLst/>
          </a:prstGeom>
          <a:solidFill>
            <a:schemeClr val="accent1"/>
          </a:solidFill>
          <a:ln w="28575" cap="flat" cmpd="sng" algn="ctr">
            <a:solidFill>
              <a:schemeClr val="accent1"/>
            </a:solidFill>
            <a:prstDash val="solid"/>
            <a:miter lim="800000"/>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Nadpis 1">
            <a:extLst>
              <a:ext uri="{FF2B5EF4-FFF2-40B4-BE49-F238E27FC236}">
                <a16:creationId xmlns:a16="http://schemas.microsoft.com/office/drawing/2014/main" id="{08079859-3A82-445A-842F-D0AE99667495}"/>
              </a:ext>
            </a:extLst>
          </p:cNvPr>
          <p:cNvSpPr txBox="1">
            <a:spLocks/>
          </p:cNvSpPr>
          <p:nvPr/>
        </p:nvSpPr>
        <p:spPr>
          <a:xfrm>
            <a:off x="253708" y="135926"/>
            <a:ext cx="11810090" cy="959180"/>
          </a:xfrm>
          <a:prstGeom prst="rect">
            <a:avLst/>
          </a:prstGeom>
        </p:spPr>
        <p:txBody>
          <a:bodyPr vert="horz" lIns="0" tIns="0" rIns="0" bIns="0" rtlCol="0" anchor="t" anchorCtr="0">
            <a:norm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pPr indent="-457200"/>
            <a:r>
              <a:rPr lang="cs-CZ" kern="0" dirty="0">
                <a:solidFill>
                  <a:srgbClr val="0000DC"/>
                </a:solidFill>
                <a:latin typeface="Arial" panose="020B0604020202020204" pitchFamily="34" charset="0"/>
                <a:cs typeface="Arial" panose="020B0604020202020204" pitchFamily="34" charset="0"/>
              </a:rPr>
              <a:t>Rámování: Ciceronova sebeprezentace</a:t>
            </a:r>
          </a:p>
        </p:txBody>
      </p:sp>
    </p:spTree>
    <p:extLst>
      <p:ext uri="{BB962C8B-B14F-4D97-AF65-F5344CB8AC3E}">
        <p14:creationId xmlns:p14="http://schemas.microsoft.com/office/powerpoint/2010/main" val="8103275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19400" y="664502"/>
            <a:ext cx="10753200" cy="6017816"/>
          </a:xfrm>
        </p:spPr>
        <p:txBody>
          <a:bodyPr/>
          <a:lstStyle/>
          <a:p>
            <a:pPr marL="457200" indent="-457200">
              <a:spcAft>
                <a:spcPts val="600"/>
              </a:spcAft>
              <a:buFont typeface="Arial" panose="020B0604020202020204" pitchFamily="34" charset="0"/>
              <a:buChar char="•"/>
            </a:pPr>
            <a:r>
              <a:rPr lang="cs-CZ" sz="2400" dirty="0"/>
              <a:t>expert (vidí přehlížené hrozby, upozorňuje na ně, neváhá sdělovat nepříjemné pravdy)</a:t>
            </a:r>
          </a:p>
          <a:p>
            <a:pPr marL="457200" indent="-457200">
              <a:buFont typeface="Arial" panose="020B0604020202020204" pitchFamily="34" charset="0"/>
              <a:buChar char="•"/>
            </a:pPr>
            <a:endParaRPr lang="cs-CZ" sz="2400" dirty="0"/>
          </a:p>
          <a:p>
            <a:pPr marL="457200" indent="-457200">
              <a:buFont typeface="Arial" panose="020B0604020202020204" pitchFamily="34" charset="0"/>
              <a:buChar char="•"/>
            </a:pPr>
            <a:endParaRPr lang="cs-CZ" sz="2400" dirty="0"/>
          </a:p>
          <a:p>
            <a:pPr marL="457200" indent="-457200">
              <a:buFont typeface="Arial" panose="020B0604020202020204" pitchFamily="34" charset="0"/>
              <a:buChar char="•"/>
            </a:pPr>
            <a:endParaRPr lang="cs-CZ" sz="2400" dirty="0"/>
          </a:p>
          <a:p>
            <a:pPr marL="457200" indent="-457200">
              <a:buFont typeface="Arial" panose="020B0604020202020204" pitchFamily="34" charset="0"/>
              <a:buChar char="•"/>
            </a:pPr>
            <a:endParaRPr lang="cs-CZ" sz="2400" dirty="0"/>
          </a:p>
          <a:p>
            <a:pPr marL="457200" indent="-457200">
              <a:buFont typeface="Arial" panose="020B0604020202020204" pitchFamily="34" charset="0"/>
              <a:buChar char="•"/>
            </a:pPr>
            <a:endParaRPr lang="cs-CZ" sz="2400" dirty="0"/>
          </a:p>
          <a:p>
            <a:pPr marL="457200" indent="-457200">
              <a:buFont typeface="Arial" panose="020B0604020202020204" pitchFamily="34" charset="0"/>
              <a:buChar char="•"/>
            </a:pPr>
            <a:endParaRPr lang="cs-CZ" sz="1600" dirty="0"/>
          </a:p>
          <a:p>
            <a:pPr marL="457200" indent="-457200">
              <a:buFont typeface="Arial" panose="020B0604020202020204" pitchFamily="34" charset="0"/>
              <a:buChar char="•"/>
            </a:pPr>
            <a:endParaRPr lang="cs-CZ" sz="2400" dirty="0"/>
          </a:p>
          <a:p>
            <a:pPr marL="457200" indent="-457200">
              <a:buFont typeface="Arial" panose="020B0604020202020204" pitchFamily="34" charset="0"/>
              <a:buChar char="•"/>
            </a:pPr>
            <a:r>
              <a:rPr lang="cs-CZ" sz="2400" dirty="0"/>
              <a:t>pilný, usilovný, pracovitý, spravedlivý</a:t>
            </a:r>
          </a:p>
          <a:p>
            <a:pPr marL="457200" indent="-457200">
              <a:buFont typeface="Arial" panose="020B0604020202020204" pitchFamily="34" charset="0"/>
              <a:buChar char="•"/>
            </a:pPr>
            <a:endParaRPr lang="cs-CZ" sz="2400" dirty="0"/>
          </a:p>
          <a:p>
            <a:pPr marL="457200" indent="-457200">
              <a:buFont typeface="Arial" panose="020B0604020202020204" pitchFamily="34" charset="0"/>
              <a:buChar char="•"/>
            </a:pPr>
            <a:endParaRPr lang="cs-CZ" sz="2400" dirty="0"/>
          </a:p>
          <a:p>
            <a:pPr marL="457200" indent="-457200">
              <a:buFont typeface="Arial" panose="020B0604020202020204" pitchFamily="34" charset="0"/>
              <a:buChar char="•"/>
            </a:pPr>
            <a:endParaRPr lang="cs-CZ" sz="2400" dirty="0"/>
          </a:p>
          <a:p>
            <a:pPr marL="457200" indent="-457200">
              <a:buFont typeface="Arial" panose="020B0604020202020204" pitchFamily="34" charset="0"/>
              <a:buChar char="•"/>
            </a:pPr>
            <a:endParaRPr lang="cs-CZ" sz="2400" dirty="0"/>
          </a:p>
          <a:p>
            <a:pPr marL="457200" indent="-457200">
              <a:buFont typeface="Arial" panose="020B0604020202020204" pitchFamily="34" charset="0"/>
              <a:buChar char="•"/>
            </a:pPr>
            <a:endParaRPr lang="cs-CZ" sz="2400" dirty="0"/>
          </a:p>
          <a:p>
            <a:pPr marL="457200" indent="-457200">
              <a:buFont typeface="Arial" panose="020B0604020202020204" pitchFamily="34" charset="0"/>
              <a:buChar char="•"/>
            </a:pPr>
            <a:endParaRPr lang="cs-CZ" sz="2400" dirty="0"/>
          </a:p>
        </p:txBody>
      </p:sp>
      <p:sp>
        <p:nvSpPr>
          <p:cNvPr id="4" name="Zástupný symbol pro zápatí 3"/>
          <p:cNvSpPr>
            <a:spLocks noGrp="1"/>
          </p:cNvSpPr>
          <p:nvPr>
            <p:ph type="ftr" sz="quarter" idx="11"/>
          </p:nvPr>
        </p:nvSpPr>
        <p:spPr>
          <a:xfrm>
            <a:off x="701528" y="6228000"/>
            <a:ext cx="7920000" cy="252000"/>
          </a:xfrm>
        </p:spPr>
        <p:txBody>
          <a:bodyPr/>
          <a:lstStyle/>
          <a:p>
            <a:r>
              <a:rPr lang="nl-NL"/>
              <a:t>1/12/2022 Den latiny. ÚŘLS, UK, Praha.</a:t>
            </a:r>
            <a:endParaRPr lang="cs-CZ"/>
          </a:p>
        </p:txBody>
      </p:sp>
      <p:sp>
        <p:nvSpPr>
          <p:cNvPr id="5" name="Zástupný symbol pro číslo snímku 4"/>
          <p:cNvSpPr>
            <a:spLocks noGrp="1"/>
          </p:cNvSpPr>
          <p:nvPr>
            <p:ph type="sldNum" sz="quarter" idx="12"/>
          </p:nvPr>
        </p:nvSpPr>
        <p:spPr/>
        <p:txBody>
          <a:bodyPr/>
          <a:lstStyle/>
          <a:p>
            <a:fld id="{C4ACB992-AB1E-44ED-A023-FDEEC97C9235}" type="slidenum">
              <a:rPr lang="cs-CZ" smtClean="0"/>
              <a:t>32</a:t>
            </a:fld>
            <a:endParaRPr lang="cs-CZ"/>
          </a:p>
        </p:txBody>
      </p:sp>
      <p:sp>
        <p:nvSpPr>
          <p:cNvPr id="9" name="TextovéPole 8">
            <a:extLst>
              <a:ext uri="{FF2B5EF4-FFF2-40B4-BE49-F238E27FC236}">
                <a16:creationId xmlns:a16="http://schemas.microsoft.com/office/drawing/2014/main" id="{35D83C89-105A-4E87-A982-E3244515A012}"/>
              </a:ext>
            </a:extLst>
          </p:cNvPr>
          <p:cNvSpPr txBox="1"/>
          <p:nvPr/>
        </p:nvSpPr>
        <p:spPr>
          <a:xfrm>
            <a:off x="190955" y="1387507"/>
            <a:ext cx="11810090" cy="2523768"/>
          </a:xfrm>
          <a:prstGeom prst="rect">
            <a:avLst/>
          </a:prstGeom>
          <a:solidFill>
            <a:schemeClr val="tx2">
              <a:lumMod val="20000"/>
              <a:lumOff val="80000"/>
            </a:schemeClr>
          </a:solidFill>
          <a:ln>
            <a:solidFill>
              <a:schemeClr val="tx2"/>
            </a:solidFill>
          </a:ln>
        </p:spPr>
        <p:txBody>
          <a:bodyPr wrap="square">
            <a:spAutoFit/>
          </a:bodyPr>
          <a:lstStyle/>
          <a:p>
            <a:pPr marL="285750" indent="-285750">
              <a:buFont typeface="Arial" panose="020B0604020202020204" pitchFamily="34" charset="0"/>
              <a:buChar char="•"/>
            </a:pPr>
            <a:r>
              <a:rPr lang="cs-CZ" sz="1600" b="0" i="0" dirty="0">
                <a:solidFill>
                  <a:srgbClr val="3C3C3C"/>
                </a:solidFill>
                <a:effectLst/>
                <a:latin typeface="+mn-lt"/>
              </a:rPr>
              <a:t>„Opíral jsem se o svoji vlastní logiku, protože zkušenost s Tálibánem tady už je, a historická zkušenost, takže stačí si prostudovat historii Tálibánu, řekněme, do roku 2001 a budete vědět, na čem jste.“ </a:t>
            </a:r>
            <a:r>
              <a:rPr lang="cs-CZ" sz="1400" b="0" i="0" dirty="0">
                <a:solidFill>
                  <a:srgbClr val="3C3C3C"/>
                </a:solidFill>
                <a:effectLst/>
                <a:latin typeface="+mn-lt"/>
              </a:rPr>
              <a:t>(Rozhovor prezidenta pro Blesk, 22. 8. 2021) </a:t>
            </a:r>
            <a:endParaRPr lang="cs-CZ" sz="1600" dirty="0">
              <a:solidFill>
                <a:srgbClr val="3C3C3C"/>
              </a:solidFill>
              <a:latin typeface="+mn-lt"/>
            </a:endParaRPr>
          </a:p>
          <a:p>
            <a:pPr marL="285750" indent="-285750">
              <a:buFont typeface="Arial" panose="020B0604020202020204" pitchFamily="34" charset="0"/>
              <a:buChar char="•"/>
            </a:pPr>
            <a:r>
              <a:rPr lang="cs-CZ" sz="1600" dirty="0">
                <a:solidFill>
                  <a:srgbClr val="3C3C3C"/>
                </a:solidFill>
                <a:latin typeface="+mn-lt"/>
              </a:rPr>
              <a:t>„… </a:t>
            </a:r>
            <a:r>
              <a:rPr lang="cs-CZ" sz="1600" b="0" i="0" dirty="0">
                <a:solidFill>
                  <a:srgbClr val="3C3C3C"/>
                </a:solidFill>
                <a:effectLst/>
                <a:latin typeface="+mn-lt"/>
              </a:rPr>
              <a:t>nevidím důvod, aby prezident republiky mluvil ministrům do jejich práce, až na některé výjimky.“ </a:t>
            </a:r>
            <a:r>
              <a:rPr lang="cs-CZ" sz="1400" b="0" i="0" dirty="0">
                <a:solidFill>
                  <a:srgbClr val="3C3C3C"/>
                </a:solidFill>
                <a:effectLst/>
                <a:latin typeface="+mn-lt"/>
              </a:rPr>
              <a:t>(</a:t>
            </a:r>
            <a:r>
              <a:rPr lang="cs-CZ" sz="1400" b="0" i="0" dirty="0" err="1">
                <a:solidFill>
                  <a:srgbClr val="3C3C3C"/>
                </a:solidFill>
                <a:effectLst/>
                <a:latin typeface="+mn-lt"/>
              </a:rPr>
              <a:t>ibid</a:t>
            </a:r>
            <a:r>
              <a:rPr lang="cs-CZ" sz="1400" b="0" i="0" dirty="0">
                <a:solidFill>
                  <a:srgbClr val="3C3C3C"/>
                </a:solidFill>
                <a:effectLst/>
                <a:latin typeface="+mn-lt"/>
              </a:rPr>
              <a:t>., 22. 8. 2021)</a:t>
            </a:r>
            <a:endParaRPr lang="cs-CZ" sz="1600" dirty="0">
              <a:solidFill>
                <a:srgbClr val="3C3C3C"/>
              </a:solidFill>
              <a:latin typeface="+mn-lt"/>
            </a:endParaRPr>
          </a:p>
          <a:p>
            <a:pPr marL="285750" indent="-285750">
              <a:buFont typeface="Arial" panose="020B0604020202020204" pitchFamily="34" charset="0"/>
              <a:buChar char="•"/>
            </a:pPr>
            <a:r>
              <a:rPr lang="cs-CZ" sz="1600" b="0" i="0" dirty="0">
                <a:solidFill>
                  <a:srgbClr val="3C3C3C"/>
                </a:solidFill>
                <a:effectLst/>
                <a:latin typeface="+mn-lt"/>
              </a:rPr>
              <a:t>„</a:t>
            </a:r>
            <a:r>
              <a:rPr lang="cs-CZ" sz="1600" dirty="0">
                <a:solidFill>
                  <a:srgbClr val="3C3C3C"/>
                </a:solidFill>
                <a:latin typeface="+mn-lt"/>
              </a:rPr>
              <a:t>Přeji krásný čas. Na rozdíl od moderátorky televize Prima jste disciplinovaná a neptáte se na jednu věc pětkrát, ale občas, paní Vero, skáčete do řeči. Nechte mě tu minutku domluvit.“ </a:t>
            </a:r>
            <a:r>
              <a:rPr lang="cs-CZ" sz="1400" dirty="0">
                <a:solidFill>
                  <a:srgbClr val="3C3C3C"/>
                </a:solidFill>
                <a:latin typeface="+mn-lt"/>
              </a:rPr>
              <a:t>(</a:t>
            </a:r>
            <a:r>
              <a:rPr lang="cs-CZ" sz="1400" dirty="0" err="1">
                <a:solidFill>
                  <a:srgbClr val="3C3C3C"/>
                </a:solidFill>
                <a:latin typeface="+mn-lt"/>
              </a:rPr>
              <a:t>ibid</a:t>
            </a:r>
            <a:r>
              <a:rPr lang="cs-CZ" sz="1400" dirty="0">
                <a:solidFill>
                  <a:srgbClr val="3C3C3C"/>
                </a:solidFill>
                <a:latin typeface="+mn-lt"/>
              </a:rPr>
              <a:t>., 22. 8. 2021)</a:t>
            </a:r>
            <a:endParaRPr lang="cs-CZ" sz="1600" dirty="0">
              <a:solidFill>
                <a:srgbClr val="3C3C3C"/>
              </a:solidFill>
              <a:latin typeface="+mn-lt"/>
            </a:endParaRPr>
          </a:p>
          <a:p>
            <a:pPr marL="285750" indent="-285750">
              <a:buFont typeface="Arial" panose="020B0604020202020204" pitchFamily="34" charset="0"/>
              <a:buChar char="•"/>
            </a:pPr>
            <a:r>
              <a:rPr lang="cs-CZ" sz="1600" dirty="0">
                <a:solidFill>
                  <a:srgbClr val="3C3C3C"/>
                </a:solidFill>
                <a:latin typeface="+mn-lt"/>
              </a:rPr>
              <a:t>„Byl bych rád, abyste si to uvědomili a,… abyste nedávali přednost ideologickým a zejména studeno-válečnickým výkřikům, ale trpělivé ekonomické práci pro naši republiku. </a:t>
            </a:r>
            <a:r>
              <a:rPr lang="cs-CZ" sz="1400" dirty="0">
                <a:solidFill>
                  <a:srgbClr val="3C3C3C"/>
                </a:solidFill>
                <a:latin typeface="+mn-lt"/>
              </a:rPr>
              <a:t>(</a:t>
            </a:r>
            <a:r>
              <a:rPr lang="cs-CZ" sz="1400" kern="1200" dirty="0">
                <a:solidFill>
                  <a:srgbClr val="3C3C3C"/>
                </a:solidFill>
              </a:rPr>
              <a:t>Projev prezidenta republiky při setkání s vedoucími zastupitelských úřadů České republiky v zahraničí, </a:t>
            </a:r>
            <a:r>
              <a:rPr lang="cs-CZ" sz="1400" dirty="0">
                <a:solidFill>
                  <a:srgbClr val="3C3C3C"/>
                </a:solidFill>
                <a:latin typeface="+mn-lt"/>
              </a:rPr>
              <a:t>24. 8. 2021: čínské a ruské investice)</a:t>
            </a:r>
          </a:p>
          <a:p>
            <a:pPr marL="285750" indent="-285750">
              <a:buFont typeface="Arial" panose="020B0604020202020204" pitchFamily="34" charset="0"/>
              <a:buChar char="•"/>
            </a:pPr>
            <a:r>
              <a:rPr lang="cs-CZ" sz="1600" spc="-10" dirty="0">
                <a:solidFill>
                  <a:srgbClr val="3C3C3C"/>
                </a:solidFill>
                <a:latin typeface="+mn-lt"/>
              </a:rPr>
              <a:t>„A to není žádný zbyteček, to je bojová síla, dobře finančně </a:t>
            </a:r>
            <a:r>
              <a:rPr lang="cs-CZ" sz="1600" spc="-10" dirty="0" err="1">
                <a:solidFill>
                  <a:srgbClr val="3C3C3C"/>
                </a:solidFill>
                <a:latin typeface="+mn-lt"/>
              </a:rPr>
              <a:t>vyfutrovaná</a:t>
            </a:r>
            <a:r>
              <a:rPr lang="cs-CZ" sz="1600" spc="-10" dirty="0">
                <a:solidFill>
                  <a:srgbClr val="3C3C3C"/>
                </a:solidFill>
                <a:latin typeface="+mn-lt"/>
              </a:rPr>
              <a:t>, plná nenávisti a v jejím programu,… je přesně totéž, to znamená ovládnutí světa se vším, co k tomu patří, jako je právo šaría, jako je usekávání rukou, vypichování očí.“ </a:t>
            </a:r>
            <a:r>
              <a:rPr lang="cs-CZ" sz="1400" dirty="0">
                <a:solidFill>
                  <a:srgbClr val="3C3C3C"/>
                </a:solidFill>
                <a:latin typeface="+mn-lt"/>
              </a:rPr>
              <a:t>(</a:t>
            </a:r>
            <a:r>
              <a:rPr lang="cs-CZ" sz="1400" dirty="0" err="1">
                <a:solidFill>
                  <a:srgbClr val="3C3C3C"/>
                </a:solidFill>
                <a:latin typeface="+mn-lt"/>
              </a:rPr>
              <a:t>ibid</a:t>
            </a:r>
            <a:r>
              <a:rPr lang="cs-CZ" sz="1400" dirty="0">
                <a:solidFill>
                  <a:srgbClr val="3C3C3C"/>
                </a:solidFill>
                <a:latin typeface="+mn-lt"/>
              </a:rPr>
              <a:t>., 24. 8.)</a:t>
            </a:r>
            <a:endParaRPr lang="cs-CZ" sz="1600" dirty="0">
              <a:solidFill>
                <a:srgbClr val="3C3C3C"/>
              </a:solidFill>
              <a:latin typeface="+mn-lt"/>
            </a:endParaRPr>
          </a:p>
        </p:txBody>
      </p:sp>
      <p:sp>
        <p:nvSpPr>
          <p:cNvPr id="10" name="TextovéPole 9">
            <a:extLst>
              <a:ext uri="{FF2B5EF4-FFF2-40B4-BE49-F238E27FC236}">
                <a16:creationId xmlns:a16="http://schemas.microsoft.com/office/drawing/2014/main" id="{F5D4D769-C01D-4D17-8203-B56E8468EDAB}"/>
              </a:ext>
            </a:extLst>
          </p:cNvPr>
          <p:cNvSpPr txBox="1"/>
          <p:nvPr/>
        </p:nvSpPr>
        <p:spPr>
          <a:xfrm>
            <a:off x="190955" y="4282911"/>
            <a:ext cx="11810090" cy="2492990"/>
          </a:xfrm>
          <a:prstGeom prst="rect">
            <a:avLst/>
          </a:prstGeom>
          <a:solidFill>
            <a:schemeClr val="tx2">
              <a:lumMod val="20000"/>
              <a:lumOff val="80000"/>
            </a:schemeClr>
          </a:solidFill>
          <a:ln>
            <a:solidFill>
              <a:schemeClr val="accent1"/>
            </a:solidFill>
          </a:ln>
        </p:spPr>
        <p:txBody>
          <a:bodyPr wrap="square" rtlCol="0">
            <a:spAutoFit/>
          </a:bodyPr>
          <a:lstStyle/>
          <a:p>
            <a:pPr marL="285750" indent="-285750">
              <a:buFont typeface="Arial" panose="020B0604020202020204" pitchFamily="34" charset="0"/>
              <a:buChar char="•"/>
            </a:pPr>
            <a:r>
              <a:rPr lang="cs-CZ" sz="1600" dirty="0">
                <a:solidFill>
                  <a:srgbClr val="3C3C3C"/>
                </a:solidFill>
                <a:latin typeface="+mn-lt"/>
              </a:rPr>
              <a:t>„Já se snažím hledat pravdu, někdy v životě mě to stálo třeba tři vyhazovy z práce, za minulého režimu, a nikdy jsem toho nelitoval.“ </a:t>
            </a:r>
            <a:r>
              <a:rPr lang="cs-CZ" sz="1400" dirty="0">
                <a:solidFill>
                  <a:srgbClr val="3C3C3C"/>
                </a:solidFill>
                <a:latin typeface="+mn-lt"/>
              </a:rPr>
              <a:t>(Rozhovor prezidenta republiky pro pořad TV Prima Partie Terezy Tománkové,  27. 6. 2021)</a:t>
            </a:r>
          </a:p>
          <a:p>
            <a:pPr marL="285750" indent="-285750">
              <a:buFont typeface="Arial" panose="020B0604020202020204" pitchFamily="34" charset="0"/>
              <a:buChar char="•"/>
            </a:pPr>
            <a:r>
              <a:rPr lang="cs-CZ" sz="1600" dirty="0">
                <a:solidFill>
                  <a:srgbClr val="3C3C3C"/>
                </a:solidFill>
                <a:latin typeface="+mn-lt"/>
              </a:rPr>
              <a:t>„Ne každý je tak čistý a nevinný, bílá lilie, jako já, který vydíratelný není.“ </a:t>
            </a:r>
            <a:r>
              <a:rPr lang="cs-CZ" sz="1400" dirty="0">
                <a:solidFill>
                  <a:srgbClr val="3C3C3C"/>
                </a:solidFill>
                <a:latin typeface="+mn-lt"/>
              </a:rPr>
              <a:t>(… Blesk, 22. 8.)</a:t>
            </a:r>
            <a:endParaRPr lang="cs-CZ" sz="1600" dirty="0">
              <a:solidFill>
                <a:srgbClr val="3C3C3C"/>
              </a:solidFill>
              <a:latin typeface="+mn-lt"/>
            </a:endParaRPr>
          </a:p>
          <a:p>
            <a:pPr marL="285750" indent="-285750">
              <a:buFont typeface="Arial" panose="020B0604020202020204" pitchFamily="34" charset="0"/>
              <a:buChar char="•"/>
            </a:pPr>
            <a:r>
              <a:rPr lang="cs-CZ" sz="1600" dirty="0">
                <a:solidFill>
                  <a:srgbClr val="3C3C3C"/>
                </a:solidFill>
                <a:latin typeface="+mn-lt"/>
              </a:rPr>
              <a:t>„Všechny vás srdečně pozdravuji, ze zámku v Lánech, kde jsem dnes měl dlouhý pracovní program. … Jdu příkladem a právě s dobrou myslí se chystám na povolební dobu, kdy mne čeká opravdu hodně práce.“ </a:t>
            </a:r>
            <a:r>
              <a:rPr lang="cs-CZ" sz="1400" dirty="0">
                <a:solidFill>
                  <a:srgbClr val="3C3C3C"/>
                </a:solidFill>
                <a:latin typeface="+mn-lt"/>
              </a:rPr>
              <a:t>(Zdravice prezidenta republiky přečtená při příležitosti koncertu Hudby Hradní stráže, 22. 9. 2021)</a:t>
            </a:r>
          </a:p>
          <a:p>
            <a:pPr marL="285750" indent="-285750">
              <a:buFont typeface="Arial" panose="020B0604020202020204" pitchFamily="34" charset="0"/>
              <a:buChar char="•"/>
            </a:pPr>
            <a:r>
              <a:rPr lang="cs-CZ" sz="1600" dirty="0">
                <a:solidFill>
                  <a:srgbClr val="3C3C3C"/>
                </a:solidFill>
                <a:latin typeface="+mn-lt"/>
              </a:rPr>
              <a:t>„</a:t>
            </a:r>
            <a:r>
              <a:rPr lang="pt-BR" sz="1600" dirty="0">
                <a:solidFill>
                  <a:srgbClr val="3C3C3C"/>
                </a:solidFill>
                <a:latin typeface="+mn-lt"/>
              </a:rPr>
              <a:t>Já jsem si především prostudoval programy všech politických stran</a:t>
            </a:r>
            <a:r>
              <a:rPr lang="cs-CZ" sz="1600" dirty="0">
                <a:solidFill>
                  <a:srgbClr val="3C3C3C"/>
                </a:solidFill>
                <a:latin typeface="+mn-lt"/>
              </a:rPr>
              <a:t>.“ </a:t>
            </a:r>
            <a:r>
              <a:rPr lang="cs-CZ" sz="1400" dirty="0">
                <a:solidFill>
                  <a:srgbClr val="3C3C3C"/>
                </a:solidFill>
                <a:latin typeface="+mn-lt"/>
              </a:rPr>
              <a:t>(Rozhovor prezidenta republiky pro Frekvenci 1, 5. 11. 2021)</a:t>
            </a:r>
            <a:endParaRPr lang="cs-CZ" sz="1600" dirty="0">
              <a:solidFill>
                <a:srgbClr val="3C3C3C"/>
              </a:solidFill>
              <a:latin typeface="+mn-lt"/>
            </a:endParaRPr>
          </a:p>
          <a:p>
            <a:pPr marL="285750" indent="-285750">
              <a:buFont typeface="Arial" panose="020B0604020202020204" pitchFamily="34" charset="0"/>
              <a:buChar char="•"/>
            </a:pPr>
            <a:r>
              <a:rPr lang="cs-CZ" sz="1600" dirty="0">
                <a:solidFill>
                  <a:srgbClr val="3C3C3C"/>
                </a:solidFill>
                <a:latin typeface="+mn-lt"/>
              </a:rPr>
              <a:t>„Já pracuji už teď, ale v každém případě předpokládám, že během několika dnů budu propuštěn z nemocnice, odjedu do Lán, a tam se intenzita mé práce ještě zvýší, protože tam zejména budu přijímat kandidáty na jednotlivé ministry.“ </a:t>
            </a:r>
            <a:r>
              <a:rPr lang="cs-CZ" sz="1400" dirty="0">
                <a:solidFill>
                  <a:srgbClr val="3C3C3C"/>
                </a:solidFill>
                <a:latin typeface="+mn-lt"/>
              </a:rPr>
              <a:t>(Rozhovor prezidenta republiky pro TV Nova, 17. 11. 2021)</a:t>
            </a:r>
          </a:p>
        </p:txBody>
      </p:sp>
      <p:sp>
        <p:nvSpPr>
          <p:cNvPr id="13" name="Nadpis 1">
            <a:extLst>
              <a:ext uri="{FF2B5EF4-FFF2-40B4-BE49-F238E27FC236}">
                <a16:creationId xmlns:a16="http://schemas.microsoft.com/office/drawing/2014/main" id="{8E589A41-E3F4-4579-9A14-B404C78954F8}"/>
              </a:ext>
            </a:extLst>
          </p:cNvPr>
          <p:cNvSpPr txBox="1">
            <a:spLocks/>
          </p:cNvSpPr>
          <p:nvPr/>
        </p:nvSpPr>
        <p:spPr>
          <a:xfrm>
            <a:off x="253708" y="135926"/>
            <a:ext cx="11810090" cy="959180"/>
          </a:xfrm>
          <a:prstGeom prst="rect">
            <a:avLst/>
          </a:prstGeom>
        </p:spPr>
        <p:txBody>
          <a:bodyPr vert="horz" lIns="0" tIns="0" rIns="0" bIns="0" rtlCol="0" anchor="t" anchorCtr="0">
            <a:norm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pPr indent="-457200"/>
            <a:r>
              <a:rPr lang="cs-CZ" kern="0" dirty="0">
                <a:solidFill>
                  <a:srgbClr val="0000DC"/>
                </a:solidFill>
                <a:latin typeface="Arial" panose="020B0604020202020204" pitchFamily="34" charset="0"/>
                <a:cs typeface="Arial" panose="020B0604020202020204" pitchFamily="34" charset="0"/>
              </a:rPr>
              <a:t>Rámování: Zemanova sebeprezentace</a:t>
            </a:r>
          </a:p>
        </p:txBody>
      </p:sp>
      <p:sp>
        <p:nvSpPr>
          <p:cNvPr id="2" name="TextovéPole 1">
            <a:extLst>
              <a:ext uri="{FF2B5EF4-FFF2-40B4-BE49-F238E27FC236}">
                <a16:creationId xmlns:a16="http://schemas.microsoft.com/office/drawing/2014/main" id="{645E5BD8-B9C1-9196-7EF8-3421314730B3}"/>
              </a:ext>
            </a:extLst>
          </p:cNvPr>
          <p:cNvSpPr txBox="1"/>
          <p:nvPr/>
        </p:nvSpPr>
        <p:spPr>
          <a:xfrm>
            <a:off x="4812346" y="1026585"/>
            <a:ext cx="7188699" cy="307777"/>
          </a:xfrm>
          <a:prstGeom prst="rect">
            <a:avLst/>
          </a:prstGeom>
          <a:solidFill>
            <a:schemeClr val="accent6">
              <a:lumMod val="20000"/>
              <a:lumOff val="80000"/>
            </a:schemeClr>
          </a:solidFill>
        </p:spPr>
        <p:txBody>
          <a:bodyPr wrap="none" rtlCol="0">
            <a:spAutoFit/>
          </a:bodyPr>
          <a:lstStyle/>
          <a:p>
            <a:r>
              <a:rPr lang="cs-CZ" sz="1400" dirty="0"/>
              <a:t>https://www.hrad.cz/cs/prezident-cr/soucasny-prezident-cr/vybrane-projevy-a-rozhovory</a:t>
            </a:r>
            <a:endParaRPr lang="cs-CZ" sz="1400" kern="0" dirty="0">
              <a:solidFill>
                <a:srgbClr val="0000DC"/>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208976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90955" y="969267"/>
            <a:ext cx="11480487" cy="4574983"/>
          </a:xfrm>
        </p:spPr>
        <p:txBody>
          <a:bodyPr>
            <a:noAutofit/>
          </a:bodyPr>
          <a:lstStyle/>
          <a:p>
            <a:pPr marL="342900" indent="-342900">
              <a:buFont typeface="Arial" panose="020B0604020202020204" pitchFamily="34" charset="0"/>
              <a:buChar char="•"/>
            </a:pPr>
            <a:r>
              <a:rPr lang="cs-CZ" sz="2400" i="1" dirty="0"/>
              <a:t>Philipp. </a:t>
            </a:r>
            <a:r>
              <a:rPr lang="cs-CZ" sz="2400" dirty="0"/>
              <a:t>2,118:</a:t>
            </a:r>
            <a:r>
              <a:rPr lang="cs-CZ" sz="2400" i="1" dirty="0"/>
              <a:t> </a:t>
            </a:r>
            <a:r>
              <a:rPr lang="en-US" sz="2400" i="1" dirty="0" err="1"/>
              <a:t>Defendi</a:t>
            </a:r>
            <a:r>
              <a:rPr lang="en-US" sz="2400" i="1" dirty="0"/>
              <a:t> rem </a:t>
            </a:r>
            <a:r>
              <a:rPr lang="en-US" sz="2400" i="1" dirty="0" err="1"/>
              <a:t>publicam</a:t>
            </a:r>
            <a:r>
              <a:rPr lang="en-US" sz="2400" i="1" dirty="0"/>
              <a:t> </a:t>
            </a:r>
            <a:r>
              <a:rPr lang="en-US" sz="2400" i="1" dirty="0" err="1"/>
              <a:t>adulescens</a:t>
            </a:r>
            <a:r>
              <a:rPr lang="en-US" sz="2400" i="1" dirty="0"/>
              <a:t>, non </a:t>
            </a:r>
            <a:r>
              <a:rPr lang="en-US" sz="2400" i="1" dirty="0" err="1"/>
              <a:t>deseram</a:t>
            </a:r>
            <a:r>
              <a:rPr lang="en-US" sz="2400" i="1" dirty="0"/>
              <a:t> </a:t>
            </a:r>
            <a:r>
              <a:rPr lang="en-US" sz="2400" i="1" dirty="0" err="1"/>
              <a:t>senex</a:t>
            </a:r>
            <a:r>
              <a:rPr lang="en-US" sz="2400" i="1" dirty="0"/>
              <a:t>: </a:t>
            </a:r>
            <a:r>
              <a:rPr lang="en-US" sz="2400" i="1" dirty="0" err="1"/>
              <a:t>contempsi</a:t>
            </a:r>
            <a:r>
              <a:rPr lang="en-US" sz="2400" i="1" dirty="0"/>
              <a:t> </a:t>
            </a:r>
            <a:r>
              <a:rPr lang="en-US" sz="2400" i="1" dirty="0" err="1"/>
              <a:t>Catilinae</a:t>
            </a:r>
            <a:r>
              <a:rPr lang="en-US" sz="2400" i="1" dirty="0"/>
              <a:t> </a:t>
            </a:r>
            <a:r>
              <a:rPr lang="en-US" sz="2400" i="1" dirty="0" err="1"/>
              <a:t>gladios</a:t>
            </a:r>
            <a:r>
              <a:rPr lang="en-US" sz="2400" i="1" dirty="0"/>
              <a:t>, non </a:t>
            </a:r>
            <a:r>
              <a:rPr lang="en-US" sz="2400" i="1" dirty="0" err="1"/>
              <a:t>pertimescam</a:t>
            </a:r>
            <a:r>
              <a:rPr lang="en-US" sz="2400" i="1" dirty="0"/>
              <a:t> </a:t>
            </a:r>
            <a:r>
              <a:rPr lang="en-US" sz="2400" i="1" dirty="0" err="1"/>
              <a:t>tuos</a:t>
            </a:r>
            <a:r>
              <a:rPr lang="en-US" sz="2400" i="1" dirty="0"/>
              <a:t>. Quin </a:t>
            </a:r>
            <a:r>
              <a:rPr lang="en-US" sz="2400" i="1" dirty="0" err="1"/>
              <a:t>etiam</a:t>
            </a:r>
            <a:r>
              <a:rPr lang="en-US" sz="2400" i="1" dirty="0"/>
              <a:t> corpus </a:t>
            </a:r>
            <a:r>
              <a:rPr lang="en-US" sz="2400" i="1" dirty="0" err="1"/>
              <a:t>libenter</a:t>
            </a:r>
            <a:r>
              <a:rPr lang="en-US" sz="2400" i="1" dirty="0"/>
              <a:t> </a:t>
            </a:r>
            <a:r>
              <a:rPr lang="en-US" sz="2400" i="1" dirty="0" err="1"/>
              <a:t>obtulerim</a:t>
            </a:r>
            <a:r>
              <a:rPr lang="en-US" sz="2400" i="1" dirty="0"/>
              <a:t>, </a:t>
            </a:r>
            <a:r>
              <a:rPr lang="en-US" sz="2400" i="1" dirty="0" err="1"/>
              <a:t>si</a:t>
            </a:r>
            <a:r>
              <a:rPr lang="en-US" sz="2400" i="1" dirty="0"/>
              <a:t> </a:t>
            </a:r>
            <a:r>
              <a:rPr lang="en-US" sz="2400" i="1" dirty="0" err="1"/>
              <a:t>repraesentari</a:t>
            </a:r>
            <a:r>
              <a:rPr lang="en-US" sz="2400" i="1" dirty="0"/>
              <a:t> </a:t>
            </a:r>
            <a:r>
              <a:rPr lang="en-US" sz="2400" i="1" dirty="0" err="1"/>
              <a:t>morte</a:t>
            </a:r>
            <a:r>
              <a:rPr lang="en-US" sz="2400" i="1" dirty="0"/>
              <a:t> mea </a:t>
            </a:r>
            <a:r>
              <a:rPr lang="en-US" sz="2400" i="1" dirty="0" err="1"/>
              <a:t>libertas</a:t>
            </a:r>
            <a:r>
              <a:rPr lang="en-US" sz="2400" i="1" dirty="0"/>
              <a:t> </a:t>
            </a:r>
            <a:r>
              <a:rPr lang="en-US" sz="2400" i="1" dirty="0" err="1"/>
              <a:t>civitatis</a:t>
            </a:r>
            <a:r>
              <a:rPr lang="en-US" sz="2400" i="1" dirty="0"/>
              <a:t> </a:t>
            </a:r>
            <a:r>
              <a:rPr lang="en-US" sz="2400" i="1" dirty="0" err="1"/>
              <a:t>potest</a:t>
            </a:r>
            <a:r>
              <a:rPr lang="en-US" sz="2400" i="1" dirty="0"/>
              <a:t>, </a:t>
            </a:r>
            <a:r>
              <a:rPr lang="en-US" sz="2400" i="1" dirty="0" err="1"/>
              <a:t>ut</a:t>
            </a:r>
            <a:r>
              <a:rPr lang="en-US" sz="2400" i="1" dirty="0"/>
              <a:t> </a:t>
            </a:r>
            <a:r>
              <a:rPr lang="en-US" sz="2400" i="1" dirty="0" err="1"/>
              <a:t>aliquando</a:t>
            </a:r>
            <a:r>
              <a:rPr lang="en-US" sz="2400" i="1" dirty="0"/>
              <a:t> dolor </a:t>
            </a:r>
            <a:r>
              <a:rPr lang="en-US" sz="2400" i="1" dirty="0" err="1"/>
              <a:t>populi</a:t>
            </a:r>
            <a:r>
              <a:rPr lang="en-US" sz="2400" i="1" dirty="0"/>
              <a:t> Romani </a:t>
            </a:r>
            <a:r>
              <a:rPr lang="en-US" sz="2400" i="1" dirty="0" err="1"/>
              <a:t>pariat</a:t>
            </a:r>
            <a:r>
              <a:rPr lang="en-US" sz="2400" i="1" dirty="0"/>
              <a:t> quod </a:t>
            </a:r>
            <a:r>
              <a:rPr lang="en-US" sz="2400" i="1" dirty="0" err="1"/>
              <a:t>iam</a:t>
            </a:r>
            <a:r>
              <a:rPr lang="en-US" sz="2400" i="1" dirty="0"/>
              <a:t> </a:t>
            </a:r>
            <a:r>
              <a:rPr lang="en-US" sz="2400" i="1" dirty="0" err="1"/>
              <a:t>diu</a:t>
            </a:r>
            <a:r>
              <a:rPr lang="en-US" sz="2400" i="1" dirty="0"/>
              <a:t> </a:t>
            </a:r>
            <a:r>
              <a:rPr lang="en-US" sz="2400" i="1" dirty="0" err="1"/>
              <a:t>parturit</a:t>
            </a:r>
            <a:r>
              <a:rPr lang="en-US" sz="2400" i="1" dirty="0"/>
              <a:t>!</a:t>
            </a:r>
            <a:endParaRPr lang="cs-CZ" sz="2400" i="1" dirty="0"/>
          </a:p>
          <a:p>
            <a:pPr marL="342900" indent="-342900">
              <a:buFont typeface="Arial" panose="020B0604020202020204" pitchFamily="34" charset="0"/>
              <a:buChar char="•"/>
            </a:pPr>
            <a:r>
              <a:rPr lang="en-US" sz="1800" dirty="0"/>
              <a:t>“</a:t>
            </a:r>
            <a:r>
              <a:rPr lang="en-US" sz="1800" dirty="0" err="1"/>
              <a:t>Bránil</a:t>
            </a:r>
            <a:r>
              <a:rPr lang="en-US" sz="1800" dirty="0"/>
              <a:t> </a:t>
            </a:r>
            <a:r>
              <a:rPr lang="en-US" sz="1800" dirty="0" err="1"/>
              <a:t>jsem</a:t>
            </a:r>
            <a:r>
              <a:rPr lang="en-US" sz="1800" dirty="0"/>
              <a:t> </a:t>
            </a:r>
            <a:r>
              <a:rPr lang="en-US" sz="1800" dirty="0" err="1"/>
              <a:t>stát</a:t>
            </a:r>
            <a:r>
              <a:rPr lang="en-US" sz="1800" dirty="0"/>
              <a:t> </a:t>
            </a:r>
            <a:r>
              <a:rPr lang="en-US" sz="1800" dirty="0" err="1"/>
              <a:t>jako</a:t>
            </a:r>
            <a:r>
              <a:rPr lang="en-US" sz="1800" dirty="0"/>
              <a:t> </a:t>
            </a:r>
            <a:r>
              <a:rPr lang="en-US" sz="1800" dirty="0" err="1"/>
              <a:t>mladík</a:t>
            </a:r>
            <a:r>
              <a:rPr lang="en-US" sz="1800" dirty="0"/>
              <a:t>, </a:t>
            </a:r>
            <a:r>
              <a:rPr lang="en-US" sz="1800" dirty="0" err="1"/>
              <a:t>nepřestanu</a:t>
            </a:r>
            <a:r>
              <a:rPr lang="en-US" sz="1800" dirty="0"/>
              <a:t> ani </a:t>
            </a:r>
            <a:r>
              <a:rPr lang="en-US" sz="1800" dirty="0" err="1"/>
              <a:t>jako</a:t>
            </a:r>
            <a:r>
              <a:rPr lang="en-US" sz="1800" dirty="0"/>
              <a:t> </a:t>
            </a:r>
            <a:r>
              <a:rPr lang="en-US" sz="1800" dirty="0" err="1"/>
              <a:t>zralý</a:t>
            </a:r>
            <a:r>
              <a:rPr lang="en-US" sz="1800" dirty="0"/>
              <a:t> </a:t>
            </a:r>
            <a:r>
              <a:rPr lang="en-US" sz="1800" dirty="0" err="1"/>
              <a:t>muž</a:t>
            </a:r>
            <a:r>
              <a:rPr lang="en-US" sz="1800" dirty="0"/>
              <a:t>. </a:t>
            </a:r>
            <a:r>
              <a:rPr lang="en-US" sz="1800" dirty="0" err="1"/>
              <a:t>Pohrdl</a:t>
            </a:r>
            <a:r>
              <a:rPr lang="en-US" sz="1800" dirty="0"/>
              <a:t> </a:t>
            </a:r>
            <a:r>
              <a:rPr lang="en-US" sz="1800" dirty="0" err="1"/>
              <a:t>jsem</a:t>
            </a:r>
            <a:r>
              <a:rPr lang="en-US" sz="1800" dirty="0"/>
              <a:t> </a:t>
            </a:r>
            <a:r>
              <a:rPr lang="en-US" sz="1800" dirty="0" err="1"/>
              <a:t>meči</a:t>
            </a:r>
            <a:r>
              <a:rPr lang="en-US" sz="1800" dirty="0"/>
              <a:t> </a:t>
            </a:r>
            <a:r>
              <a:rPr lang="en-US" sz="1800" dirty="0" err="1"/>
              <a:t>Catilinovými</a:t>
            </a:r>
            <a:r>
              <a:rPr lang="en-US" sz="1800" dirty="0"/>
              <a:t>, </a:t>
            </a:r>
            <a:r>
              <a:rPr lang="en-US" sz="1800" dirty="0" err="1"/>
              <a:t>nezaleknu</a:t>
            </a:r>
            <a:r>
              <a:rPr lang="en-US" sz="1800" dirty="0"/>
              <a:t> se </a:t>
            </a:r>
            <a:r>
              <a:rPr lang="en-US" sz="1800" dirty="0" err="1"/>
              <a:t>těch</a:t>
            </a:r>
            <a:r>
              <a:rPr lang="en-US" sz="1800" dirty="0"/>
              <a:t> </a:t>
            </a:r>
            <a:r>
              <a:rPr lang="en-US" sz="1800" dirty="0" err="1"/>
              <a:t>tvých</a:t>
            </a:r>
            <a:r>
              <a:rPr lang="en-US" sz="1800" dirty="0"/>
              <a:t>. Jak </a:t>
            </a:r>
            <a:r>
              <a:rPr lang="en-US" sz="1800" dirty="0" err="1"/>
              <a:t>rád</a:t>
            </a:r>
            <a:r>
              <a:rPr lang="en-US" sz="1800" dirty="0"/>
              <a:t> </a:t>
            </a:r>
            <a:r>
              <a:rPr lang="en-US" sz="1800" dirty="0" err="1"/>
              <a:t>obětuji</a:t>
            </a:r>
            <a:r>
              <a:rPr lang="en-US" sz="1800" dirty="0"/>
              <a:t> </a:t>
            </a:r>
            <a:r>
              <a:rPr lang="en-US" sz="1800" dirty="0" err="1"/>
              <a:t>své</a:t>
            </a:r>
            <a:r>
              <a:rPr lang="en-US" sz="1800" dirty="0"/>
              <a:t> </a:t>
            </a:r>
            <a:r>
              <a:rPr lang="en-US" sz="1800" dirty="0" err="1"/>
              <a:t>tělo</a:t>
            </a:r>
            <a:r>
              <a:rPr lang="en-US" sz="1800" dirty="0"/>
              <a:t>, </a:t>
            </a:r>
            <a:r>
              <a:rPr lang="en-US" sz="1800" dirty="0" err="1"/>
              <a:t>pokud</a:t>
            </a:r>
            <a:r>
              <a:rPr lang="en-US" sz="1800" dirty="0"/>
              <a:t> </a:t>
            </a:r>
            <a:r>
              <a:rPr lang="en-US" sz="1800" dirty="0" err="1"/>
              <a:t>mou</a:t>
            </a:r>
            <a:r>
              <a:rPr lang="en-US" sz="1800" dirty="0"/>
              <a:t> </a:t>
            </a:r>
            <a:r>
              <a:rPr lang="en-US" sz="1800" dirty="0" err="1"/>
              <a:t>smrtí</a:t>
            </a:r>
            <a:r>
              <a:rPr lang="en-US" sz="1800" dirty="0"/>
              <a:t> </a:t>
            </a:r>
            <a:r>
              <a:rPr lang="en-US" sz="1800" dirty="0" err="1"/>
              <a:t>bude</a:t>
            </a:r>
            <a:r>
              <a:rPr lang="en-US" sz="1800" dirty="0"/>
              <a:t> </a:t>
            </a:r>
            <a:r>
              <a:rPr lang="en-US" sz="1800" dirty="0" err="1"/>
              <a:t>moci</a:t>
            </a:r>
            <a:r>
              <a:rPr lang="en-US" sz="1800" dirty="0"/>
              <a:t> </a:t>
            </a:r>
            <a:r>
              <a:rPr lang="en-US" sz="1800" dirty="0" err="1"/>
              <a:t>být</a:t>
            </a:r>
            <a:r>
              <a:rPr lang="en-US" sz="1800" dirty="0"/>
              <a:t> </a:t>
            </a:r>
            <a:r>
              <a:rPr lang="en-US" sz="1800" dirty="0" err="1"/>
              <a:t>obnovena</a:t>
            </a:r>
            <a:r>
              <a:rPr lang="en-US" sz="1800" dirty="0"/>
              <a:t> </a:t>
            </a:r>
            <a:r>
              <a:rPr lang="en-US" sz="1800" dirty="0" err="1"/>
              <a:t>občanská</a:t>
            </a:r>
            <a:r>
              <a:rPr lang="en-US" sz="1800" dirty="0"/>
              <a:t> </a:t>
            </a:r>
            <a:r>
              <a:rPr lang="en-US" sz="1800" dirty="0" err="1"/>
              <a:t>svoboda</a:t>
            </a:r>
            <a:r>
              <a:rPr lang="en-US" sz="1800" dirty="0"/>
              <a:t>, </a:t>
            </a:r>
            <a:r>
              <a:rPr lang="en-US" sz="1800" dirty="0" err="1"/>
              <a:t>tak</a:t>
            </a:r>
            <a:r>
              <a:rPr lang="en-US" sz="1800" dirty="0"/>
              <a:t> aby </a:t>
            </a:r>
            <a:r>
              <a:rPr lang="en-US" sz="1800" dirty="0" err="1"/>
              <a:t>konečně</a:t>
            </a:r>
            <a:r>
              <a:rPr lang="en-US" sz="1800" dirty="0"/>
              <a:t> </a:t>
            </a:r>
            <a:r>
              <a:rPr lang="en-US" sz="1800" dirty="0" err="1"/>
              <a:t>bolest</a:t>
            </a:r>
            <a:r>
              <a:rPr lang="en-US" sz="1800" dirty="0"/>
              <a:t> </a:t>
            </a:r>
            <a:r>
              <a:rPr lang="en-US" sz="1800" dirty="0" err="1"/>
              <a:t>římského</a:t>
            </a:r>
            <a:r>
              <a:rPr lang="en-US" sz="1800" dirty="0"/>
              <a:t> </a:t>
            </a:r>
            <a:r>
              <a:rPr lang="en-US" sz="1800" dirty="0" err="1"/>
              <a:t>lidu</a:t>
            </a:r>
            <a:r>
              <a:rPr lang="en-US" sz="1800" dirty="0"/>
              <a:t>, </a:t>
            </a:r>
            <a:r>
              <a:rPr lang="en-US" sz="1800" dirty="0" err="1"/>
              <a:t>která</a:t>
            </a:r>
            <a:r>
              <a:rPr lang="en-US" sz="1800" dirty="0"/>
              <a:t> </a:t>
            </a:r>
            <a:r>
              <a:rPr lang="en-US" sz="1800" dirty="0" err="1"/>
              <a:t>jej</a:t>
            </a:r>
            <a:r>
              <a:rPr lang="en-US" sz="1800" dirty="0"/>
              <a:t> </a:t>
            </a:r>
            <a:r>
              <a:rPr lang="en-US" sz="1800" dirty="0" err="1"/>
              <a:t>tak</a:t>
            </a:r>
            <a:r>
              <a:rPr lang="en-US" sz="1800" dirty="0"/>
              <a:t> </a:t>
            </a:r>
            <a:r>
              <a:rPr lang="en-US" sz="1800" dirty="0" err="1"/>
              <a:t>dlouho</a:t>
            </a:r>
            <a:r>
              <a:rPr lang="en-US" sz="1800" dirty="0"/>
              <a:t> </a:t>
            </a:r>
            <a:r>
              <a:rPr lang="en-US" sz="1800" dirty="0" err="1"/>
              <a:t>sužovala</a:t>
            </a:r>
            <a:r>
              <a:rPr lang="en-US" sz="1800" dirty="0"/>
              <a:t>, </a:t>
            </a:r>
            <a:r>
              <a:rPr lang="en-US" sz="1800" dirty="0" err="1"/>
              <a:t>přinesla</a:t>
            </a:r>
            <a:r>
              <a:rPr lang="en-US" sz="1800" dirty="0"/>
              <a:t> </a:t>
            </a:r>
            <a:r>
              <a:rPr lang="en-US" sz="1800" dirty="0" err="1"/>
              <a:t>své</a:t>
            </a:r>
            <a:r>
              <a:rPr lang="en-US" sz="1800" dirty="0"/>
              <a:t> </a:t>
            </a:r>
            <a:r>
              <a:rPr lang="en-US" sz="1800" dirty="0" err="1"/>
              <a:t>plody</a:t>
            </a:r>
            <a:r>
              <a:rPr lang="en-US" sz="1800" dirty="0"/>
              <a:t>!</a:t>
            </a:r>
            <a:r>
              <a:rPr lang="cs-CZ" sz="1800" dirty="0"/>
              <a:t>“</a:t>
            </a:r>
            <a:endParaRPr lang="cs-CZ" sz="3600" i="1" dirty="0"/>
          </a:p>
          <a:p>
            <a:pPr marL="171450" lvl="1" indent="-171450">
              <a:buFont typeface="Arial" panose="020B0604020202020204" pitchFamily="34" charset="0"/>
              <a:buChar char="•"/>
            </a:pPr>
            <a:endParaRPr lang="cs-CZ" sz="700" dirty="0"/>
          </a:p>
        </p:txBody>
      </p:sp>
      <p:sp>
        <p:nvSpPr>
          <p:cNvPr id="7" name="TextovéPole 6"/>
          <p:cNvSpPr txBox="1"/>
          <p:nvPr/>
        </p:nvSpPr>
        <p:spPr>
          <a:xfrm>
            <a:off x="1386178" y="3356429"/>
            <a:ext cx="9090040" cy="1569660"/>
          </a:xfrm>
          <a:prstGeom prst="rect">
            <a:avLst/>
          </a:prstGeom>
          <a:solidFill>
            <a:schemeClr val="tx2">
              <a:lumMod val="20000"/>
              <a:lumOff val="80000"/>
            </a:schemeClr>
          </a:solidFill>
          <a:ln>
            <a:solidFill>
              <a:schemeClr val="tx2"/>
            </a:solidFill>
          </a:ln>
        </p:spPr>
        <p:txBody>
          <a:bodyPr wrap="square" rtlCol="0">
            <a:spAutoFit/>
          </a:bodyPr>
          <a:lstStyle/>
          <a:p>
            <a:pPr marL="285750" lvl="1" indent="-285750">
              <a:buFont typeface="Arial" panose="020B0604020202020204" pitchFamily="34" charset="0"/>
              <a:buChar char="•"/>
            </a:pPr>
            <a:r>
              <a:rPr lang="cs-CZ" dirty="0">
                <a:latin typeface="+mn-lt"/>
              </a:rPr>
              <a:t>Cicero argumentuje v politické rovině, konkrétně, situačně</a:t>
            </a:r>
          </a:p>
          <a:p>
            <a:pPr marL="285750" lvl="1" indent="-285750">
              <a:buFont typeface="Arial" panose="020B0604020202020204" pitchFamily="34" charset="0"/>
              <a:buChar char="•"/>
            </a:pPr>
            <a:r>
              <a:rPr lang="cs-CZ" dirty="0">
                <a:latin typeface="+mn-lt"/>
              </a:rPr>
              <a:t>Osobní rovina: v listech je překvapivě neutrální, veřejný projev je konsekventní (stojí proti populistickým krokům narušujícím </a:t>
            </a:r>
            <a:r>
              <a:rPr lang="cs-CZ" i="1" dirty="0" err="1">
                <a:latin typeface="+mn-lt"/>
              </a:rPr>
              <a:t>concordiam</a:t>
            </a:r>
            <a:r>
              <a:rPr lang="cs-CZ" i="1" dirty="0">
                <a:latin typeface="+mn-lt"/>
              </a:rPr>
              <a:t> </a:t>
            </a:r>
            <a:r>
              <a:rPr lang="cs-CZ" i="1" dirty="0" err="1">
                <a:latin typeface="+mn-lt"/>
              </a:rPr>
              <a:t>ordinum</a:t>
            </a:r>
            <a:r>
              <a:rPr lang="cs-CZ" dirty="0">
                <a:latin typeface="+mn-lt"/>
              </a:rPr>
              <a:t>)</a:t>
            </a:r>
          </a:p>
        </p:txBody>
      </p:sp>
      <p:sp>
        <p:nvSpPr>
          <p:cNvPr id="4" name="Zástupný symbol pro zápatí 3"/>
          <p:cNvSpPr>
            <a:spLocks noGrp="1"/>
          </p:cNvSpPr>
          <p:nvPr>
            <p:ph type="ftr" sz="quarter" idx="11"/>
          </p:nvPr>
        </p:nvSpPr>
        <p:spPr/>
        <p:txBody>
          <a:bodyPr/>
          <a:lstStyle/>
          <a:p>
            <a:r>
              <a:rPr lang="nl-NL"/>
              <a:t>1/12/2022 Den latiny. ÚŘLS, UK, Praha.</a:t>
            </a:r>
            <a:endParaRPr lang="cs-CZ"/>
          </a:p>
        </p:txBody>
      </p:sp>
      <p:sp>
        <p:nvSpPr>
          <p:cNvPr id="5" name="Zástupný symbol pro číslo snímku 4"/>
          <p:cNvSpPr>
            <a:spLocks noGrp="1"/>
          </p:cNvSpPr>
          <p:nvPr>
            <p:ph type="sldNum" sz="quarter" idx="12"/>
          </p:nvPr>
        </p:nvSpPr>
        <p:spPr/>
        <p:txBody>
          <a:bodyPr/>
          <a:lstStyle/>
          <a:p>
            <a:fld id="{C4ACB992-AB1E-44ED-A023-FDEEC97C9235}" type="slidenum">
              <a:rPr lang="cs-CZ" smtClean="0"/>
              <a:t>33</a:t>
            </a:fld>
            <a:endParaRPr lang="cs-CZ"/>
          </a:p>
        </p:txBody>
      </p:sp>
      <p:sp>
        <p:nvSpPr>
          <p:cNvPr id="9" name="Nadpis 1">
            <a:extLst>
              <a:ext uri="{FF2B5EF4-FFF2-40B4-BE49-F238E27FC236}">
                <a16:creationId xmlns:a16="http://schemas.microsoft.com/office/drawing/2014/main" id="{C079AE27-1ABA-4516-8B90-248AB1DCB508}"/>
              </a:ext>
            </a:extLst>
          </p:cNvPr>
          <p:cNvSpPr txBox="1">
            <a:spLocks/>
          </p:cNvSpPr>
          <p:nvPr/>
        </p:nvSpPr>
        <p:spPr>
          <a:xfrm>
            <a:off x="190955" y="228197"/>
            <a:ext cx="11810090" cy="959180"/>
          </a:xfrm>
          <a:prstGeom prst="rect">
            <a:avLst/>
          </a:prstGeom>
        </p:spPr>
        <p:txBody>
          <a:bodyPr vert="horz" lIns="0" tIns="0" rIns="0" bIns="0" rtlCol="0" anchor="t" anchorCtr="0">
            <a:norm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pPr indent="-457200"/>
            <a:r>
              <a:rPr lang="cs-CZ" kern="0" dirty="0">
                <a:solidFill>
                  <a:srgbClr val="0000DC"/>
                </a:solidFill>
                <a:latin typeface="Arial" panose="020B0604020202020204" pitchFamily="34" charset="0"/>
                <a:cs typeface="Arial" panose="020B0604020202020204" pitchFamily="34" charset="0"/>
              </a:rPr>
              <a:t>Manipulace? </a:t>
            </a:r>
            <a:r>
              <a:rPr lang="cs-CZ" kern="0" dirty="0" err="1">
                <a:solidFill>
                  <a:srgbClr val="0000DC"/>
                </a:solidFill>
                <a:latin typeface="Arial" panose="020B0604020202020204" pitchFamily="34" charset="0"/>
                <a:cs typeface="Arial" panose="020B0604020202020204" pitchFamily="34" charset="0"/>
              </a:rPr>
              <a:t>Persuaze</a:t>
            </a:r>
            <a:r>
              <a:rPr lang="cs-CZ" kern="0" dirty="0">
                <a:solidFill>
                  <a:srgbClr val="0000DC"/>
                </a:solidFill>
                <a:latin typeface="Arial" panose="020B0604020202020204" pitchFamily="34" charset="0"/>
                <a:cs typeface="Arial" panose="020B0604020202020204" pitchFamily="34" charset="0"/>
              </a:rPr>
              <a:t>?</a:t>
            </a:r>
          </a:p>
        </p:txBody>
      </p:sp>
      <p:sp>
        <p:nvSpPr>
          <p:cNvPr id="10" name="TextovéPole 9">
            <a:extLst>
              <a:ext uri="{FF2B5EF4-FFF2-40B4-BE49-F238E27FC236}">
                <a16:creationId xmlns:a16="http://schemas.microsoft.com/office/drawing/2014/main" id="{EBF7356F-49E0-4040-B03F-E3292FEB08AF}"/>
              </a:ext>
            </a:extLst>
          </p:cNvPr>
          <p:cNvSpPr txBox="1"/>
          <p:nvPr/>
        </p:nvSpPr>
        <p:spPr>
          <a:xfrm>
            <a:off x="1386178" y="5021439"/>
            <a:ext cx="9090040" cy="1569660"/>
          </a:xfrm>
          <a:prstGeom prst="rect">
            <a:avLst/>
          </a:prstGeom>
          <a:solidFill>
            <a:schemeClr val="tx2">
              <a:lumMod val="20000"/>
              <a:lumOff val="80000"/>
            </a:schemeClr>
          </a:solidFill>
          <a:ln>
            <a:solidFill>
              <a:schemeClr val="tx2"/>
            </a:solidFill>
          </a:ln>
        </p:spPr>
        <p:txBody>
          <a:bodyPr wrap="square" rtlCol="0">
            <a:spAutoFit/>
          </a:bodyPr>
          <a:lstStyle/>
          <a:p>
            <a:pPr marL="285750" lvl="1" indent="-285750">
              <a:buFont typeface="Arial" panose="020B0604020202020204" pitchFamily="34" charset="0"/>
              <a:buChar char="•"/>
            </a:pPr>
            <a:r>
              <a:rPr lang="cs-CZ" dirty="0">
                <a:latin typeface="+mn-lt"/>
              </a:rPr>
              <a:t>P. prezident Zeman argumentuje formálně v expertní rovině, obsahově v rovině všeobecně známých faktů či usuzování dle zásad zdravého rozumu</a:t>
            </a:r>
          </a:p>
          <a:p>
            <a:pPr marL="285750" lvl="1" indent="-285750">
              <a:buFont typeface="Arial" panose="020B0604020202020204" pitchFamily="34" charset="0"/>
              <a:buChar char="•"/>
            </a:pPr>
            <a:r>
              <a:rPr lang="cs-CZ" dirty="0">
                <a:latin typeface="+mn-lt"/>
              </a:rPr>
              <a:t>Osobní rovina: … … …</a:t>
            </a:r>
          </a:p>
        </p:txBody>
      </p:sp>
      <p:sp>
        <p:nvSpPr>
          <p:cNvPr id="11" name="Poloviční rámeček 10">
            <a:extLst>
              <a:ext uri="{FF2B5EF4-FFF2-40B4-BE49-F238E27FC236}">
                <a16:creationId xmlns:a16="http://schemas.microsoft.com/office/drawing/2014/main" id="{5711E046-43FA-47F0-BEB1-5C98B21DC908}"/>
              </a:ext>
            </a:extLst>
          </p:cNvPr>
          <p:cNvSpPr/>
          <p:nvPr/>
        </p:nvSpPr>
        <p:spPr bwMode="auto">
          <a:xfrm rot="18935158">
            <a:off x="1004326" y="4595154"/>
            <a:ext cx="914400" cy="914400"/>
          </a:xfrm>
          <a:prstGeom prst="halfFrame">
            <a:avLst>
              <a:gd name="adj1" fmla="val 8614"/>
              <a:gd name="adj2" fmla="val 8614"/>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Tree>
    <p:extLst>
      <p:ext uri="{BB962C8B-B14F-4D97-AF65-F5344CB8AC3E}">
        <p14:creationId xmlns:p14="http://schemas.microsoft.com/office/powerpoint/2010/main" val="33291488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0F950F-EE24-7186-761A-E5F8FCD82E37}"/>
              </a:ext>
            </a:extLst>
          </p:cNvPr>
          <p:cNvSpPr>
            <a:spLocks noGrp="1"/>
          </p:cNvSpPr>
          <p:nvPr>
            <p:ph type="title"/>
          </p:nvPr>
        </p:nvSpPr>
        <p:spPr/>
        <p:txBody>
          <a:bodyPr/>
          <a:lstStyle/>
          <a:p>
            <a:r>
              <a:rPr lang="cs-CZ" dirty="0"/>
              <a:t>Praktická lekce </a:t>
            </a:r>
            <a:r>
              <a:rPr lang="cs-CZ" dirty="0" err="1"/>
              <a:t>manipulátorství</a:t>
            </a:r>
            <a:r>
              <a:rPr lang="cs-CZ" dirty="0"/>
              <a:t> aneb jak se stát úspěšným „konzulem“?!</a:t>
            </a:r>
          </a:p>
        </p:txBody>
      </p:sp>
      <p:sp>
        <p:nvSpPr>
          <p:cNvPr id="3" name="Zástupný obsah 2">
            <a:extLst>
              <a:ext uri="{FF2B5EF4-FFF2-40B4-BE49-F238E27FC236}">
                <a16:creationId xmlns:a16="http://schemas.microsoft.com/office/drawing/2014/main" id="{4401CE91-8897-91A7-8807-B030E8F10391}"/>
              </a:ext>
            </a:extLst>
          </p:cNvPr>
          <p:cNvSpPr>
            <a:spLocks noGrp="1"/>
          </p:cNvSpPr>
          <p:nvPr>
            <p:ph idx="1"/>
          </p:nvPr>
        </p:nvSpPr>
        <p:spPr/>
        <p:txBody>
          <a:bodyPr/>
          <a:lstStyle/>
          <a:p>
            <a:endParaRPr lang="cs-CZ" dirty="0"/>
          </a:p>
          <a:p>
            <a:endParaRPr lang="cs-CZ" dirty="0"/>
          </a:p>
          <a:p>
            <a:endParaRPr lang="cs-CZ" dirty="0"/>
          </a:p>
          <a:p>
            <a:endParaRPr lang="cs-CZ" dirty="0"/>
          </a:p>
          <a:p>
            <a:endParaRPr lang="cs-CZ" dirty="0"/>
          </a:p>
          <a:p>
            <a:endParaRPr lang="cs-CZ" dirty="0"/>
          </a:p>
          <a:p>
            <a:pPr algn="ctr"/>
            <a:r>
              <a:rPr lang="cs-CZ" dirty="0">
                <a:solidFill>
                  <a:schemeClr val="tx2"/>
                </a:solidFill>
              </a:rPr>
              <a:t>Provozování této rizikové činnosti mimo zabezpečený prostor FF UK může způsobit závažné poškození charakteru!!! Na maminky nefunguje!!!</a:t>
            </a:r>
          </a:p>
        </p:txBody>
      </p:sp>
      <p:sp>
        <p:nvSpPr>
          <p:cNvPr id="4" name="Zástupný symbol pro zápatí 3">
            <a:extLst>
              <a:ext uri="{FF2B5EF4-FFF2-40B4-BE49-F238E27FC236}">
                <a16:creationId xmlns:a16="http://schemas.microsoft.com/office/drawing/2014/main" id="{A13D166E-6778-9C00-5020-04D020632C25}"/>
              </a:ext>
            </a:extLst>
          </p:cNvPr>
          <p:cNvSpPr>
            <a:spLocks noGrp="1"/>
          </p:cNvSpPr>
          <p:nvPr>
            <p:ph type="ftr" sz="quarter" idx="11"/>
          </p:nvPr>
        </p:nvSpPr>
        <p:spPr/>
        <p:txBody>
          <a:bodyPr/>
          <a:lstStyle/>
          <a:p>
            <a:r>
              <a:rPr lang="nl-NL" dirty="0"/>
              <a:t>1/12/2022 Den latiny. ÚŘLS, UK, Praha.</a:t>
            </a:r>
            <a:endParaRPr lang="cs-CZ" dirty="0"/>
          </a:p>
        </p:txBody>
      </p:sp>
      <p:sp>
        <p:nvSpPr>
          <p:cNvPr id="5" name="Zástupný symbol pro číslo snímku 4">
            <a:extLst>
              <a:ext uri="{FF2B5EF4-FFF2-40B4-BE49-F238E27FC236}">
                <a16:creationId xmlns:a16="http://schemas.microsoft.com/office/drawing/2014/main" id="{AF2815A8-1117-5165-F00E-643B1C2525FD}"/>
              </a:ext>
            </a:extLst>
          </p:cNvPr>
          <p:cNvSpPr>
            <a:spLocks noGrp="1"/>
          </p:cNvSpPr>
          <p:nvPr>
            <p:ph type="sldNum" sz="quarter" idx="12"/>
          </p:nvPr>
        </p:nvSpPr>
        <p:spPr/>
        <p:txBody>
          <a:bodyPr/>
          <a:lstStyle/>
          <a:p>
            <a:fld id="{C4ACB992-AB1E-44ED-A023-FDEEC97C9235}" type="slidenum">
              <a:rPr lang="cs-CZ" smtClean="0"/>
              <a:t>34</a:t>
            </a:fld>
            <a:endParaRPr lang="cs-CZ"/>
          </a:p>
        </p:txBody>
      </p:sp>
      <p:pic>
        <p:nvPicPr>
          <p:cNvPr id="4098" name="Picture 2" descr="Nalezený obrázek pro alert danger">
            <a:extLst>
              <a:ext uri="{FF2B5EF4-FFF2-40B4-BE49-F238E27FC236}">
                <a16:creationId xmlns:a16="http://schemas.microsoft.com/office/drawing/2014/main" id="{76EDC3E6-5C77-5D78-C495-4C64A12BC4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6410" y="1996152"/>
            <a:ext cx="2237979" cy="2237979"/>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Nalezený obrázek pro Alert Transparent">
            <a:extLst>
              <a:ext uri="{FF2B5EF4-FFF2-40B4-BE49-F238E27FC236}">
                <a16:creationId xmlns:a16="http://schemas.microsoft.com/office/drawing/2014/main" id="{3D3E1AF4-8AF7-52C7-A3A0-191933BF78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57635" y="2372281"/>
            <a:ext cx="1980265" cy="154327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Nalezený obrázek pro Alert Transparent">
            <a:extLst>
              <a:ext uri="{FF2B5EF4-FFF2-40B4-BE49-F238E27FC236}">
                <a16:creationId xmlns:a16="http://schemas.microsoft.com/office/drawing/2014/main" id="{1641E054-D363-FE28-F109-1A0F277F0DF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79311" y="1996152"/>
            <a:ext cx="1140605" cy="88890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Nalezený obrázek pro Alert Transparent">
            <a:extLst>
              <a:ext uri="{FF2B5EF4-FFF2-40B4-BE49-F238E27FC236}">
                <a16:creationId xmlns:a16="http://schemas.microsoft.com/office/drawing/2014/main" id="{045CD234-30D5-3890-3DB4-97E577684DD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81294" y="1872000"/>
            <a:ext cx="1318437" cy="102749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Nalezený obrázek pro Alert Transparent">
            <a:extLst>
              <a:ext uri="{FF2B5EF4-FFF2-40B4-BE49-F238E27FC236}">
                <a16:creationId xmlns:a16="http://schemas.microsoft.com/office/drawing/2014/main" id="{1516B083-3129-A8FB-0829-F12C6B3728F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5200" y="3428999"/>
            <a:ext cx="758217" cy="59090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Nalezený obrázek pro Alert Transparent">
            <a:extLst>
              <a:ext uri="{FF2B5EF4-FFF2-40B4-BE49-F238E27FC236}">
                <a16:creationId xmlns:a16="http://schemas.microsoft.com/office/drawing/2014/main" id="{DC6523CA-512C-C4FB-FFA3-5496B5112B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2885" y="2936007"/>
            <a:ext cx="1703805" cy="132782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Nalezený obrázek pro Alert Transparent">
            <a:extLst>
              <a:ext uri="{FF2B5EF4-FFF2-40B4-BE49-F238E27FC236}">
                <a16:creationId xmlns:a16="http://schemas.microsoft.com/office/drawing/2014/main" id="{AADC9FDD-B076-B8F1-55C3-8F4B0D939E1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78726" y="3411086"/>
            <a:ext cx="1005343" cy="783493"/>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Nalezený obrázek pro Alert Transparent">
            <a:extLst>
              <a:ext uri="{FF2B5EF4-FFF2-40B4-BE49-F238E27FC236}">
                <a16:creationId xmlns:a16="http://schemas.microsoft.com/office/drawing/2014/main" id="{50B59C75-106F-451A-13C5-551946DC177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0509" y="2154793"/>
            <a:ext cx="1445397" cy="11264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6485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611A03-D5AF-A161-6B9E-25574A11C931}"/>
              </a:ext>
            </a:extLst>
          </p:cNvPr>
          <p:cNvSpPr>
            <a:spLocks noGrp="1"/>
          </p:cNvSpPr>
          <p:nvPr>
            <p:ph type="title"/>
          </p:nvPr>
        </p:nvSpPr>
        <p:spPr>
          <a:xfrm>
            <a:off x="720000" y="551037"/>
            <a:ext cx="10753200" cy="451576"/>
          </a:xfrm>
        </p:spPr>
        <p:txBody>
          <a:bodyPr/>
          <a:lstStyle/>
          <a:p>
            <a:r>
              <a:rPr lang="cs-CZ" dirty="0"/>
              <a:t>17. Listopad 2022</a:t>
            </a:r>
          </a:p>
        </p:txBody>
      </p:sp>
      <p:sp>
        <p:nvSpPr>
          <p:cNvPr id="3" name="Zástupný obsah 2">
            <a:extLst>
              <a:ext uri="{FF2B5EF4-FFF2-40B4-BE49-F238E27FC236}">
                <a16:creationId xmlns:a16="http://schemas.microsoft.com/office/drawing/2014/main" id="{8D982094-C5C9-AEA3-4DAE-76BAD32C4505}"/>
              </a:ext>
            </a:extLst>
          </p:cNvPr>
          <p:cNvSpPr>
            <a:spLocks noGrp="1"/>
          </p:cNvSpPr>
          <p:nvPr>
            <p:ph idx="1"/>
          </p:nvPr>
        </p:nvSpPr>
        <p:spPr>
          <a:xfrm>
            <a:off x="414000" y="1042369"/>
            <a:ext cx="11363870" cy="4662694"/>
          </a:xfrm>
        </p:spPr>
        <p:txBody>
          <a:bodyPr/>
          <a:lstStyle/>
          <a:p>
            <a:pPr marL="342900" indent="-342900">
              <a:buFont typeface="Arial" panose="020B0604020202020204" pitchFamily="34" charset="0"/>
              <a:buChar char="•"/>
            </a:pPr>
            <a:r>
              <a:rPr lang="pt-BR" sz="1600" b="0" i="0" dirty="0">
                <a:solidFill>
                  <a:srgbClr val="242424"/>
                </a:solidFill>
                <a:effectLst/>
              </a:rPr>
              <a:t>17. listopad</a:t>
            </a:r>
            <a:r>
              <a:rPr lang="cs-CZ" sz="1600" b="0" i="0" dirty="0">
                <a:solidFill>
                  <a:srgbClr val="242424"/>
                </a:solidFill>
                <a:effectLst/>
              </a:rPr>
              <a:t>: Oslavy i protesty v ulicích.</a:t>
            </a:r>
            <a:r>
              <a:rPr lang="pt-BR" sz="1600" b="0" i="0" dirty="0">
                <a:solidFill>
                  <a:srgbClr val="242424"/>
                </a:solidFill>
                <a:effectLst/>
              </a:rPr>
              <a:t> </a:t>
            </a:r>
            <a:r>
              <a:rPr lang="cs-CZ" sz="1600" b="0" i="0" dirty="0">
                <a:solidFill>
                  <a:srgbClr val="242424"/>
                </a:solidFill>
                <a:effectLst/>
              </a:rPr>
              <a:t>(MF Dnes, 16. 11.)</a:t>
            </a:r>
          </a:p>
          <a:p>
            <a:pPr marL="342900" indent="-342900">
              <a:buFont typeface="Arial" panose="020B0604020202020204" pitchFamily="34" charset="0"/>
              <a:buChar char="•"/>
            </a:pPr>
            <a:endParaRPr lang="cs-CZ" sz="1600" b="0" i="0" dirty="0">
              <a:solidFill>
                <a:srgbClr val="242424"/>
              </a:solidFill>
              <a:effectLst/>
            </a:endParaRPr>
          </a:p>
          <a:p>
            <a:pPr marL="342900" indent="-342900">
              <a:buFont typeface="Arial" panose="020B0604020202020204" pitchFamily="34" charset="0"/>
              <a:buChar char="•"/>
            </a:pPr>
            <a:r>
              <a:rPr lang="cs-CZ" sz="1600" dirty="0">
                <a:solidFill>
                  <a:srgbClr val="242424"/>
                </a:solidFill>
                <a:hlinkClick r:id="rId2">
                  <a:extLst>
                    <a:ext uri="{A12FA001-AC4F-418D-AE19-62706E023703}">
                      <ahyp:hlinkClr xmlns:ahyp="http://schemas.microsoft.com/office/drawing/2018/hyperlinkcolor" val="tx"/>
                    </a:ext>
                  </a:extLst>
                </a:hlinkClick>
              </a:rPr>
              <a:t>Česko si připomnělo 17. listopad. Pietami, koncerty i demonstrací proti vládě — ČT24 — Česká televize (ceskatelevize.cz)</a:t>
            </a:r>
            <a:r>
              <a:rPr lang="cs-CZ" sz="1600" dirty="0">
                <a:solidFill>
                  <a:srgbClr val="242424"/>
                </a:solidFill>
              </a:rPr>
              <a:t> (17. 11.)</a:t>
            </a:r>
          </a:p>
          <a:p>
            <a:pPr marL="342900" indent="-342900">
              <a:buFont typeface="Arial" panose="020B0604020202020204" pitchFamily="34" charset="0"/>
              <a:buChar char="•"/>
            </a:pPr>
            <a:r>
              <a:rPr lang="cs-CZ" sz="1600" dirty="0">
                <a:solidFill>
                  <a:srgbClr val="242424"/>
                </a:solidFill>
                <a:hlinkClick r:id="rId3">
                  <a:extLst>
                    <a:ext uri="{A12FA001-AC4F-418D-AE19-62706E023703}">
                      <ahyp:hlinkClr xmlns:ahyp="http://schemas.microsoft.com/office/drawing/2018/hyperlinkcolor" val="tx"/>
                    </a:ext>
                  </a:extLst>
                </a:hlinkClick>
              </a:rPr>
              <a:t>Tisíce lidí protestovaly proti České televizi a vládě, zkomplikovaly dopravu. Akce se obešla bez konfliktů | </a:t>
            </a:r>
            <a:r>
              <a:rPr lang="cs-CZ" sz="1600" dirty="0" err="1">
                <a:solidFill>
                  <a:srgbClr val="242424"/>
                </a:solidFill>
                <a:hlinkClick r:id="rId3">
                  <a:extLst>
                    <a:ext uri="{A12FA001-AC4F-418D-AE19-62706E023703}">
                      <ahyp:hlinkClr xmlns:ahyp="http://schemas.microsoft.com/office/drawing/2018/hyperlinkcolor" val="tx"/>
                    </a:ext>
                  </a:extLst>
                </a:hlinkClick>
              </a:rPr>
              <a:t>iROZHLAS</a:t>
            </a:r>
            <a:r>
              <a:rPr lang="cs-CZ" sz="1600" dirty="0">
                <a:solidFill>
                  <a:srgbClr val="242424"/>
                </a:solidFill>
                <a:hlinkClick r:id="rId3">
                  <a:extLst>
                    <a:ext uri="{A12FA001-AC4F-418D-AE19-62706E023703}">
                      <ahyp:hlinkClr xmlns:ahyp="http://schemas.microsoft.com/office/drawing/2018/hyperlinkcolor" val="tx"/>
                    </a:ext>
                  </a:extLst>
                </a:hlinkClick>
              </a:rPr>
              <a:t> - spolehlivé zprávy </a:t>
            </a:r>
            <a:r>
              <a:rPr lang="cs-CZ" sz="1600" dirty="0">
                <a:solidFill>
                  <a:srgbClr val="242424"/>
                </a:solidFill>
              </a:rPr>
              <a:t>(</a:t>
            </a:r>
            <a:r>
              <a:rPr lang="cs-CZ" sz="1600" dirty="0" err="1">
                <a:solidFill>
                  <a:srgbClr val="242424"/>
                </a:solidFill>
              </a:rPr>
              <a:t>iROZHLAS</a:t>
            </a:r>
            <a:r>
              <a:rPr lang="cs-CZ" sz="1600" dirty="0">
                <a:solidFill>
                  <a:srgbClr val="242424"/>
                </a:solidFill>
              </a:rPr>
              <a:t>, 17. 11.)</a:t>
            </a:r>
            <a:r>
              <a:rPr lang="cs-CZ" sz="1600" dirty="0">
                <a:solidFill>
                  <a:srgbClr val="242424"/>
                </a:solidFill>
                <a:hlinkClick r:id="rId4">
                  <a:extLst>
                    <a:ext uri="{A12FA001-AC4F-418D-AE19-62706E023703}">
                      <ahyp:hlinkClr xmlns:ahyp="http://schemas.microsoft.com/office/drawing/2018/hyperlinkcolor" val="tx"/>
                    </a:ext>
                  </a:extLst>
                </a:hlinkClick>
              </a:rPr>
              <a:t> </a:t>
            </a:r>
          </a:p>
          <a:p>
            <a:pPr marL="342900" indent="-342900">
              <a:buFont typeface="Arial" panose="020B0604020202020204" pitchFamily="34" charset="0"/>
              <a:buChar char="•"/>
            </a:pPr>
            <a:r>
              <a:rPr lang="cs-CZ" sz="1600" dirty="0">
                <a:solidFill>
                  <a:srgbClr val="242424"/>
                </a:solidFill>
                <a:hlinkClick r:id="rId4">
                  <a:extLst>
                    <a:ext uri="{A12FA001-AC4F-418D-AE19-62706E023703}">
                      <ahyp:hlinkClr xmlns:ahyp="http://schemas.microsoft.com/office/drawing/2018/hyperlinkcolor" val="tx"/>
                    </a:ext>
                  </a:extLst>
                </a:hlinkClick>
              </a:rPr>
              <a:t>Vzpomínat nestačí‘. Pochodu za demokracii se zúčastnily tisíce lidí, vyjádřily podporu Ukrajině</a:t>
            </a:r>
            <a:r>
              <a:rPr lang="cs-CZ" sz="1600" dirty="0">
                <a:solidFill>
                  <a:srgbClr val="242424"/>
                </a:solidFill>
              </a:rPr>
              <a:t> (</a:t>
            </a:r>
            <a:r>
              <a:rPr lang="cs-CZ" sz="1600" dirty="0" err="1">
                <a:solidFill>
                  <a:srgbClr val="242424"/>
                </a:solidFill>
              </a:rPr>
              <a:t>iROZHLAS</a:t>
            </a:r>
            <a:r>
              <a:rPr lang="cs-CZ" sz="1600" dirty="0">
                <a:solidFill>
                  <a:srgbClr val="242424"/>
                </a:solidFill>
              </a:rPr>
              <a:t>, 17. 11.)</a:t>
            </a:r>
          </a:p>
          <a:p>
            <a:pPr marL="342900" indent="-342900">
              <a:buFont typeface="Arial" panose="020B0604020202020204" pitchFamily="34" charset="0"/>
              <a:buChar char="•"/>
            </a:pPr>
            <a:r>
              <a:rPr lang="cs-CZ" sz="1600" dirty="0">
                <a:solidFill>
                  <a:srgbClr val="242424"/>
                </a:solidFill>
                <a:hlinkClick r:id="rId5">
                  <a:extLst>
                    <a:ext uri="{A12FA001-AC4F-418D-AE19-62706E023703}">
                      <ahyp:hlinkClr xmlns:ahyp="http://schemas.microsoft.com/office/drawing/2018/hyperlinkcolor" val="tx"/>
                    </a:ext>
                  </a:extLst>
                </a:hlinkClick>
              </a:rPr>
              <a:t>Proruští demonstranti dorazili k České televizi. Organizátor </a:t>
            </a:r>
            <a:r>
              <a:rPr lang="cs-CZ" sz="1600" dirty="0" err="1">
                <a:solidFill>
                  <a:srgbClr val="242424"/>
                </a:solidFill>
                <a:hlinkClick r:id="rId5">
                  <a:extLst>
                    <a:ext uri="{A12FA001-AC4F-418D-AE19-62706E023703}">
                      <ahyp:hlinkClr xmlns:ahyp="http://schemas.microsoft.com/office/drawing/2018/hyperlinkcolor" val="tx"/>
                    </a:ext>
                  </a:extLst>
                </a:hlinkClick>
              </a:rPr>
              <a:t>Vrabel</a:t>
            </a:r>
            <a:r>
              <a:rPr lang="cs-CZ" sz="1600" dirty="0">
                <a:solidFill>
                  <a:srgbClr val="242424"/>
                </a:solidFill>
                <a:hlinkClick r:id="rId5">
                  <a:extLst>
                    <a:ext uri="{A12FA001-AC4F-418D-AE19-62706E023703}">
                      <ahyp:hlinkClr xmlns:ahyp="http://schemas.microsoft.com/office/drawing/2018/hyperlinkcolor" val="tx"/>
                    </a:ext>
                  </a:extLst>
                </a:hlinkClick>
              </a:rPr>
              <a:t> varoval před „</a:t>
            </a:r>
            <a:r>
              <a:rPr lang="cs-CZ" sz="1600" dirty="0" err="1">
                <a:solidFill>
                  <a:srgbClr val="242424"/>
                </a:solidFill>
                <a:hlinkClick r:id="rId5">
                  <a:extLst>
                    <a:ext uri="{A12FA001-AC4F-418D-AE19-62706E023703}">
                      <ahyp:hlinkClr xmlns:ahyp="http://schemas.microsoft.com/office/drawing/2018/hyperlinkcolor" val="tx"/>
                    </a:ext>
                  </a:extLst>
                </a:hlinkClick>
              </a:rPr>
              <a:t>provokátory</a:t>
            </a:r>
            <a:r>
              <a:rPr lang="cs-CZ" sz="1600" dirty="0">
                <a:solidFill>
                  <a:srgbClr val="242424"/>
                </a:solidFill>
                <a:hlinkClick r:id="rId5">
                  <a:extLst>
                    <a:ext uri="{A12FA001-AC4F-418D-AE19-62706E023703}">
                      <ahyp:hlinkClr xmlns:ahyp="http://schemas.microsoft.com/office/drawing/2018/hyperlinkcolor" val="tx"/>
                    </a:ext>
                  </a:extLst>
                </a:hlinkClick>
              </a:rPr>
              <a:t>“ - Forum24</a:t>
            </a:r>
            <a:r>
              <a:rPr lang="cs-CZ" sz="1600" dirty="0">
                <a:solidFill>
                  <a:srgbClr val="242424"/>
                </a:solidFill>
              </a:rPr>
              <a:t> (17. 11.)</a:t>
            </a:r>
          </a:p>
          <a:p>
            <a:pPr marL="342900" indent="-342900">
              <a:buFont typeface="Arial" panose="020B0604020202020204" pitchFamily="34" charset="0"/>
              <a:buChar char="•"/>
            </a:pPr>
            <a:endParaRPr lang="cs-CZ" sz="1600" dirty="0">
              <a:solidFill>
                <a:srgbClr val="242424"/>
              </a:solidFill>
            </a:endParaRPr>
          </a:p>
          <a:p>
            <a:pPr marL="342900" indent="-342900">
              <a:buFont typeface="Arial" panose="020B0604020202020204" pitchFamily="34" charset="0"/>
              <a:buChar char="•"/>
            </a:pPr>
            <a:r>
              <a:rPr lang="cs-CZ" sz="1600" dirty="0">
                <a:solidFill>
                  <a:srgbClr val="242424"/>
                </a:solidFill>
              </a:rPr>
              <a:t>Výročí revoluce: Oslava svobody i protesty proti vládě a televizi (MF Dnes, 18. 11.)</a:t>
            </a:r>
          </a:p>
          <a:p>
            <a:pPr marL="342900" indent="-342900">
              <a:buFont typeface="Arial" panose="020B0604020202020204" pitchFamily="34" charset="0"/>
              <a:buChar char="•"/>
            </a:pPr>
            <a:r>
              <a:rPr lang="cs-CZ" sz="1600" dirty="0">
                <a:solidFill>
                  <a:srgbClr val="242424"/>
                </a:solidFill>
              </a:rPr>
              <a:t>Rozpolcený Listopad (Dnes Prague </a:t>
            </a:r>
            <a:r>
              <a:rPr lang="cs-CZ" sz="1600" dirty="0" err="1">
                <a:solidFill>
                  <a:srgbClr val="242424"/>
                </a:solidFill>
              </a:rPr>
              <a:t>edition</a:t>
            </a:r>
            <a:r>
              <a:rPr lang="cs-CZ" sz="1600" dirty="0">
                <a:solidFill>
                  <a:srgbClr val="242424"/>
                </a:solidFill>
              </a:rPr>
              <a:t>, 18. 11.)</a:t>
            </a:r>
          </a:p>
          <a:p>
            <a:pPr marL="342900" indent="-342900">
              <a:buFont typeface="Arial" panose="020B0604020202020204" pitchFamily="34" charset="0"/>
              <a:buChar char="•"/>
            </a:pPr>
            <a:r>
              <a:rPr lang="cs-CZ" sz="1600" dirty="0">
                <a:solidFill>
                  <a:srgbClr val="242424"/>
                </a:solidFill>
              </a:rPr>
              <a:t>Nostalgie i protest (Lidové noviny, 18. 11.)</a:t>
            </a:r>
          </a:p>
          <a:p>
            <a:pPr marL="342900" indent="-342900">
              <a:buFont typeface="Arial" panose="020B0604020202020204" pitchFamily="34" charset="0"/>
              <a:buChar char="•"/>
            </a:pPr>
            <a:endParaRPr lang="cs-CZ" sz="1600" dirty="0">
              <a:solidFill>
                <a:srgbClr val="242424"/>
              </a:solidFill>
            </a:endParaRPr>
          </a:p>
          <a:p>
            <a:pPr marL="342900" indent="-342900">
              <a:buFont typeface="Arial" panose="020B0604020202020204" pitchFamily="34" charset="0"/>
              <a:buChar char="•"/>
            </a:pPr>
            <a:r>
              <a:rPr lang="cs-CZ" sz="1600" dirty="0" err="1">
                <a:solidFill>
                  <a:srgbClr val="242424"/>
                </a:solidFill>
              </a:rPr>
              <a:t>Nediskuze</a:t>
            </a:r>
            <a:r>
              <a:rPr lang="cs-CZ" sz="1600" dirty="0">
                <a:solidFill>
                  <a:srgbClr val="242424"/>
                </a:solidFill>
              </a:rPr>
              <a:t> (Lidové noviny, 18. 11.)</a:t>
            </a:r>
          </a:p>
          <a:p>
            <a:pPr marL="342900" indent="-342900">
              <a:buFont typeface="Arial" panose="020B0604020202020204" pitchFamily="34" charset="0"/>
              <a:buChar char="•"/>
            </a:pPr>
            <a:r>
              <a:rPr lang="cs-CZ" sz="1600" dirty="0">
                <a:solidFill>
                  <a:srgbClr val="242424"/>
                </a:solidFill>
              </a:rPr>
              <a:t>Muž, který ostatním vyfoukl demonstranty. (MF Dnes, 19. 11.)</a:t>
            </a:r>
          </a:p>
          <a:p>
            <a:pPr marL="342900" indent="-342900">
              <a:buFont typeface="Arial" panose="020B0604020202020204" pitchFamily="34" charset="0"/>
              <a:buChar char="•"/>
            </a:pPr>
            <a:r>
              <a:rPr lang="cs-CZ" sz="1600" dirty="0">
                <a:solidFill>
                  <a:srgbClr val="242424"/>
                </a:solidFill>
                <a:hlinkClick r:id="rId6">
                  <a:extLst>
                    <a:ext uri="{A12FA001-AC4F-418D-AE19-62706E023703}">
                      <ahyp:hlinkClr xmlns:ahyp="http://schemas.microsoft.com/office/drawing/2018/hyperlinkcolor" val="tx"/>
                    </a:ext>
                  </a:extLst>
                </a:hlinkClick>
              </a:rPr>
              <a:t>Napadením reportéra Aktuálně.cz na demonstraci 17. listopadu se zabývá policie - Aktuálně.cz (aktualne.cz, 18. 11.)</a:t>
            </a:r>
            <a:endParaRPr lang="cs-CZ" sz="1600" dirty="0">
              <a:solidFill>
                <a:srgbClr val="242424"/>
              </a:solidFill>
            </a:endParaRPr>
          </a:p>
          <a:p>
            <a:pPr marL="342900" indent="-342900">
              <a:buFont typeface="Arial" panose="020B0604020202020204" pitchFamily="34" charset="0"/>
              <a:buChar char="•"/>
            </a:pPr>
            <a:r>
              <a:rPr lang="cs-CZ" sz="1600" dirty="0">
                <a:solidFill>
                  <a:srgbClr val="242424"/>
                </a:solidFill>
              </a:rPr>
              <a:t>Policie šetří urážky redaktora ČT (Dnes Prague </a:t>
            </a:r>
            <a:r>
              <a:rPr lang="cs-CZ" sz="1600" dirty="0" err="1">
                <a:solidFill>
                  <a:srgbClr val="242424"/>
                </a:solidFill>
              </a:rPr>
              <a:t>edition</a:t>
            </a:r>
            <a:r>
              <a:rPr lang="cs-CZ" sz="1600" dirty="0">
                <a:solidFill>
                  <a:srgbClr val="242424"/>
                </a:solidFill>
              </a:rPr>
              <a:t>, 21. 11.) </a:t>
            </a:r>
          </a:p>
          <a:p>
            <a:pPr marL="342900" indent="-342900">
              <a:buFont typeface="Arial" panose="020B0604020202020204" pitchFamily="34" charset="0"/>
              <a:buChar char="•"/>
            </a:pPr>
            <a:r>
              <a:rPr lang="cs-CZ" sz="1600" dirty="0">
                <a:solidFill>
                  <a:srgbClr val="242424"/>
                </a:solidFill>
              </a:rPr>
              <a:t>Policie prověřuje </a:t>
            </a:r>
            <a:r>
              <a:rPr lang="cs-CZ" sz="1600" dirty="0" err="1">
                <a:solidFill>
                  <a:srgbClr val="242424"/>
                </a:solidFill>
              </a:rPr>
              <a:t>Vrabelovy</a:t>
            </a:r>
            <a:r>
              <a:rPr lang="cs-CZ" sz="1600" dirty="0">
                <a:solidFill>
                  <a:srgbClr val="242424"/>
                </a:solidFill>
              </a:rPr>
              <a:t> útoky. (Dnes Prague </a:t>
            </a:r>
            <a:r>
              <a:rPr lang="cs-CZ" sz="1600" dirty="0" err="1">
                <a:solidFill>
                  <a:srgbClr val="242424"/>
                </a:solidFill>
              </a:rPr>
              <a:t>edition</a:t>
            </a:r>
            <a:r>
              <a:rPr lang="cs-CZ" sz="1600" dirty="0">
                <a:solidFill>
                  <a:srgbClr val="242424"/>
                </a:solidFill>
              </a:rPr>
              <a:t>, 22. 11. 2022)</a:t>
            </a:r>
          </a:p>
          <a:p>
            <a:pPr marL="342900" indent="-342900">
              <a:buFont typeface="Arial" panose="020B0604020202020204" pitchFamily="34" charset="0"/>
              <a:buChar char="•"/>
            </a:pPr>
            <a:endParaRPr lang="cs-CZ" sz="2000" dirty="0">
              <a:solidFill>
                <a:srgbClr val="242424"/>
              </a:solidFill>
            </a:endParaRPr>
          </a:p>
          <a:p>
            <a:pPr marL="342900" indent="-342900">
              <a:buFont typeface="Arial" panose="020B0604020202020204" pitchFamily="34" charset="0"/>
              <a:buChar char="•"/>
            </a:pPr>
            <a:endParaRPr lang="cs-CZ" sz="2000" dirty="0">
              <a:solidFill>
                <a:srgbClr val="242424"/>
              </a:solidFill>
            </a:endParaRPr>
          </a:p>
        </p:txBody>
      </p:sp>
      <p:sp>
        <p:nvSpPr>
          <p:cNvPr id="4" name="Zástupný symbol pro zápatí 3">
            <a:extLst>
              <a:ext uri="{FF2B5EF4-FFF2-40B4-BE49-F238E27FC236}">
                <a16:creationId xmlns:a16="http://schemas.microsoft.com/office/drawing/2014/main" id="{E406070B-0530-4D3D-686E-059A4938446E}"/>
              </a:ext>
            </a:extLst>
          </p:cNvPr>
          <p:cNvSpPr>
            <a:spLocks noGrp="1"/>
          </p:cNvSpPr>
          <p:nvPr>
            <p:ph type="ftr" sz="quarter" idx="11"/>
          </p:nvPr>
        </p:nvSpPr>
        <p:spPr/>
        <p:txBody>
          <a:bodyPr/>
          <a:lstStyle/>
          <a:p>
            <a:r>
              <a:rPr lang="nl-NL" dirty="0"/>
              <a:t>1/12/2022 Den latiny. ÚŘLS, UK, Praha.</a:t>
            </a:r>
            <a:endParaRPr lang="cs-CZ" dirty="0"/>
          </a:p>
        </p:txBody>
      </p:sp>
      <p:sp>
        <p:nvSpPr>
          <p:cNvPr id="5" name="Zástupný symbol pro číslo snímku 4">
            <a:extLst>
              <a:ext uri="{FF2B5EF4-FFF2-40B4-BE49-F238E27FC236}">
                <a16:creationId xmlns:a16="http://schemas.microsoft.com/office/drawing/2014/main" id="{7145EE9E-2ED1-C888-1624-0A91BFB35A27}"/>
              </a:ext>
            </a:extLst>
          </p:cNvPr>
          <p:cNvSpPr>
            <a:spLocks noGrp="1"/>
          </p:cNvSpPr>
          <p:nvPr>
            <p:ph type="sldNum" sz="quarter" idx="12"/>
          </p:nvPr>
        </p:nvSpPr>
        <p:spPr/>
        <p:txBody>
          <a:bodyPr/>
          <a:lstStyle/>
          <a:p>
            <a:fld id="{C4ACB992-AB1E-44ED-A023-FDEEC97C9235}" type="slidenum">
              <a:rPr lang="cs-CZ" smtClean="0"/>
              <a:t>35</a:t>
            </a:fld>
            <a:endParaRPr lang="cs-CZ"/>
          </a:p>
        </p:txBody>
      </p:sp>
    </p:spTree>
    <p:extLst>
      <p:ext uri="{BB962C8B-B14F-4D97-AF65-F5344CB8AC3E}">
        <p14:creationId xmlns:p14="http://schemas.microsoft.com/office/powerpoint/2010/main" val="12320907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98D043-98A1-69D4-567F-BB1A7BDF64C3}"/>
              </a:ext>
            </a:extLst>
          </p:cNvPr>
          <p:cNvSpPr>
            <a:spLocks noGrp="1"/>
          </p:cNvSpPr>
          <p:nvPr>
            <p:ph type="title"/>
          </p:nvPr>
        </p:nvSpPr>
        <p:spPr/>
        <p:txBody>
          <a:bodyPr/>
          <a:lstStyle/>
          <a:p>
            <a:r>
              <a:rPr lang="cs-CZ" dirty="0"/>
              <a:t>Nálepky a rámy (demonstrace před ČT)</a:t>
            </a:r>
          </a:p>
        </p:txBody>
      </p:sp>
      <p:sp>
        <p:nvSpPr>
          <p:cNvPr id="3" name="Zástupný obsah 2">
            <a:extLst>
              <a:ext uri="{FF2B5EF4-FFF2-40B4-BE49-F238E27FC236}">
                <a16:creationId xmlns:a16="http://schemas.microsoft.com/office/drawing/2014/main" id="{6C0177D3-26CE-05FC-350E-68CB4A8B01A1}"/>
              </a:ext>
            </a:extLst>
          </p:cNvPr>
          <p:cNvSpPr>
            <a:spLocks noGrp="1"/>
          </p:cNvSpPr>
          <p:nvPr>
            <p:ph idx="1"/>
          </p:nvPr>
        </p:nvSpPr>
        <p:spPr>
          <a:xfrm>
            <a:off x="718800" y="1342684"/>
            <a:ext cx="10753200" cy="5039212"/>
          </a:xfrm>
        </p:spPr>
        <p:txBody>
          <a:bodyPr numCol="2"/>
          <a:lstStyle/>
          <a:p>
            <a:r>
              <a:rPr lang="cs-CZ" sz="2000" dirty="0" err="1"/>
              <a:t>Fialovej</a:t>
            </a:r>
            <a:r>
              <a:rPr lang="cs-CZ" sz="2000" dirty="0"/>
              <a:t> hnus, Fialova sebranka</a:t>
            </a:r>
          </a:p>
          <a:p>
            <a:r>
              <a:rPr lang="cs-CZ" sz="2000" dirty="0" err="1"/>
              <a:t>Havloidi</a:t>
            </a:r>
            <a:endParaRPr lang="cs-CZ" sz="2000" dirty="0"/>
          </a:p>
          <a:p>
            <a:r>
              <a:rPr lang="cs-CZ" sz="2000" dirty="0" err="1"/>
              <a:t>Chvilkaři</a:t>
            </a:r>
            <a:endParaRPr lang="cs-CZ" sz="2000" dirty="0"/>
          </a:p>
          <a:p>
            <a:r>
              <a:rPr lang="cs-CZ" sz="2000" dirty="0"/>
              <a:t>Nacistická hesla</a:t>
            </a:r>
          </a:p>
          <a:p>
            <a:r>
              <a:rPr lang="cs-CZ" sz="2000" dirty="0"/>
              <a:t>Dehumanizace</a:t>
            </a:r>
          </a:p>
          <a:p>
            <a:r>
              <a:rPr lang="cs-CZ" sz="2000" dirty="0"/>
              <a:t>Spící většina</a:t>
            </a:r>
          </a:p>
          <a:p>
            <a:r>
              <a:rPr lang="cs-CZ" sz="2000" dirty="0"/>
              <a:t>Hanba ČT, hanba vládě</a:t>
            </a:r>
          </a:p>
          <a:p>
            <a:r>
              <a:rPr lang="cs-CZ" sz="2000" dirty="0"/>
              <a:t>Stateční spolubojovníci</a:t>
            </a:r>
          </a:p>
          <a:p>
            <a:r>
              <a:rPr lang="cs-CZ" sz="2000" dirty="0"/>
              <a:t>Tzv. sametová revoluce</a:t>
            </a:r>
          </a:p>
          <a:p>
            <a:r>
              <a:rPr lang="cs-CZ" sz="2000" dirty="0"/>
              <a:t>Covidová tyranie, </a:t>
            </a:r>
            <a:r>
              <a:rPr lang="cs-CZ" sz="2000" dirty="0" err="1"/>
              <a:t>covidismus</a:t>
            </a:r>
            <a:endParaRPr lang="cs-CZ" sz="2000" dirty="0"/>
          </a:p>
          <a:p>
            <a:r>
              <a:rPr lang="cs-CZ" sz="2000" dirty="0"/>
              <a:t>Válečná propaganda</a:t>
            </a:r>
          </a:p>
          <a:p>
            <a:r>
              <a:rPr lang="cs-CZ" sz="2000" dirty="0"/>
              <a:t>Žlutomodré hadry /odporné</a:t>
            </a:r>
          </a:p>
          <a:p>
            <a:r>
              <a:rPr lang="cs-CZ" sz="2000" dirty="0"/>
              <a:t>Žlutomodrý liberální svazák</a:t>
            </a:r>
          </a:p>
          <a:p>
            <a:r>
              <a:rPr lang="cs-CZ" sz="2000" dirty="0"/>
              <a:t>Ukrajinský diktátor </a:t>
            </a:r>
            <a:r>
              <a:rPr lang="cs-CZ" sz="2000" dirty="0" err="1"/>
              <a:t>Zelenskyj</a:t>
            </a:r>
            <a:endParaRPr lang="cs-CZ" sz="2000" dirty="0"/>
          </a:p>
          <a:p>
            <a:r>
              <a:rPr lang="cs-CZ" sz="2000" dirty="0"/>
              <a:t>Ekonomická katastrofa</a:t>
            </a:r>
          </a:p>
          <a:p>
            <a:r>
              <a:rPr lang="cs-CZ" sz="2000" dirty="0"/>
              <a:t>Labyrint lží a duševního otroctví</a:t>
            </a:r>
          </a:p>
          <a:p>
            <a:r>
              <a:rPr lang="cs-CZ" sz="2000" dirty="0"/>
              <a:t>George Soros, korporace</a:t>
            </a:r>
          </a:p>
          <a:p>
            <a:r>
              <a:rPr lang="cs-CZ" sz="2000" dirty="0" err="1"/>
              <a:t>Globalistický</a:t>
            </a:r>
            <a:r>
              <a:rPr lang="cs-CZ" sz="2000" dirty="0"/>
              <a:t> oligarcha</a:t>
            </a:r>
          </a:p>
          <a:p>
            <a:r>
              <a:rPr lang="cs-CZ" sz="2000" dirty="0"/>
              <a:t>Legionáři, husité, hrdinové od Dukly</a:t>
            </a:r>
          </a:p>
          <a:p>
            <a:r>
              <a:rPr lang="cs-CZ" sz="2000" dirty="0"/>
              <a:t>Nepřátelé lidstva</a:t>
            </a:r>
          </a:p>
          <a:p>
            <a:r>
              <a:rPr lang="cs-CZ" sz="2000" dirty="0"/>
              <a:t>Statisícové hnutí</a:t>
            </a:r>
          </a:p>
          <a:p>
            <a:r>
              <a:rPr lang="cs-CZ" sz="2000" dirty="0"/>
              <a:t>Nadvláda ČT nad touto zemí</a:t>
            </a:r>
          </a:p>
          <a:p>
            <a:r>
              <a:rPr lang="cs-CZ" sz="2000" dirty="0"/>
              <a:t>Konečné vítězství</a:t>
            </a:r>
          </a:p>
          <a:p>
            <a:r>
              <a:rPr lang="cs-CZ" sz="2000" dirty="0"/>
              <a:t>Společnost se žene ke kolapsu</a:t>
            </a:r>
          </a:p>
          <a:p>
            <a:r>
              <a:rPr lang="cs-CZ" sz="2000" dirty="0"/>
              <a:t>Mainstreamová media: nenávistná a jednostranná propaganda</a:t>
            </a:r>
          </a:p>
          <a:p>
            <a:r>
              <a:rPr lang="cs-CZ" sz="2000" dirty="0"/>
              <a:t>Studenti zbytečných oborů</a:t>
            </a:r>
          </a:p>
          <a:p>
            <a:endParaRPr lang="cs-CZ" sz="2000" dirty="0"/>
          </a:p>
          <a:p>
            <a:endParaRPr lang="cs-CZ" sz="2000" dirty="0"/>
          </a:p>
          <a:p>
            <a:r>
              <a:rPr lang="cs-CZ" sz="2400" dirty="0">
                <a:hlinkClick r:id="rId2"/>
              </a:rPr>
              <a:t>https://youtu.be/RLioUrjjvaw</a:t>
            </a:r>
            <a:r>
              <a:rPr lang="cs-CZ" sz="2400" dirty="0"/>
              <a:t> (3:10...)</a:t>
            </a:r>
          </a:p>
        </p:txBody>
      </p:sp>
      <p:sp>
        <p:nvSpPr>
          <p:cNvPr id="4" name="Zástupný symbol pro zápatí 3">
            <a:extLst>
              <a:ext uri="{FF2B5EF4-FFF2-40B4-BE49-F238E27FC236}">
                <a16:creationId xmlns:a16="http://schemas.microsoft.com/office/drawing/2014/main" id="{2CA3DC33-A94C-BF82-B5B8-DE898CAD9B4A}"/>
              </a:ext>
            </a:extLst>
          </p:cNvPr>
          <p:cNvSpPr>
            <a:spLocks noGrp="1"/>
          </p:cNvSpPr>
          <p:nvPr>
            <p:ph type="ftr" sz="quarter" idx="11"/>
          </p:nvPr>
        </p:nvSpPr>
        <p:spPr/>
        <p:txBody>
          <a:bodyPr/>
          <a:lstStyle/>
          <a:p>
            <a:r>
              <a:rPr lang="nl-NL"/>
              <a:t>1/12/2022 Den latiny. ÚŘLS, UK, Praha.</a:t>
            </a:r>
            <a:endParaRPr lang="cs-CZ"/>
          </a:p>
        </p:txBody>
      </p:sp>
      <p:sp>
        <p:nvSpPr>
          <p:cNvPr id="5" name="Zástupný symbol pro číslo snímku 4">
            <a:extLst>
              <a:ext uri="{FF2B5EF4-FFF2-40B4-BE49-F238E27FC236}">
                <a16:creationId xmlns:a16="http://schemas.microsoft.com/office/drawing/2014/main" id="{9AE90636-619C-E428-83FA-8F82E2DDF973}"/>
              </a:ext>
            </a:extLst>
          </p:cNvPr>
          <p:cNvSpPr>
            <a:spLocks noGrp="1"/>
          </p:cNvSpPr>
          <p:nvPr>
            <p:ph type="sldNum" sz="quarter" idx="12"/>
          </p:nvPr>
        </p:nvSpPr>
        <p:spPr/>
        <p:txBody>
          <a:bodyPr/>
          <a:lstStyle/>
          <a:p>
            <a:fld id="{C4ACB992-AB1E-44ED-A023-FDEEC97C9235}" type="slidenum">
              <a:rPr lang="cs-CZ" smtClean="0"/>
              <a:t>36</a:t>
            </a:fld>
            <a:endParaRPr lang="cs-CZ"/>
          </a:p>
        </p:txBody>
      </p:sp>
    </p:spTree>
    <p:extLst>
      <p:ext uri="{BB962C8B-B14F-4D97-AF65-F5344CB8AC3E}">
        <p14:creationId xmlns:p14="http://schemas.microsoft.com/office/powerpoint/2010/main" val="206293376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nl-NL"/>
              <a:t>1/12/2022 Den latiny. ÚŘLS, UK, Praha.</a:t>
            </a:r>
            <a:endParaRPr lang="en-GB"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
        <p:nvSpPr>
          <p:cNvPr id="5" name="Zástupný symbol pro obsah 4"/>
          <p:cNvSpPr>
            <a:spLocks noGrp="1"/>
          </p:cNvSpPr>
          <p:nvPr>
            <p:ph idx="1"/>
          </p:nvPr>
        </p:nvSpPr>
        <p:spPr>
          <a:xfrm>
            <a:off x="5079438" y="3150802"/>
            <a:ext cx="2033123" cy="556396"/>
          </a:xfrm>
        </p:spPr>
        <p:txBody>
          <a:bodyPr numCol="2"/>
          <a:lstStyle/>
          <a:p>
            <a:pPr marL="0" lvl="1" indent="0" algn="ctr">
              <a:buNone/>
            </a:pPr>
            <a:r>
              <a:rPr lang="cs-CZ" sz="2400" dirty="0" err="1"/>
              <a:t>DěkujiVám</a:t>
            </a:r>
            <a:r>
              <a:rPr lang="cs-CZ" sz="2400" dirty="0"/>
              <a:t> </a:t>
            </a:r>
            <a:r>
              <a:rPr lang="cs-CZ" sz="2400" dirty="0">
                <a:sym typeface="Wingdings" panose="05000000000000000000" pitchFamily="2" charset="2"/>
              </a:rPr>
              <a:t></a:t>
            </a:r>
            <a:endParaRPr lang="cs-CZ" sz="2400" dirty="0"/>
          </a:p>
        </p:txBody>
      </p:sp>
    </p:spTree>
    <p:extLst>
      <p:ext uri="{BB962C8B-B14F-4D97-AF65-F5344CB8AC3E}">
        <p14:creationId xmlns:p14="http://schemas.microsoft.com/office/powerpoint/2010/main" val="4095814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81910" y="300883"/>
            <a:ext cx="11810090" cy="959180"/>
          </a:xfrm>
        </p:spPr>
        <p:txBody>
          <a:bodyPr>
            <a:normAutofit/>
          </a:bodyPr>
          <a:lstStyle/>
          <a:p>
            <a:pPr indent="-457200"/>
            <a:r>
              <a:rPr lang="cs-CZ" b="1" dirty="0">
                <a:solidFill>
                  <a:srgbClr val="0000DC"/>
                </a:solidFill>
                <a:latin typeface="Arial" panose="020B0604020202020204" pitchFamily="34" charset="0"/>
                <a:cs typeface="Arial" panose="020B0604020202020204" pitchFamily="34" charset="0"/>
              </a:rPr>
              <a:t>Osnova</a:t>
            </a:r>
          </a:p>
        </p:txBody>
      </p:sp>
      <p:sp>
        <p:nvSpPr>
          <p:cNvPr id="3" name="Zástupný symbol pro obsah 2"/>
          <p:cNvSpPr>
            <a:spLocks noGrp="1"/>
          </p:cNvSpPr>
          <p:nvPr>
            <p:ph idx="1"/>
          </p:nvPr>
        </p:nvSpPr>
        <p:spPr>
          <a:xfrm>
            <a:off x="719400" y="1124857"/>
            <a:ext cx="10753200" cy="4574983"/>
          </a:xfrm>
        </p:spPr>
        <p:txBody>
          <a:bodyPr>
            <a:normAutofit fontScale="92500"/>
          </a:bodyPr>
          <a:lstStyle/>
          <a:p>
            <a:pPr marL="457200" indent="-457200">
              <a:lnSpc>
                <a:spcPct val="150000"/>
              </a:lnSpc>
              <a:buFont typeface="Arial" panose="020B0604020202020204" pitchFamily="34" charset="0"/>
              <a:buChar char="•"/>
            </a:pPr>
            <a:r>
              <a:rPr lang="cs-CZ" sz="2400" dirty="0"/>
              <a:t>TEORETICKÁ ČÁST</a:t>
            </a:r>
          </a:p>
          <a:p>
            <a:pPr marL="1371600" lvl="2" indent="-457200">
              <a:lnSpc>
                <a:spcPct val="150000"/>
              </a:lnSpc>
              <a:buFont typeface="Arial" panose="020B0604020202020204" pitchFamily="34" charset="0"/>
              <a:buChar char="•"/>
            </a:pPr>
            <a:r>
              <a:rPr lang="cs-CZ" sz="2400" dirty="0"/>
              <a:t>Antická versus moderní rétorika</a:t>
            </a:r>
          </a:p>
          <a:p>
            <a:pPr marL="1371600" lvl="2" indent="-457200">
              <a:lnSpc>
                <a:spcPct val="150000"/>
              </a:lnSpc>
              <a:buFont typeface="Arial" panose="020B0604020202020204" pitchFamily="34" charset="0"/>
              <a:buChar char="•"/>
            </a:pPr>
            <a:r>
              <a:rPr lang="cs-CZ" sz="2400" dirty="0"/>
              <a:t>Teorie politické řeči</a:t>
            </a:r>
          </a:p>
          <a:p>
            <a:pPr marL="457200" indent="-457200">
              <a:lnSpc>
                <a:spcPct val="150000"/>
              </a:lnSpc>
              <a:buFont typeface="Arial" panose="020B0604020202020204" pitchFamily="34" charset="0"/>
              <a:buChar char="•"/>
            </a:pPr>
            <a:r>
              <a:rPr lang="cs-CZ" sz="2400" dirty="0"/>
              <a:t>PRAKTICKÁ ČÁST</a:t>
            </a:r>
          </a:p>
          <a:p>
            <a:pPr marL="1371600" lvl="2" indent="-457200">
              <a:lnSpc>
                <a:spcPct val="150000"/>
              </a:lnSpc>
              <a:buFont typeface="Arial" panose="020B0604020202020204" pitchFamily="34" charset="0"/>
              <a:buChar char="•"/>
            </a:pPr>
            <a:r>
              <a:rPr lang="cs-CZ" sz="2400" dirty="0"/>
              <a:t>Analýza fragmentů projevu antického konzula</a:t>
            </a:r>
          </a:p>
          <a:p>
            <a:pPr marL="1371600" lvl="2" indent="-457200">
              <a:lnSpc>
                <a:spcPct val="150000"/>
              </a:lnSpc>
              <a:buFont typeface="Arial" panose="020B0604020202020204" pitchFamily="34" charset="0"/>
              <a:buChar char="•"/>
            </a:pPr>
            <a:r>
              <a:rPr lang="cs-CZ" sz="2400" dirty="0"/>
              <a:t>Analýza fragmentů projevu současného prezidenta</a:t>
            </a:r>
          </a:p>
          <a:p>
            <a:pPr marL="1371600" lvl="2" indent="-457200">
              <a:lnSpc>
                <a:spcPct val="150000"/>
              </a:lnSpc>
              <a:buFont typeface="Arial" panose="020B0604020202020204" pitchFamily="34" charset="0"/>
              <a:buChar char="•"/>
            </a:pPr>
            <a:r>
              <a:rPr lang="cs-CZ" sz="2400" dirty="0"/>
              <a:t>Manipulativní strategie, rámování, nálepkování jako součást politické invektivy</a:t>
            </a:r>
          </a:p>
          <a:p>
            <a:pPr marL="457200" lvl="1" indent="-457200">
              <a:lnSpc>
                <a:spcPct val="150000"/>
              </a:lnSpc>
              <a:buFont typeface="Arial" panose="020B0604020202020204" pitchFamily="34" charset="0"/>
              <a:buChar char="•"/>
            </a:pPr>
            <a:r>
              <a:rPr lang="cs-CZ" sz="2400" dirty="0"/>
              <a:t>MANIPULACE V PRAXI</a:t>
            </a:r>
          </a:p>
          <a:p>
            <a:pPr marL="1371600" lvl="2" indent="-457200">
              <a:lnSpc>
                <a:spcPct val="150000"/>
              </a:lnSpc>
              <a:buFont typeface="Arial" panose="020B0604020202020204" pitchFamily="34" charset="0"/>
              <a:buChar char="•"/>
            </a:pPr>
            <a:endParaRPr lang="cs-CZ" sz="2400" dirty="0"/>
          </a:p>
        </p:txBody>
      </p:sp>
      <p:sp>
        <p:nvSpPr>
          <p:cNvPr id="4" name="Zástupný symbol pro zápatí 3"/>
          <p:cNvSpPr>
            <a:spLocks noGrp="1"/>
          </p:cNvSpPr>
          <p:nvPr>
            <p:ph type="ftr" sz="quarter" idx="11"/>
          </p:nvPr>
        </p:nvSpPr>
        <p:spPr/>
        <p:txBody>
          <a:bodyPr/>
          <a:lstStyle/>
          <a:p>
            <a:r>
              <a:rPr lang="nl-NL" dirty="0"/>
              <a:t>1/12/2022 Den latiny. ÚŘLS, UK, Praha.</a:t>
            </a:r>
            <a:endParaRPr lang="cs-CZ" dirty="0"/>
          </a:p>
        </p:txBody>
      </p:sp>
      <p:sp>
        <p:nvSpPr>
          <p:cNvPr id="5" name="Zástupný symbol pro číslo snímku 4"/>
          <p:cNvSpPr>
            <a:spLocks noGrp="1"/>
          </p:cNvSpPr>
          <p:nvPr>
            <p:ph type="sldNum" sz="quarter" idx="12"/>
          </p:nvPr>
        </p:nvSpPr>
        <p:spPr/>
        <p:txBody>
          <a:bodyPr/>
          <a:lstStyle/>
          <a:p>
            <a:fld id="{C4ACB992-AB1E-44ED-A023-FDEEC97C9235}" type="slidenum">
              <a:rPr lang="cs-CZ" smtClean="0"/>
              <a:t>4</a:t>
            </a:fld>
            <a:endParaRPr lang="cs-CZ"/>
          </a:p>
        </p:txBody>
      </p:sp>
    </p:spTree>
    <p:extLst>
      <p:ext uri="{BB962C8B-B14F-4D97-AF65-F5344CB8AC3E}">
        <p14:creationId xmlns:p14="http://schemas.microsoft.com/office/powerpoint/2010/main" val="4173474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3">
            <a:extLst>
              <a:ext uri="{FF2B5EF4-FFF2-40B4-BE49-F238E27FC236}">
                <a16:creationId xmlns:a16="http://schemas.microsoft.com/office/drawing/2014/main" id="{343B7540-6CAD-4000-956D-6FBDF14D5141}"/>
              </a:ext>
            </a:extLst>
          </p:cNvPr>
          <p:cNvSpPr txBox="1">
            <a:spLocks/>
          </p:cNvSpPr>
          <p:nvPr/>
        </p:nvSpPr>
        <p:spPr>
          <a:xfrm>
            <a:off x="389800" y="366865"/>
            <a:ext cx="10753200" cy="451576"/>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r>
              <a:rPr lang="cs-CZ" dirty="0"/>
              <a:t>Řečnictví: umění přesvědčovat</a:t>
            </a:r>
            <a:endParaRPr lang="en-US" kern="0" dirty="0"/>
          </a:p>
        </p:txBody>
      </p:sp>
      <p:sp>
        <p:nvSpPr>
          <p:cNvPr id="7" name="Zástupný symbol pro obsah 2">
            <a:extLst>
              <a:ext uri="{FF2B5EF4-FFF2-40B4-BE49-F238E27FC236}">
                <a16:creationId xmlns:a16="http://schemas.microsoft.com/office/drawing/2014/main" id="{39DADC69-3E22-4CEF-AC76-1B060D5E9BE5}"/>
              </a:ext>
            </a:extLst>
          </p:cNvPr>
          <p:cNvSpPr txBox="1">
            <a:spLocks/>
          </p:cNvSpPr>
          <p:nvPr/>
        </p:nvSpPr>
        <p:spPr>
          <a:xfrm>
            <a:off x="719400" y="1343519"/>
            <a:ext cx="10753200" cy="4858328"/>
          </a:xfrm>
          <a:prstGeom prst="rect">
            <a:avLst/>
          </a:prstGeom>
        </p:spPr>
        <p:txBody>
          <a:bodyPr vert="horz" lIns="0" tIns="0" rIns="0" bIns="0" rtlCol="0">
            <a:normAutofit fontScale="62500" lnSpcReduction="20000"/>
          </a:bodyPr>
          <a:lst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r>
              <a:rPr lang="cs-CZ" sz="5800" b="1" kern="0" dirty="0">
                <a:solidFill>
                  <a:schemeClr val="tx2"/>
                </a:solidFill>
                <a:latin typeface="Arial" panose="020B0604020202020204" pitchFamily="34" charset="0"/>
                <a:cs typeface="Arial" panose="020B0604020202020204" pitchFamily="34" charset="0"/>
              </a:rPr>
              <a:t>Aristotelovo pojetí rétoriky</a:t>
            </a:r>
          </a:p>
          <a:p>
            <a:endParaRPr lang="en-US" sz="4500" b="1" kern="0" dirty="0">
              <a:solidFill>
                <a:schemeClr val="tx2"/>
              </a:solidFill>
              <a:latin typeface="Arial" panose="020B0604020202020204" pitchFamily="34" charset="0"/>
              <a:cs typeface="Arial" panose="020B0604020202020204" pitchFamily="34" charset="0"/>
            </a:endParaRPr>
          </a:p>
          <a:p>
            <a:r>
              <a:rPr lang="cs-CZ" sz="5100" i="1" dirty="0" err="1"/>
              <a:t>Rhet</a:t>
            </a:r>
            <a:r>
              <a:rPr lang="cs-CZ" sz="5100" i="1" dirty="0"/>
              <a:t>.</a:t>
            </a:r>
            <a:r>
              <a:rPr lang="cs-CZ" sz="5100" dirty="0"/>
              <a:t> 1,2 (1355b) „rétorika jest schopnost vypozorovat možnou přesvědčivou stránku každé jednotlivé věci“ (přel. Antonín Kříž)</a:t>
            </a:r>
          </a:p>
          <a:p>
            <a:endParaRPr lang="cs-CZ" sz="3200" dirty="0"/>
          </a:p>
          <a:p>
            <a:pPr marL="457200" indent="-457200">
              <a:buFont typeface="Arial" panose="020B0604020202020204" pitchFamily="34" charset="0"/>
              <a:buChar char="•"/>
            </a:pPr>
            <a:r>
              <a:rPr lang="cs-CZ" sz="4500" dirty="0"/>
              <a:t>tj. schopnost rozpoznat, co je v každé věci přesvědčivé</a:t>
            </a:r>
            <a:endParaRPr lang="cs-CZ" sz="3800" dirty="0"/>
          </a:p>
          <a:p>
            <a:pPr>
              <a:spcAft>
                <a:spcPts val="1200"/>
              </a:spcAft>
            </a:pPr>
            <a:r>
              <a:rPr lang="cs-CZ" sz="3400" dirty="0"/>
              <a:t> 						</a:t>
            </a:r>
            <a:r>
              <a:rPr lang="cs-CZ" sz="2900" dirty="0"/>
              <a:t>(</a:t>
            </a:r>
            <a:r>
              <a:rPr lang="cs-CZ" sz="3200" dirty="0"/>
              <a:t>Vladimír Mikeš 4.12. 2021</a:t>
            </a:r>
            <a:r>
              <a:rPr lang="cs-CZ" sz="2900" dirty="0"/>
              <a:t>)</a:t>
            </a:r>
            <a:endParaRPr lang="cs-CZ" sz="3400" dirty="0"/>
          </a:p>
          <a:p>
            <a:r>
              <a:rPr lang="cs-CZ" sz="5100" dirty="0">
                <a:solidFill>
                  <a:schemeClr val="tx2"/>
                </a:solidFill>
              </a:rPr>
              <a:t>Tři druhy „modů přesvědčování“:</a:t>
            </a:r>
          </a:p>
          <a:p>
            <a:pPr lvl="2">
              <a:lnSpc>
                <a:spcPct val="120000"/>
              </a:lnSpc>
            </a:pPr>
            <a:r>
              <a:rPr lang="cs-CZ" sz="5100" dirty="0"/>
              <a:t>Logos (umění argumentace)</a:t>
            </a:r>
          </a:p>
          <a:p>
            <a:pPr lvl="2">
              <a:lnSpc>
                <a:spcPct val="120000"/>
              </a:lnSpc>
            </a:pPr>
            <a:r>
              <a:rPr lang="cs-CZ" sz="5100" dirty="0" err="1"/>
              <a:t>Éthos</a:t>
            </a:r>
            <a:r>
              <a:rPr lang="cs-CZ" sz="5100" dirty="0"/>
              <a:t> (důvěryhodnost mluvčího)</a:t>
            </a:r>
          </a:p>
          <a:p>
            <a:pPr lvl="2">
              <a:lnSpc>
                <a:spcPct val="120000"/>
              </a:lnSpc>
            </a:pPr>
            <a:r>
              <a:rPr lang="cs-CZ" sz="5100" dirty="0" err="1"/>
              <a:t>Pathos</a:t>
            </a:r>
            <a:r>
              <a:rPr lang="cs-CZ" sz="5100" dirty="0"/>
              <a:t> (umění vyvolat emoce)</a:t>
            </a:r>
          </a:p>
          <a:p>
            <a:endParaRPr lang="cs-CZ" sz="3400" dirty="0"/>
          </a:p>
        </p:txBody>
      </p:sp>
      <p:sp>
        <p:nvSpPr>
          <p:cNvPr id="2" name="Zástupný symbol pro zápatí 1">
            <a:extLst>
              <a:ext uri="{FF2B5EF4-FFF2-40B4-BE49-F238E27FC236}">
                <a16:creationId xmlns:a16="http://schemas.microsoft.com/office/drawing/2014/main" id="{0B181EA2-AF97-41E5-A810-C8548EE915B2}"/>
              </a:ext>
            </a:extLst>
          </p:cNvPr>
          <p:cNvSpPr>
            <a:spLocks noGrp="1"/>
          </p:cNvSpPr>
          <p:nvPr>
            <p:ph type="ftr" sz="quarter" idx="11"/>
          </p:nvPr>
        </p:nvSpPr>
        <p:spPr/>
        <p:txBody>
          <a:bodyPr/>
          <a:lstStyle/>
          <a:p>
            <a:r>
              <a:rPr lang="nl-NL"/>
              <a:t>1/12/2022 Den latiny. ÚŘLS, UK, Praha.</a:t>
            </a:r>
            <a:endParaRPr lang="cs-CZ"/>
          </a:p>
        </p:txBody>
      </p:sp>
      <p:sp>
        <p:nvSpPr>
          <p:cNvPr id="3" name="Zástupný symbol pro číslo snímku 2">
            <a:extLst>
              <a:ext uri="{FF2B5EF4-FFF2-40B4-BE49-F238E27FC236}">
                <a16:creationId xmlns:a16="http://schemas.microsoft.com/office/drawing/2014/main" id="{A018113C-96C1-4E7D-808E-C89EF48B6BD2}"/>
              </a:ext>
            </a:extLst>
          </p:cNvPr>
          <p:cNvSpPr>
            <a:spLocks noGrp="1"/>
          </p:cNvSpPr>
          <p:nvPr>
            <p:ph type="sldNum" sz="quarter" idx="12"/>
          </p:nvPr>
        </p:nvSpPr>
        <p:spPr/>
        <p:txBody>
          <a:bodyPr/>
          <a:lstStyle/>
          <a:p>
            <a:fld id="{C4ACB992-AB1E-44ED-A023-FDEEC97C9235}" type="slidenum">
              <a:rPr lang="cs-CZ" smtClean="0"/>
              <a:t>5</a:t>
            </a:fld>
            <a:endParaRPr lang="cs-CZ"/>
          </a:p>
        </p:txBody>
      </p:sp>
    </p:spTree>
    <p:extLst>
      <p:ext uri="{BB962C8B-B14F-4D97-AF65-F5344CB8AC3E}">
        <p14:creationId xmlns:p14="http://schemas.microsoft.com/office/powerpoint/2010/main" val="1688057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obsah 2">
            <a:extLst>
              <a:ext uri="{FF2B5EF4-FFF2-40B4-BE49-F238E27FC236}">
                <a16:creationId xmlns:a16="http://schemas.microsoft.com/office/drawing/2014/main" id="{39DADC69-3E22-4CEF-AC76-1B060D5E9BE5}"/>
              </a:ext>
            </a:extLst>
          </p:cNvPr>
          <p:cNvSpPr txBox="1">
            <a:spLocks/>
          </p:cNvSpPr>
          <p:nvPr/>
        </p:nvSpPr>
        <p:spPr>
          <a:xfrm>
            <a:off x="702386" y="1203036"/>
            <a:ext cx="10753200" cy="4858328"/>
          </a:xfrm>
          <a:prstGeom prst="rect">
            <a:avLst/>
          </a:prstGeom>
        </p:spPr>
        <p:txBody>
          <a:bodyPr vert="horz" lIns="0" tIns="0" rIns="0" bIns="0" rtlCol="0">
            <a:normAutofit/>
          </a:bodyPr>
          <a:lst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r>
              <a:rPr lang="cs-CZ" sz="3600" b="1" kern="0" dirty="0">
                <a:solidFill>
                  <a:schemeClr val="tx2"/>
                </a:solidFill>
                <a:latin typeface="Arial" panose="020B0604020202020204" pitchFamily="34" charset="0"/>
                <a:cs typeface="Arial" panose="020B0604020202020204" pitchFamily="34" charset="0"/>
              </a:rPr>
              <a:t>Ciceronova teorie</a:t>
            </a:r>
          </a:p>
          <a:p>
            <a:endParaRPr lang="cs-CZ" sz="3400" dirty="0"/>
          </a:p>
          <a:p>
            <a:endParaRPr lang="cs-CZ" sz="3400" dirty="0"/>
          </a:p>
          <a:p>
            <a:pPr lvl="1"/>
            <a:r>
              <a:rPr lang="cs-CZ" sz="2000" i="1" dirty="0" err="1"/>
              <a:t>Brutus</a:t>
            </a:r>
            <a:r>
              <a:rPr lang="cs-CZ" sz="2000" dirty="0"/>
              <a:t> 185: „Existují tři cíle, kterých je, jak se domnívám, potřeba dosáhnout promluvou, totiž </a:t>
            </a:r>
            <a:r>
              <a:rPr lang="cs-CZ" sz="2000" b="1" dirty="0">
                <a:solidFill>
                  <a:srgbClr val="FF0000"/>
                </a:solidFill>
              </a:rPr>
              <a:t>poučit</a:t>
            </a:r>
            <a:r>
              <a:rPr lang="cs-CZ" sz="2000" dirty="0"/>
              <a:t> (tj. informovat) toho, před kým je řeč vedena, </a:t>
            </a:r>
            <a:r>
              <a:rPr lang="cs-CZ" sz="2000" b="1" dirty="0">
                <a:solidFill>
                  <a:srgbClr val="FF0000"/>
                </a:solidFill>
              </a:rPr>
              <a:t>potěšit ho </a:t>
            </a:r>
            <a:r>
              <a:rPr lang="cs-CZ" sz="2000" dirty="0"/>
              <a:t>(zapůsobit na jeho estetické cítění) a silně s ním </a:t>
            </a:r>
            <a:r>
              <a:rPr lang="cs-CZ" sz="2000" b="1" dirty="0">
                <a:solidFill>
                  <a:srgbClr val="FF0000"/>
                </a:solidFill>
              </a:rPr>
              <a:t>pohnout </a:t>
            </a:r>
            <a:r>
              <a:rPr lang="cs-CZ" sz="2000" dirty="0"/>
              <a:t>(tj. ovlivnit ho, vyvolat emoci).“</a:t>
            </a:r>
          </a:p>
          <a:p>
            <a:pPr lvl="1"/>
            <a:endParaRPr lang="cs-CZ" sz="2000" i="1" dirty="0"/>
          </a:p>
          <a:p>
            <a:pPr lvl="1"/>
            <a:r>
              <a:rPr lang="cs-CZ" sz="2000" i="1" dirty="0"/>
              <a:t>De orat. </a:t>
            </a:r>
            <a:r>
              <a:rPr lang="cs-CZ" sz="2000" dirty="0"/>
              <a:t>2,115: „Celá řečnická dovednost, jejímž cílem je přesvědčit, se opírá o tři pilíře: </a:t>
            </a:r>
            <a:r>
              <a:rPr lang="cs-CZ" sz="2000" b="1" dirty="0">
                <a:solidFill>
                  <a:srgbClr val="FF0000"/>
                </a:solidFill>
              </a:rPr>
              <a:t>dokázat</a:t>
            </a:r>
            <a:r>
              <a:rPr lang="cs-CZ" sz="2000" dirty="0"/>
              <a:t>, že to, co obhajujeme, je pravdivé, </a:t>
            </a:r>
            <a:r>
              <a:rPr lang="cs-CZ" sz="2000" b="1" dirty="0">
                <a:solidFill>
                  <a:srgbClr val="FF0000"/>
                </a:solidFill>
              </a:rPr>
              <a:t>naklonit si </a:t>
            </a:r>
            <a:r>
              <a:rPr lang="cs-CZ" sz="2000" dirty="0"/>
              <a:t>svým projevem ty, kdo nás poslouchají, </a:t>
            </a:r>
            <a:r>
              <a:rPr lang="cs-CZ" sz="2000" b="1" dirty="0">
                <a:solidFill>
                  <a:srgbClr val="FF0000"/>
                </a:solidFill>
              </a:rPr>
              <a:t>vyvolat pocit</a:t>
            </a:r>
            <a:r>
              <a:rPr lang="cs-CZ" sz="2000" dirty="0"/>
              <a:t>, jaký bude daný případ vyžadovat.“</a:t>
            </a:r>
          </a:p>
          <a:p>
            <a:pPr lvl="1"/>
            <a:endParaRPr lang="cs-CZ" sz="2000" dirty="0"/>
          </a:p>
          <a:p>
            <a:pPr lvl="1"/>
            <a:endParaRPr lang="cs-CZ" sz="2000" dirty="0"/>
          </a:p>
          <a:p>
            <a:pPr lvl="1"/>
            <a:endParaRPr lang="cs-CZ" sz="2000" dirty="0"/>
          </a:p>
          <a:p>
            <a:pPr lvl="1"/>
            <a:r>
              <a:rPr lang="cs-CZ" sz="2000" i="1" dirty="0"/>
              <a:t>De orat.</a:t>
            </a:r>
            <a:r>
              <a:rPr lang="cs-CZ" sz="2000" dirty="0"/>
              <a:t> 1,34: „Abych už dále nezkoumal bezpočet dalších věcí, pokusím se o stručné shrnutí: jsem přesvědčen, že </a:t>
            </a:r>
            <a:r>
              <a:rPr lang="cs-CZ" sz="2000" b="1" dirty="0">
                <a:solidFill>
                  <a:schemeClr val="accent2"/>
                </a:solidFill>
              </a:rPr>
              <a:t>schopnost dokonalého řečníka vytvořit přiměřenou a moudrou řeč </a:t>
            </a:r>
            <a:r>
              <a:rPr lang="cs-CZ" sz="2000" dirty="0"/>
              <a:t>se netýká jen jeho osobní důstojnosti, ale především blaha mnoha soukromých osob a celého státu.“</a:t>
            </a:r>
            <a:endParaRPr lang="cs-CZ" sz="2000" i="1" dirty="0"/>
          </a:p>
          <a:p>
            <a:endParaRPr lang="en-US" sz="5100" b="1" kern="0" dirty="0">
              <a:solidFill>
                <a:schemeClr val="tx2"/>
              </a:solidFill>
              <a:latin typeface="Arial" panose="020B0604020202020204" pitchFamily="34" charset="0"/>
              <a:cs typeface="Arial" panose="020B0604020202020204" pitchFamily="34" charset="0"/>
            </a:endParaRPr>
          </a:p>
          <a:p>
            <a:endParaRPr lang="cs-CZ" sz="3400" dirty="0"/>
          </a:p>
        </p:txBody>
      </p:sp>
      <p:sp>
        <p:nvSpPr>
          <p:cNvPr id="4" name="TextovéPole 3">
            <a:extLst>
              <a:ext uri="{FF2B5EF4-FFF2-40B4-BE49-F238E27FC236}">
                <a16:creationId xmlns:a16="http://schemas.microsoft.com/office/drawing/2014/main" id="{014F2E9F-8667-484E-B759-DF2B464A0AE0}"/>
              </a:ext>
            </a:extLst>
          </p:cNvPr>
          <p:cNvSpPr txBox="1"/>
          <p:nvPr/>
        </p:nvSpPr>
        <p:spPr>
          <a:xfrm>
            <a:off x="2913950" y="1840484"/>
            <a:ext cx="1723236" cy="461665"/>
          </a:xfrm>
          <a:prstGeom prst="rect">
            <a:avLst/>
          </a:prstGeom>
          <a:solidFill>
            <a:schemeClr val="tx2">
              <a:lumMod val="20000"/>
              <a:lumOff val="80000"/>
            </a:schemeClr>
          </a:solidFill>
          <a:ln w="19050">
            <a:solidFill>
              <a:schemeClr val="tx2"/>
            </a:solidFill>
          </a:ln>
        </p:spPr>
        <p:txBody>
          <a:bodyPr wrap="square" rtlCol="0">
            <a:spAutoFit/>
          </a:bodyPr>
          <a:lstStyle/>
          <a:p>
            <a:r>
              <a:rPr lang="cs-CZ" dirty="0">
                <a:latin typeface="+mj-lt"/>
              </a:rPr>
              <a:t>pravdivost</a:t>
            </a:r>
          </a:p>
        </p:txBody>
      </p:sp>
      <p:sp>
        <p:nvSpPr>
          <p:cNvPr id="6" name="TextovéPole 5">
            <a:extLst>
              <a:ext uri="{FF2B5EF4-FFF2-40B4-BE49-F238E27FC236}">
                <a16:creationId xmlns:a16="http://schemas.microsoft.com/office/drawing/2014/main" id="{5606E192-3B60-45CF-80C0-B4E4974C0C8F}"/>
              </a:ext>
            </a:extLst>
          </p:cNvPr>
          <p:cNvSpPr txBox="1"/>
          <p:nvPr/>
        </p:nvSpPr>
        <p:spPr>
          <a:xfrm>
            <a:off x="4965939" y="1840484"/>
            <a:ext cx="2260121" cy="461665"/>
          </a:xfrm>
          <a:prstGeom prst="rect">
            <a:avLst/>
          </a:prstGeom>
          <a:solidFill>
            <a:schemeClr val="tx2">
              <a:lumMod val="20000"/>
              <a:lumOff val="80000"/>
            </a:schemeClr>
          </a:solidFill>
          <a:ln w="19050">
            <a:solidFill>
              <a:srgbClr val="0000DC"/>
            </a:solidFill>
          </a:ln>
        </p:spPr>
        <p:txBody>
          <a:bodyPr wrap="square" rtlCol="0">
            <a:spAutoFit/>
          </a:bodyPr>
          <a:lstStyle/>
          <a:p>
            <a:r>
              <a:rPr lang="cs-CZ" dirty="0">
                <a:latin typeface="+mj-lt"/>
              </a:rPr>
              <a:t>důvěryhodnost</a:t>
            </a:r>
            <a:r>
              <a:rPr lang="en-US" dirty="0"/>
              <a:t> </a:t>
            </a:r>
            <a:endParaRPr lang="cs-CZ" dirty="0"/>
          </a:p>
        </p:txBody>
      </p:sp>
      <p:sp>
        <p:nvSpPr>
          <p:cNvPr id="8" name="TextovéPole 7">
            <a:extLst>
              <a:ext uri="{FF2B5EF4-FFF2-40B4-BE49-F238E27FC236}">
                <a16:creationId xmlns:a16="http://schemas.microsoft.com/office/drawing/2014/main" id="{791F2E4E-2DCA-4757-B8DB-34CD4A85B665}"/>
              </a:ext>
            </a:extLst>
          </p:cNvPr>
          <p:cNvSpPr txBox="1"/>
          <p:nvPr/>
        </p:nvSpPr>
        <p:spPr>
          <a:xfrm>
            <a:off x="7548947" y="1840484"/>
            <a:ext cx="2102335" cy="461665"/>
          </a:xfrm>
          <a:prstGeom prst="rect">
            <a:avLst/>
          </a:prstGeom>
          <a:solidFill>
            <a:schemeClr val="tx2">
              <a:lumMod val="20000"/>
              <a:lumOff val="80000"/>
            </a:schemeClr>
          </a:solidFill>
          <a:ln w="19050">
            <a:solidFill>
              <a:srgbClr val="0000DC"/>
            </a:solidFill>
          </a:ln>
        </p:spPr>
        <p:txBody>
          <a:bodyPr wrap="square" rtlCol="0">
            <a:spAutoFit/>
          </a:bodyPr>
          <a:lstStyle/>
          <a:p>
            <a:r>
              <a:rPr lang="cs-CZ" dirty="0">
                <a:latin typeface="+mj-lt"/>
              </a:rPr>
              <a:t>přesvědčivost</a:t>
            </a:r>
            <a:r>
              <a:rPr lang="en-US" dirty="0">
                <a:latin typeface="+mj-lt"/>
              </a:rPr>
              <a:t> </a:t>
            </a:r>
            <a:endParaRPr lang="cs-CZ" dirty="0">
              <a:latin typeface="+mj-lt"/>
            </a:endParaRPr>
          </a:p>
        </p:txBody>
      </p:sp>
      <p:sp>
        <p:nvSpPr>
          <p:cNvPr id="9" name="TextovéPole 8">
            <a:extLst>
              <a:ext uri="{FF2B5EF4-FFF2-40B4-BE49-F238E27FC236}">
                <a16:creationId xmlns:a16="http://schemas.microsoft.com/office/drawing/2014/main" id="{B1071046-D378-4794-9216-B80F9B779B50}"/>
              </a:ext>
            </a:extLst>
          </p:cNvPr>
          <p:cNvSpPr txBox="1"/>
          <p:nvPr/>
        </p:nvSpPr>
        <p:spPr>
          <a:xfrm>
            <a:off x="4602356" y="4437390"/>
            <a:ext cx="3357009" cy="461665"/>
          </a:xfrm>
          <a:prstGeom prst="rect">
            <a:avLst/>
          </a:prstGeom>
          <a:solidFill>
            <a:schemeClr val="accent2">
              <a:lumMod val="40000"/>
              <a:lumOff val="60000"/>
            </a:schemeClr>
          </a:solidFill>
          <a:ln w="19050">
            <a:solidFill>
              <a:schemeClr val="tx2"/>
            </a:solidFill>
          </a:ln>
        </p:spPr>
        <p:txBody>
          <a:bodyPr wrap="none" rtlCol="0">
            <a:spAutoFit/>
          </a:bodyPr>
          <a:lstStyle/>
          <a:p>
            <a:r>
              <a:rPr lang="cs-CZ" dirty="0">
                <a:latin typeface="+mj-lt"/>
              </a:rPr>
              <a:t>vhodnost / přiměřenost</a:t>
            </a:r>
          </a:p>
        </p:txBody>
      </p:sp>
      <p:cxnSp>
        <p:nvCxnSpPr>
          <p:cNvPr id="3" name="Přímá spojnice se šipkou 2">
            <a:extLst>
              <a:ext uri="{FF2B5EF4-FFF2-40B4-BE49-F238E27FC236}">
                <a16:creationId xmlns:a16="http://schemas.microsoft.com/office/drawing/2014/main" id="{CD1045A5-A786-41F2-9E21-BB39C56D7398}"/>
              </a:ext>
            </a:extLst>
          </p:cNvPr>
          <p:cNvCxnSpPr/>
          <p:nvPr/>
        </p:nvCxnSpPr>
        <p:spPr bwMode="auto">
          <a:xfrm flipH="1">
            <a:off x="1483924" y="2302149"/>
            <a:ext cx="1433533" cy="782791"/>
          </a:xfrm>
          <a:prstGeom prst="straightConnector1">
            <a:avLst/>
          </a:prstGeom>
          <a:solidFill>
            <a:schemeClr val="accent1"/>
          </a:solidFill>
          <a:ln w="12700" cap="flat" cmpd="sng" algn="ctr">
            <a:solidFill>
              <a:schemeClr val="tx2"/>
            </a:solidFill>
            <a:prstDash val="solid"/>
            <a:miter lim="800000"/>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Přímá spojnice se šipkou 9">
            <a:extLst>
              <a:ext uri="{FF2B5EF4-FFF2-40B4-BE49-F238E27FC236}">
                <a16:creationId xmlns:a16="http://schemas.microsoft.com/office/drawing/2014/main" id="{FBFDB9DF-CA00-42A4-966B-0E8E336B43C4}"/>
              </a:ext>
            </a:extLst>
          </p:cNvPr>
          <p:cNvCxnSpPr/>
          <p:nvPr/>
        </p:nvCxnSpPr>
        <p:spPr bwMode="auto">
          <a:xfrm flipH="1">
            <a:off x="1658417" y="2309644"/>
            <a:ext cx="2986265" cy="1722710"/>
          </a:xfrm>
          <a:prstGeom prst="straightConnector1">
            <a:avLst/>
          </a:prstGeom>
          <a:solidFill>
            <a:schemeClr val="accent1"/>
          </a:solidFill>
          <a:ln w="12700" cap="flat" cmpd="sng" algn="ctr">
            <a:solidFill>
              <a:schemeClr val="tx2"/>
            </a:solidFill>
            <a:prstDash val="solid"/>
            <a:miter lim="800000"/>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Přímá spojnice se šipkou 10">
            <a:extLst>
              <a:ext uri="{FF2B5EF4-FFF2-40B4-BE49-F238E27FC236}">
                <a16:creationId xmlns:a16="http://schemas.microsoft.com/office/drawing/2014/main" id="{118271E0-EC92-457F-B9E1-130C85057EA9}"/>
              </a:ext>
            </a:extLst>
          </p:cNvPr>
          <p:cNvCxnSpPr/>
          <p:nvPr/>
        </p:nvCxnSpPr>
        <p:spPr bwMode="auto">
          <a:xfrm>
            <a:off x="4960073" y="2298538"/>
            <a:ext cx="1643584" cy="813216"/>
          </a:xfrm>
          <a:prstGeom prst="straightConnector1">
            <a:avLst/>
          </a:prstGeom>
          <a:solidFill>
            <a:schemeClr val="accent1"/>
          </a:solidFill>
          <a:ln w="12700" cap="flat" cmpd="sng" algn="ctr">
            <a:solidFill>
              <a:schemeClr val="accent1"/>
            </a:solidFill>
            <a:prstDash val="solid"/>
            <a:miter lim="800000"/>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Přímá spojnice se šipkou 11">
            <a:extLst>
              <a:ext uri="{FF2B5EF4-FFF2-40B4-BE49-F238E27FC236}">
                <a16:creationId xmlns:a16="http://schemas.microsoft.com/office/drawing/2014/main" id="{AC0952C9-41B1-4A26-9C75-7CD82959F986}"/>
              </a:ext>
            </a:extLst>
          </p:cNvPr>
          <p:cNvCxnSpPr/>
          <p:nvPr/>
        </p:nvCxnSpPr>
        <p:spPr bwMode="auto">
          <a:xfrm flipH="1">
            <a:off x="4009869" y="2302149"/>
            <a:ext cx="3539078" cy="1010677"/>
          </a:xfrm>
          <a:prstGeom prst="straightConnector1">
            <a:avLst/>
          </a:prstGeom>
          <a:solidFill>
            <a:schemeClr val="accent1"/>
          </a:solidFill>
          <a:ln w="12700" cap="flat" cmpd="sng" algn="ctr">
            <a:solidFill>
              <a:schemeClr val="accent1"/>
            </a:solidFill>
            <a:prstDash val="solid"/>
            <a:miter lim="800000"/>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Přímá spojnice se šipkou 12">
            <a:extLst>
              <a:ext uri="{FF2B5EF4-FFF2-40B4-BE49-F238E27FC236}">
                <a16:creationId xmlns:a16="http://schemas.microsoft.com/office/drawing/2014/main" id="{8FCFC4EC-3AAF-498B-8FA9-E97A48C682EC}"/>
              </a:ext>
            </a:extLst>
          </p:cNvPr>
          <p:cNvCxnSpPr/>
          <p:nvPr/>
        </p:nvCxnSpPr>
        <p:spPr bwMode="auto">
          <a:xfrm flipH="1">
            <a:off x="2314104" y="2300551"/>
            <a:ext cx="7350293" cy="1934169"/>
          </a:xfrm>
          <a:prstGeom prst="straightConnector1">
            <a:avLst/>
          </a:prstGeom>
          <a:solidFill>
            <a:schemeClr val="accent1"/>
          </a:solidFill>
          <a:ln w="12700" cap="flat" cmpd="sng" algn="ctr">
            <a:solidFill>
              <a:schemeClr val="accent1"/>
            </a:solidFill>
            <a:prstDash val="solid"/>
            <a:miter lim="800000"/>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Přímá spojnice se šipkou 13">
            <a:extLst>
              <a:ext uri="{FF2B5EF4-FFF2-40B4-BE49-F238E27FC236}">
                <a16:creationId xmlns:a16="http://schemas.microsoft.com/office/drawing/2014/main" id="{47754E65-47EE-4026-AB67-31399E056451}"/>
              </a:ext>
            </a:extLst>
          </p:cNvPr>
          <p:cNvCxnSpPr/>
          <p:nvPr/>
        </p:nvCxnSpPr>
        <p:spPr bwMode="auto">
          <a:xfrm flipH="1">
            <a:off x="6603657" y="2283548"/>
            <a:ext cx="622403" cy="1670976"/>
          </a:xfrm>
          <a:prstGeom prst="straightConnector1">
            <a:avLst/>
          </a:prstGeom>
          <a:solidFill>
            <a:schemeClr val="accent1"/>
          </a:solidFill>
          <a:ln w="12700" cap="flat" cmpd="sng" algn="ctr">
            <a:solidFill>
              <a:schemeClr val="accent1"/>
            </a:solidFill>
            <a:prstDash val="solid"/>
            <a:miter lim="800000"/>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Nadpis 3">
            <a:extLst>
              <a:ext uri="{FF2B5EF4-FFF2-40B4-BE49-F238E27FC236}">
                <a16:creationId xmlns:a16="http://schemas.microsoft.com/office/drawing/2014/main" id="{F0953F74-F336-42B1-A4D0-820924805198}"/>
              </a:ext>
            </a:extLst>
          </p:cNvPr>
          <p:cNvSpPr txBox="1">
            <a:spLocks/>
          </p:cNvSpPr>
          <p:nvPr/>
        </p:nvSpPr>
        <p:spPr>
          <a:xfrm>
            <a:off x="389800" y="366865"/>
            <a:ext cx="10753200" cy="451576"/>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r>
              <a:rPr lang="cs-CZ" dirty="0"/>
              <a:t>Řečnictví: umění přesvědčovat</a:t>
            </a:r>
            <a:endParaRPr lang="en-US" kern="0" dirty="0"/>
          </a:p>
        </p:txBody>
      </p:sp>
      <p:sp>
        <p:nvSpPr>
          <p:cNvPr id="21" name="Zástupný symbol pro zápatí 20">
            <a:extLst>
              <a:ext uri="{FF2B5EF4-FFF2-40B4-BE49-F238E27FC236}">
                <a16:creationId xmlns:a16="http://schemas.microsoft.com/office/drawing/2014/main" id="{5A7D6D5A-C125-4864-9A75-F9147015F187}"/>
              </a:ext>
            </a:extLst>
          </p:cNvPr>
          <p:cNvSpPr>
            <a:spLocks noGrp="1"/>
          </p:cNvSpPr>
          <p:nvPr>
            <p:ph type="ftr" sz="quarter" idx="11"/>
          </p:nvPr>
        </p:nvSpPr>
        <p:spPr/>
        <p:txBody>
          <a:bodyPr/>
          <a:lstStyle/>
          <a:p>
            <a:r>
              <a:rPr lang="nl-NL"/>
              <a:t>1/12/2022 Den latiny. ÚŘLS, UK, Praha.</a:t>
            </a:r>
            <a:endParaRPr lang="cs-CZ"/>
          </a:p>
        </p:txBody>
      </p:sp>
      <p:sp>
        <p:nvSpPr>
          <p:cNvPr id="22" name="Zástupný symbol pro číslo snímku 21">
            <a:extLst>
              <a:ext uri="{FF2B5EF4-FFF2-40B4-BE49-F238E27FC236}">
                <a16:creationId xmlns:a16="http://schemas.microsoft.com/office/drawing/2014/main" id="{B3782275-A484-4880-94BB-96431728FC5E}"/>
              </a:ext>
            </a:extLst>
          </p:cNvPr>
          <p:cNvSpPr>
            <a:spLocks noGrp="1"/>
          </p:cNvSpPr>
          <p:nvPr>
            <p:ph type="sldNum" sz="quarter" idx="12"/>
          </p:nvPr>
        </p:nvSpPr>
        <p:spPr/>
        <p:txBody>
          <a:bodyPr/>
          <a:lstStyle/>
          <a:p>
            <a:fld id="{C4ACB992-AB1E-44ED-A023-FDEEC97C9235}" type="slidenum">
              <a:rPr lang="cs-CZ" smtClean="0"/>
              <a:t>6</a:t>
            </a:fld>
            <a:endParaRPr lang="cs-CZ"/>
          </a:p>
        </p:txBody>
      </p:sp>
    </p:spTree>
    <p:extLst>
      <p:ext uri="{BB962C8B-B14F-4D97-AF65-F5344CB8AC3E}">
        <p14:creationId xmlns:p14="http://schemas.microsoft.com/office/powerpoint/2010/main" val="1845646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19400" y="1161780"/>
            <a:ext cx="10753200" cy="3960000"/>
          </a:xfrm>
        </p:spPr>
        <p:txBody>
          <a:bodyPr/>
          <a:lstStyle/>
          <a:p>
            <a:r>
              <a:rPr lang="cs-CZ" sz="3600" b="1" dirty="0">
                <a:solidFill>
                  <a:schemeClr val="tx2"/>
                </a:solidFill>
              </a:rPr>
              <a:t>Antika a současnost</a:t>
            </a:r>
          </a:p>
          <a:p>
            <a:endParaRPr lang="cs-CZ" sz="3600" b="1" dirty="0">
              <a:solidFill>
                <a:schemeClr val="tx2"/>
              </a:solidFill>
            </a:endParaRPr>
          </a:p>
          <a:p>
            <a:endParaRPr lang="cs-CZ" sz="3600" b="1" dirty="0">
              <a:solidFill>
                <a:schemeClr val="tx2"/>
              </a:solidFill>
            </a:endParaRPr>
          </a:p>
          <a:p>
            <a:endParaRPr lang="cs-CZ" sz="3600" b="1" dirty="0">
              <a:solidFill>
                <a:schemeClr val="tx2"/>
              </a:solidFill>
            </a:endParaRPr>
          </a:p>
          <a:p>
            <a:endParaRPr lang="cs-CZ" sz="3600" b="1" dirty="0">
              <a:solidFill>
                <a:schemeClr val="tx2"/>
              </a:solidFill>
            </a:endParaRPr>
          </a:p>
          <a:p>
            <a:endParaRPr lang="cs-CZ" sz="3600" b="1" dirty="0">
              <a:solidFill>
                <a:schemeClr val="tx2"/>
              </a:solidFill>
            </a:endParaRPr>
          </a:p>
          <a:p>
            <a:endParaRPr lang="cs-CZ" sz="1800" b="1" dirty="0">
              <a:solidFill>
                <a:schemeClr val="tx2"/>
              </a:solidFill>
            </a:endParaRPr>
          </a:p>
          <a:p>
            <a:endParaRPr lang="cs-CZ" sz="1800" b="1" dirty="0">
              <a:solidFill>
                <a:schemeClr val="tx2"/>
              </a:solidFill>
            </a:endParaRPr>
          </a:p>
          <a:p>
            <a:endParaRPr lang="cs-CZ" sz="1800" b="1" dirty="0">
              <a:solidFill>
                <a:schemeClr val="tx2"/>
              </a:solidFill>
            </a:endParaRPr>
          </a:p>
          <a:p>
            <a:r>
              <a:rPr lang="cs-CZ" sz="1600" dirty="0">
                <a:latin typeface="+mn-lt"/>
              </a:rPr>
              <a:t>(Atkinson, M. 1985. </a:t>
            </a:r>
            <a:r>
              <a:rPr lang="cs-CZ" sz="1600" i="1" dirty="0" err="1">
                <a:latin typeface="+mn-lt"/>
              </a:rPr>
              <a:t>Our</a:t>
            </a:r>
            <a:r>
              <a:rPr lang="cs-CZ" sz="1600" i="1" dirty="0">
                <a:latin typeface="+mn-lt"/>
              </a:rPr>
              <a:t> </a:t>
            </a:r>
            <a:r>
              <a:rPr lang="cs-CZ" sz="1600" i="1" dirty="0" err="1">
                <a:latin typeface="+mn-lt"/>
              </a:rPr>
              <a:t>Masters</a:t>
            </a:r>
            <a:r>
              <a:rPr lang="cs-CZ" sz="1600" i="1" dirty="0">
                <a:latin typeface="+mn-lt"/>
              </a:rPr>
              <a:t>' </a:t>
            </a:r>
            <a:r>
              <a:rPr lang="cs-CZ" sz="1600" i="1" dirty="0" err="1">
                <a:latin typeface="+mn-lt"/>
              </a:rPr>
              <a:t>Voices</a:t>
            </a:r>
            <a:r>
              <a:rPr lang="cs-CZ" sz="1600" i="1" dirty="0">
                <a:latin typeface="+mn-lt"/>
              </a:rPr>
              <a:t>: </a:t>
            </a:r>
            <a:r>
              <a:rPr lang="cs-CZ" sz="1600" i="1" dirty="0" err="1">
                <a:latin typeface="+mn-lt"/>
              </a:rPr>
              <a:t>The</a:t>
            </a:r>
            <a:r>
              <a:rPr lang="cs-CZ" sz="1600" i="1" dirty="0">
                <a:latin typeface="+mn-lt"/>
              </a:rPr>
              <a:t> </a:t>
            </a:r>
            <a:r>
              <a:rPr lang="cs-CZ" sz="1600" i="1" dirty="0" err="1">
                <a:latin typeface="+mn-lt"/>
              </a:rPr>
              <a:t>Language</a:t>
            </a:r>
            <a:r>
              <a:rPr lang="cs-CZ" sz="1600" i="1" dirty="0">
                <a:latin typeface="+mn-lt"/>
              </a:rPr>
              <a:t> and Body </a:t>
            </a:r>
            <a:r>
              <a:rPr lang="cs-CZ" sz="1600" i="1" dirty="0" err="1">
                <a:latin typeface="+mn-lt"/>
              </a:rPr>
              <a:t>Language</a:t>
            </a:r>
            <a:r>
              <a:rPr lang="cs-CZ" sz="1600" i="1" dirty="0">
                <a:latin typeface="+mn-lt"/>
              </a:rPr>
              <a:t> </a:t>
            </a:r>
            <a:r>
              <a:rPr lang="cs-CZ" sz="1600" i="1" dirty="0" err="1">
                <a:latin typeface="+mn-lt"/>
              </a:rPr>
              <a:t>of</a:t>
            </a:r>
            <a:r>
              <a:rPr lang="cs-CZ" sz="1600" i="1" dirty="0">
                <a:latin typeface="+mn-lt"/>
              </a:rPr>
              <a:t> </a:t>
            </a:r>
            <a:r>
              <a:rPr lang="cs-CZ" sz="1600" i="1" dirty="0" err="1">
                <a:latin typeface="+mn-lt"/>
              </a:rPr>
              <a:t>Politics</a:t>
            </a:r>
            <a:r>
              <a:rPr lang="cs-CZ" sz="1600" i="1" dirty="0">
                <a:latin typeface="+mn-lt"/>
              </a:rPr>
              <a:t>. </a:t>
            </a:r>
            <a:r>
              <a:rPr lang="cs-CZ" sz="1600" dirty="0">
                <a:latin typeface="+mn-lt"/>
              </a:rPr>
              <a:t>London and New York: </a:t>
            </a:r>
            <a:r>
              <a:rPr lang="cs-CZ" sz="1600" dirty="0" err="1">
                <a:latin typeface="+mn-lt"/>
              </a:rPr>
              <a:t>Routledge</a:t>
            </a:r>
            <a:r>
              <a:rPr lang="cs-CZ" sz="1600" dirty="0">
                <a:latin typeface="+mn-lt"/>
              </a:rPr>
              <a:t>, </a:t>
            </a:r>
            <a:r>
              <a:rPr lang="cs-CZ" sz="1600" dirty="0" err="1">
                <a:latin typeface="+mn-lt"/>
              </a:rPr>
              <a:t>passim</a:t>
            </a:r>
            <a:r>
              <a:rPr lang="cs-CZ" sz="1600" dirty="0">
                <a:latin typeface="+mn-lt"/>
              </a:rPr>
              <a:t>; David, M. K. 2014. </a:t>
            </a:r>
            <a:r>
              <a:rPr lang="cs-CZ" sz="1600" dirty="0" err="1">
                <a:latin typeface="+mn-lt"/>
              </a:rPr>
              <a:t>Language</a:t>
            </a:r>
            <a:r>
              <a:rPr lang="cs-CZ" sz="1600" dirty="0">
                <a:latin typeface="+mn-lt"/>
              </a:rPr>
              <a:t>, </a:t>
            </a:r>
            <a:r>
              <a:rPr lang="cs-CZ" sz="1600" dirty="0" err="1">
                <a:latin typeface="+mn-lt"/>
              </a:rPr>
              <a:t>Power</a:t>
            </a:r>
            <a:r>
              <a:rPr lang="cs-CZ" sz="1600" dirty="0">
                <a:latin typeface="+mn-lt"/>
              </a:rPr>
              <a:t> and </a:t>
            </a:r>
            <a:r>
              <a:rPr lang="cs-CZ" sz="1600" dirty="0" err="1">
                <a:latin typeface="+mn-lt"/>
              </a:rPr>
              <a:t>Manipulation</a:t>
            </a:r>
            <a:r>
              <a:rPr lang="cs-CZ" sz="1600" dirty="0">
                <a:latin typeface="+mn-lt"/>
              </a:rPr>
              <a:t>: </a:t>
            </a:r>
            <a:r>
              <a:rPr lang="cs-CZ" sz="1600" dirty="0" err="1">
                <a:latin typeface="+mn-lt"/>
              </a:rPr>
              <a:t>The</a:t>
            </a:r>
            <a:r>
              <a:rPr lang="cs-CZ" sz="1600" dirty="0">
                <a:latin typeface="+mn-lt"/>
              </a:rPr>
              <a:t> Use </a:t>
            </a:r>
            <a:r>
              <a:rPr lang="cs-CZ" sz="1600" dirty="0" err="1">
                <a:latin typeface="+mn-lt"/>
              </a:rPr>
              <a:t>of</a:t>
            </a:r>
            <a:r>
              <a:rPr lang="cs-CZ" sz="1600" dirty="0">
                <a:latin typeface="+mn-lt"/>
              </a:rPr>
              <a:t> </a:t>
            </a:r>
            <a:r>
              <a:rPr lang="cs-CZ" sz="1600" dirty="0" err="1">
                <a:latin typeface="+mn-lt"/>
              </a:rPr>
              <a:t>Rhetoric</a:t>
            </a:r>
            <a:r>
              <a:rPr lang="cs-CZ" sz="1600" dirty="0">
                <a:latin typeface="+mn-lt"/>
              </a:rPr>
              <a:t> in </a:t>
            </a:r>
            <a:r>
              <a:rPr lang="cs-CZ" sz="1600" dirty="0" err="1">
                <a:latin typeface="+mn-lt"/>
              </a:rPr>
              <a:t>Maintaining</a:t>
            </a:r>
            <a:r>
              <a:rPr lang="cs-CZ" sz="1600" dirty="0">
                <a:latin typeface="+mn-lt"/>
              </a:rPr>
              <a:t> </a:t>
            </a:r>
            <a:r>
              <a:rPr lang="cs-CZ" sz="1600" dirty="0" err="1">
                <a:latin typeface="+mn-lt"/>
              </a:rPr>
              <a:t>Political</a:t>
            </a:r>
            <a:r>
              <a:rPr lang="cs-CZ" sz="1600" dirty="0">
                <a:latin typeface="+mn-lt"/>
              </a:rPr>
              <a:t> Influence. </a:t>
            </a:r>
            <a:r>
              <a:rPr lang="cs-CZ" sz="1600" i="1" dirty="0" err="1">
                <a:latin typeface="+mn-lt"/>
              </a:rPr>
              <a:t>Frontiers</a:t>
            </a:r>
            <a:r>
              <a:rPr lang="cs-CZ" sz="1600" i="1" dirty="0">
                <a:latin typeface="+mn-lt"/>
              </a:rPr>
              <a:t> </a:t>
            </a:r>
            <a:r>
              <a:rPr lang="cs-CZ" sz="1600" i="1" dirty="0" err="1">
                <a:latin typeface="+mn-lt"/>
              </a:rPr>
              <a:t>of</a:t>
            </a:r>
            <a:r>
              <a:rPr lang="cs-CZ" sz="1600" i="1" dirty="0">
                <a:latin typeface="+mn-lt"/>
              </a:rPr>
              <a:t> </a:t>
            </a:r>
            <a:r>
              <a:rPr lang="cs-CZ" sz="1600" i="1" dirty="0" err="1">
                <a:latin typeface="+mn-lt"/>
              </a:rPr>
              <a:t>Language</a:t>
            </a:r>
            <a:r>
              <a:rPr lang="cs-CZ" sz="1600" i="1" dirty="0">
                <a:latin typeface="+mn-lt"/>
              </a:rPr>
              <a:t> and </a:t>
            </a:r>
            <a:r>
              <a:rPr lang="cs-CZ" sz="1600" i="1" dirty="0" err="1">
                <a:latin typeface="+mn-lt"/>
              </a:rPr>
              <a:t>Teaching</a:t>
            </a:r>
            <a:r>
              <a:rPr lang="cs-CZ" sz="1600" dirty="0">
                <a:latin typeface="+mn-lt"/>
              </a:rPr>
              <a:t>, 2014, 5(1), pp. 164-170.)</a:t>
            </a:r>
            <a:endParaRPr lang="cs-CZ" sz="1100" b="1" i="1" dirty="0">
              <a:latin typeface="+mn-lt"/>
            </a:endParaRPr>
          </a:p>
          <a:p>
            <a:endParaRPr lang="cs-CZ" sz="3600" b="1" dirty="0">
              <a:solidFill>
                <a:schemeClr val="tx2"/>
              </a:solidFill>
            </a:endParaRPr>
          </a:p>
          <a:p>
            <a:endParaRPr lang="en-US" dirty="0"/>
          </a:p>
        </p:txBody>
      </p:sp>
      <p:sp>
        <p:nvSpPr>
          <p:cNvPr id="4" name="Zástupný symbol pro zápatí 3"/>
          <p:cNvSpPr>
            <a:spLocks noGrp="1"/>
          </p:cNvSpPr>
          <p:nvPr>
            <p:ph type="ftr" sz="quarter" idx="11"/>
          </p:nvPr>
        </p:nvSpPr>
        <p:spPr>
          <a:xfrm>
            <a:off x="701528" y="6228000"/>
            <a:ext cx="7920000" cy="252000"/>
          </a:xfrm>
        </p:spPr>
        <p:txBody>
          <a:bodyPr/>
          <a:lstStyle/>
          <a:p>
            <a:r>
              <a:rPr lang="nl-NL"/>
              <a:t>1/12/2022 Den latiny. ÚŘLS, UK, Praha.</a:t>
            </a:r>
            <a:endParaRPr lang="cs-CZ" dirty="0"/>
          </a:p>
        </p:txBody>
      </p:sp>
      <p:sp>
        <p:nvSpPr>
          <p:cNvPr id="5" name="Zástupný symbol pro číslo snímku 4"/>
          <p:cNvSpPr>
            <a:spLocks noGrp="1"/>
          </p:cNvSpPr>
          <p:nvPr>
            <p:ph type="sldNum" sz="quarter" idx="12"/>
          </p:nvPr>
        </p:nvSpPr>
        <p:spPr/>
        <p:txBody>
          <a:bodyPr/>
          <a:lstStyle/>
          <a:p>
            <a:fld id="{C4ACB992-AB1E-44ED-A023-FDEEC97C9235}" type="slidenum">
              <a:rPr lang="cs-CZ" smtClean="0"/>
              <a:t>7</a:t>
            </a:fld>
            <a:endParaRPr lang="cs-CZ"/>
          </a:p>
        </p:txBody>
      </p:sp>
      <p:sp>
        <p:nvSpPr>
          <p:cNvPr id="6" name="TextovéPole 5"/>
          <p:cNvSpPr txBox="1"/>
          <p:nvPr/>
        </p:nvSpPr>
        <p:spPr>
          <a:xfrm>
            <a:off x="706700" y="1754684"/>
            <a:ext cx="10807200" cy="3416320"/>
          </a:xfrm>
          <a:prstGeom prst="rect">
            <a:avLst/>
          </a:prstGeom>
          <a:solidFill>
            <a:schemeClr val="tx2">
              <a:lumMod val="20000"/>
              <a:lumOff val="80000"/>
            </a:schemeClr>
          </a:solidFill>
          <a:ln>
            <a:solidFill>
              <a:schemeClr val="accent1"/>
            </a:solidFill>
          </a:ln>
        </p:spPr>
        <p:txBody>
          <a:bodyPr wrap="square" rtlCol="0">
            <a:spAutoFit/>
          </a:bodyPr>
          <a:lstStyle/>
          <a:p>
            <a:pPr marL="342900" lvl="0" indent="-342900">
              <a:buFont typeface="Arial" panose="020B0604020202020204" pitchFamily="34" charset="0"/>
              <a:buChar char="•"/>
            </a:pPr>
            <a:r>
              <a:rPr lang="cs-CZ" dirty="0">
                <a:latin typeface="+mn-lt"/>
              </a:rPr>
              <a:t>Aliterace, anafora nebo repetice (včetně výčtů, zejména výčtů o třech položkách)</a:t>
            </a:r>
            <a:endParaRPr lang="en-US" dirty="0">
              <a:latin typeface="+mn-lt"/>
            </a:endParaRPr>
          </a:p>
          <a:p>
            <a:pPr marL="342900" lvl="0" indent="-342900">
              <a:buFont typeface="Arial" panose="020B0604020202020204" pitchFamily="34" charset="0"/>
              <a:buChar char="•"/>
            </a:pPr>
            <a:r>
              <a:rPr lang="cs-CZ" dirty="0">
                <a:latin typeface="+mn-lt"/>
              </a:rPr>
              <a:t>Paralelismus / kontrastní dvojice</a:t>
            </a:r>
            <a:endParaRPr lang="en-US" dirty="0">
              <a:latin typeface="+mn-lt"/>
            </a:endParaRPr>
          </a:p>
          <a:p>
            <a:pPr marL="342900" lvl="0" indent="-342900">
              <a:buFont typeface="Arial" panose="020B0604020202020204" pitchFamily="34" charset="0"/>
              <a:buChar char="•"/>
            </a:pPr>
            <a:r>
              <a:rPr lang="cs-CZ" dirty="0">
                <a:latin typeface="+mn-lt"/>
              </a:rPr>
              <a:t>Řečnické otázky / předpojaté odpovědi</a:t>
            </a:r>
            <a:endParaRPr lang="en-US" dirty="0">
              <a:latin typeface="+mn-lt"/>
            </a:endParaRPr>
          </a:p>
          <a:p>
            <a:pPr marL="342900" lvl="0" indent="-342900">
              <a:buFont typeface="Arial" panose="020B0604020202020204" pitchFamily="34" charset="0"/>
              <a:buChar char="•"/>
            </a:pPr>
            <a:r>
              <a:rPr lang="cs-CZ" dirty="0">
                <a:latin typeface="+mn-lt"/>
              </a:rPr>
              <a:t>Simile a metafora</a:t>
            </a:r>
            <a:endParaRPr lang="en-US" dirty="0">
              <a:latin typeface="+mn-lt"/>
            </a:endParaRPr>
          </a:p>
          <a:p>
            <a:pPr marL="342900" lvl="0" indent="-342900">
              <a:buFont typeface="Arial" panose="020B0604020202020204" pitchFamily="34" charset="0"/>
              <a:buChar char="•"/>
            </a:pPr>
            <a:r>
              <a:rPr lang="cs-CZ" dirty="0">
                <a:latin typeface="+mn-lt"/>
              </a:rPr>
              <a:t>Aluze (nepřímý nebo náhodný odkaz na historickou nebo literární postavu, událost nebo předmět) a citace</a:t>
            </a:r>
            <a:endParaRPr lang="en-US" dirty="0">
              <a:latin typeface="+mn-lt"/>
            </a:endParaRPr>
          </a:p>
          <a:p>
            <a:pPr marL="342900" lvl="0" indent="-342900">
              <a:buFont typeface="Arial" panose="020B0604020202020204" pitchFamily="34" charset="0"/>
              <a:buChar char="•"/>
            </a:pPr>
            <a:r>
              <a:rPr lang="cs-CZ" dirty="0">
                <a:latin typeface="+mn-lt"/>
              </a:rPr>
              <a:t>Používání specifických zájmen pro specifické účely (vyjasnění/zakrytí jevů)</a:t>
            </a:r>
            <a:endParaRPr lang="en-US" dirty="0">
              <a:latin typeface="+mn-lt"/>
            </a:endParaRPr>
          </a:p>
          <a:p>
            <a:pPr marL="342900" lvl="0" indent="-342900">
              <a:buFont typeface="Arial" panose="020B0604020202020204" pitchFamily="34" charset="0"/>
              <a:buChar char="•"/>
            </a:pPr>
            <a:r>
              <a:rPr lang="cs-CZ" dirty="0">
                <a:latin typeface="+mn-lt"/>
              </a:rPr>
              <a:t>Odkazy příhodné pro nás / nepříhodné pro ně</a:t>
            </a:r>
            <a:endParaRPr lang="en-US" dirty="0">
              <a:latin typeface="+mn-lt"/>
            </a:endParaRPr>
          </a:p>
        </p:txBody>
      </p:sp>
      <p:sp>
        <p:nvSpPr>
          <p:cNvPr id="7" name="Nadpis 3">
            <a:extLst>
              <a:ext uri="{FF2B5EF4-FFF2-40B4-BE49-F238E27FC236}">
                <a16:creationId xmlns:a16="http://schemas.microsoft.com/office/drawing/2014/main" id="{A3483C26-25A2-428D-ADEE-880AC694CE0F}"/>
              </a:ext>
            </a:extLst>
          </p:cNvPr>
          <p:cNvSpPr txBox="1">
            <a:spLocks/>
          </p:cNvSpPr>
          <p:nvPr/>
        </p:nvSpPr>
        <p:spPr>
          <a:xfrm>
            <a:off x="389800" y="366865"/>
            <a:ext cx="10753200" cy="451576"/>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r>
              <a:rPr lang="cs-CZ" dirty="0"/>
              <a:t>Řečnické prostředky v politickém diskurzu</a:t>
            </a:r>
            <a:endParaRPr lang="cs-CZ" kern="0" dirty="0">
              <a:solidFill>
                <a:srgbClr val="0000DC"/>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42786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ástupný symbol pro obsah 2">
            <a:extLst>
              <a:ext uri="{FF2B5EF4-FFF2-40B4-BE49-F238E27FC236}">
                <a16:creationId xmlns:a16="http://schemas.microsoft.com/office/drawing/2014/main" id="{B1E70502-821D-4237-BEA0-1C7017C89E72}"/>
              </a:ext>
            </a:extLst>
          </p:cNvPr>
          <p:cNvSpPr>
            <a:spLocks noGrp="1"/>
          </p:cNvSpPr>
          <p:nvPr>
            <p:ph idx="1"/>
          </p:nvPr>
        </p:nvSpPr>
        <p:spPr>
          <a:xfrm>
            <a:off x="719400" y="1161780"/>
            <a:ext cx="10753200" cy="3960000"/>
          </a:xfrm>
        </p:spPr>
        <p:txBody>
          <a:bodyPr/>
          <a:lstStyle/>
          <a:p>
            <a:r>
              <a:rPr lang="cs-CZ" sz="3600" b="1" dirty="0">
                <a:solidFill>
                  <a:schemeClr val="tx2"/>
                </a:solidFill>
              </a:rPr>
              <a:t>Teorie politické řeči: lingvistika</a:t>
            </a:r>
          </a:p>
          <a:p>
            <a:endParaRPr lang="cs-CZ" sz="3600" b="1" dirty="0">
              <a:solidFill>
                <a:schemeClr val="tx2"/>
              </a:solidFill>
            </a:endParaRPr>
          </a:p>
          <a:p>
            <a:endParaRPr lang="cs-CZ" sz="3600" b="1" dirty="0">
              <a:solidFill>
                <a:schemeClr val="tx2"/>
              </a:solidFill>
            </a:endParaRPr>
          </a:p>
          <a:p>
            <a:endParaRPr lang="cs-CZ" sz="3600" b="1" dirty="0">
              <a:solidFill>
                <a:schemeClr val="tx2"/>
              </a:solidFill>
            </a:endParaRPr>
          </a:p>
          <a:p>
            <a:endParaRPr lang="cs-CZ" sz="3600" b="1" dirty="0">
              <a:solidFill>
                <a:schemeClr val="tx2"/>
              </a:solidFill>
            </a:endParaRPr>
          </a:p>
          <a:p>
            <a:endParaRPr lang="cs-CZ" sz="3600" b="1" dirty="0">
              <a:solidFill>
                <a:schemeClr val="tx2"/>
              </a:solidFill>
            </a:endParaRPr>
          </a:p>
          <a:p>
            <a:endParaRPr lang="cs-CZ" sz="3600" b="1" dirty="0">
              <a:solidFill>
                <a:schemeClr val="tx2"/>
              </a:solidFill>
            </a:endParaRPr>
          </a:p>
          <a:p>
            <a:endParaRPr lang="cs-CZ" sz="3600" b="1" dirty="0">
              <a:solidFill>
                <a:schemeClr val="tx2"/>
              </a:solidFill>
            </a:endParaRPr>
          </a:p>
          <a:p>
            <a:r>
              <a:rPr lang="pl-PL" sz="1600" dirty="0">
                <a:latin typeface="+mn-lt"/>
              </a:rPr>
              <a:t>(Bralczyk, Jerzy. 1987. </a:t>
            </a:r>
            <a:r>
              <a:rPr lang="la-Latn" sz="1600" dirty="0">
                <a:latin typeface="+mn-lt"/>
              </a:rPr>
              <a:t>Językowy kształt świata propagandy</a:t>
            </a:r>
            <a:r>
              <a:rPr lang="cs-CZ" sz="1600" dirty="0">
                <a:latin typeface="+mn-lt"/>
              </a:rPr>
              <a:t>. In </a:t>
            </a:r>
            <a:r>
              <a:rPr lang="pl-PL" sz="1600" i="1" dirty="0">
                <a:latin typeface="+mn-lt"/>
              </a:rPr>
              <a:t>O języku polskiej propagandy politycznej lat siedemdziesiątych</a:t>
            </a:r>
            <a:r>
              <a:rPr lang="cs-CZ" sz="1600" dirty="0">
                <a:latin typeface="+mn-lt"/>
              </a:rPr>
              <a:t> (Acta </a:t>
            </a:r>
            <a:r>
              <a:rPr lang="cs-CZ" sz="1600" dirty="0" err="1">
                <a:latin typeface="+mn-lt"/>
              </a:rPr>
              <a:t>Universitatis</a:t>
            </a:r>
            <a:r>
              <a:rPr lang="cs-CZ" sz="1600" dirty="0">
                <a:latin typeface="+mn-lt"/>
              </a:rPr>
              <a:t> </a:t>
            </a:r>
            <a:r>
              <a:rPr lang="cs-CZ" sz="1600" dirty="0" err="1">
                <a:latin typeface="+mn-lt"/>
              </a:rPr>
              <a:t>Upsaliensis</a:t>
            </a:r>
            <a:r>
              <a:rPr lang="cs-CZ" sz="1600" dirty="0">
                <a:latin typeface="+mn-lt"/>
              </a:rPr>
              <a:t>. Studia Slavica </a:t>
            </a:r>
            <a:r>
              <a:rPr lang="cs-CZ" sz="1600" dirty="0" err="1">
                <a:latin typeface="+mn-lt"/>
              </a:rPr>
              <a:t>Upsaliensia</a:t>
            </a:r>
            <a:r>
              <a:rPr lang="cs-CZ" sz="1600" dirty="0">
                <a:latin typeface="+mn-lt"/>
              </a:rPr>
              <a:t>; vol. 24). Stockholm: </a:t>
            </a:r>
            <a:r>
              <a:rPr lang="cs-CZ" sz="1600" dirty="0" err="1">
                <a:latin typeface="+mn-lt"/>
              </a:rPr>
              <a:t>Almqvist</a:t>
            </a:r>
            <a:r>
              <a:rPr lang="cs-CZ" sz="1600" dirty="0">
                <a:latin typeface="+mn-lt"/>
              </a:rPr>
              <a:t> och </a:t>
            </a:r>
            <a:r>
              <a:rPr lang="cs-CZ" sz="1600" dirty="0" err="1">
                <a:latin typeface="+mn-lt"/>
              </a:rPr>
              <a:t>Wiksell</a:t>
            </a:r>
            <a:r>
              <a:rPr lang="cs-CZ" sz="1600" dirty="0">
                <a:latin typeface="+mn-lt"/>
              </a:rPr>
              <a:t>, pp. 116-216.)</a:t>
            </a:r>
            <a:endParaRPr lang="en-US" sz="1600" dirty="0">
              <a:latin typeface="+mn-lt"/>
            </a:endParaRPr>
          </a:p>
          <a:p>
            <a:endParaRPr lang="cs-CZ" sz="3600" b="1" dirty="0">
              <a:solidFill>
                <a:schemeClr val="tx2"/>
              </a:solidFill>
            </a:endParaRPr>
          </a:p>
          <a:p>
            <a:endParaRPr lang="en-US" dirty="0"/>
          </a:p>
        </p:txBody>
      </p:sp>
      <p:sp>
        <p:nvSpPr>
          <p:cNvPr id="4" name="Zástupný symbol pro zápatí 3"/>
          <p:cNvSpPr>
            <a:spLocks noGrp="1"/>
          </p:cNvSpPr>
          <p:nvPr>
            <p:ph type="ftr" sz="quarter" idx="11"/>
          </p:nvPr>
        </p:nvSpPr>
        <p:spPr>
          <a:xfrm>
            <a:off x="701528" y="6228000"/>
            <a:ext cx="7920000" cy="252000"/>
          </a:xfrm>
        </p:spPr>
        <p:txBody>
          <a:bodyPr/>
          <a:lstStyle/>
          <a:p>
            <a:r>
              <a:rPr lang="nl-NL"/>
              <a:t>1/12/2022 Den latiny. ÚŘLS, UK, Praha.</a:t>
            </a:r>
            <a:endParaRPr lang="cs-CZ"/>
          </a:p>
        </p:txBody>
      </p:sp>
      <p:sp>
        <p:nvSpPr>
          <p:cNvPr id="5" name="Zástupný symbol pro číslo snímku 4"/>
          <p:cNvSpPr>
            <a:spLocks noGrp="1"/>
          </p:cNvSpPr>
          <p:nvPr>
            <p:ph type="sldNum" sz="quarter" idx="12"/>
          </p:nvPr>
        </p:nvSpPr>
        <p:spPr/>
        <p:txBody>
          <a:bodyPr/>
          <a:lstStyle/>
          <a:p>
            <a:fld id="{C4ACB992-AB1E-44ED-A023-FDEEC97C9235}" type="slidenum">
              <a:rPr lang="cs-CZ" smtClean="0"/>
              <a:t>8</a:t>
            </a:fld>
            <a:endParaRPr lang="cs-CZ"/>
          </a:p>
        </p:txBody>
      </p:sp>
      <p:sp>
        <p:nvSpPr>
          <p:cNvPr id="6" name="TextovéPole 5"/>
          <p:cNvSpPr txBox="1"/>
          <p:nvPr/>
        </p:nvSpPr>
        <p:spPr>
          <a:xfrm>
            <a:off x="691400" y="1697685"/>
            <a:ext cx="10807200" cy="3785652"/>
          </a:xfrm>
          <a:prstGeom prst="rect">
            <a:avLst/>
          </a:prstGeom>
          <a:solidFill>
            <a:schemeClr val="tx2">
              <a:lumMod val="20000"/>
              <a:lumOff val="80000"/>
            </a:schemeClr>
          </a:solidFill>
          <a:ln>
            <a:solidFill>
              <a:schemeClr val="accent1"/>
            </a:solidFill>
          </a:ln>
        </p:spPr>
        <p:txBody>
          <a:bodyPr wrap="square" rtlCol="0">
            <a:spAutoFit/>
          </a:bodyPr>
          <a:lstStyle/>
          <a:p>
            <a:pPr marL="342900" lvl="0" indent="-342900">
              <a:buFont typeface="Arial" panose="020B0604020202020204" pitchFamily="34" charset="0"/>
              <a:buChar char="•"/>
            </a:pPr>
            <a:r>
              <a:rPr lang="cs-CZ" dirty="0">
                <a:latin typeface="+mn-lt"/>
              </a:rPr>
              <a:t>Důležitost: „fundamentální“, „silný“, „klíčový“…; „zvláště“…; „nej-“</a:t>
            </a:r>
            <a:endParaRPr lang="en-US" dirty="0">
              <a:latin typeface="+mn-lt"/>
            </a:endParaRPr>
          </a:p>
          <a:p>
            <a:pPr marL="342900" indent="-342900">
              <a:buFont typeface="Arial" panose="020B0604020202020204" pitchFamily="34" charset="0"/>
              <a:buChar char="•"/>
            </a:pPr>
            <a:r>
              <a:rPr lang="cs-CZ" dirty="0">
                <a:latin typeface="+mn-lt"/>
              </a:rPr>
              <a:t>Blízkost: „já“, „my“, „náš“, „blízký“, „nejbližší“</a:t>
            </a:r>
            <a:endParaRPr lang="en-US" dirty="0">
              <a:latin typeface="+mn-lt"/>
            </a:endParaRPr>
          </a:p>
          <a:p>
            <a:pPr marL="342900" lvl="0" indent="-342900">
              <a:buFont typeface="Arial" panose="020B0604020202020204" pitchFamily="34" charset="0"/>
              <a:buChar char="•"/>
            </a:pPr>
            <a:r>
              <a:rPr lang="cs-CZ" dirty="0">
                <a:latin typeface="+mn-lt"/>
              </a:rPr>
              <a:t>Obecnost: „každý“, „všichni“, „celý“, „řady“, „milióny“, „masy“, „tisíce“</a:t>
            </a:r>
            <a:endParaRPr lang="en-US" dirty="0">
              <a:latin typeface="+mn-lt"/>
            </a:endParaRPr>
          </a:p>
          <a:p>
            <a:pPr marL="342900" lvl="0" indent="-342900">
              <a:buFont typeface="Arial" panose="020B0604020202020204" pitchFamily="34" charset="0"/>
              <a:buChar char="•"/>
            </a:pPr>
            <a:r>
              <a:rPr lang="cs-CZ" dirty="0">
                <a:latin typeface="+mn-lt"/>
              </a:rPr>
              <a:t>Nutnost: „cesta“, „nutnost“, „důsledek“, „nevyhnutelný“, „nepopiratelný“</a:t>
            </a:r>
          </a:p>
          <a:p>
            <a:pPr marL="342900" lvl="0" indent="-342900">
              <a:buFont typeface="Arial" panose="020B0604020202020204" pitchFamily="34" charset="0"/>
              <a:buChar char="•"/>
            </a:pPr>
            <a:r>
              <a:rPr lang="cs-CZ" dirty="0">
                <a:latin typeface="+mn-lt"/>
              </a:rPr>
              <a:t>Korektnost: „měřítko“, „důkaz“, „výsledek“, „ukazatel“, „skutečný“, „konkrétní“, „příslušný“</a:t>
            </a:r>
            <a:endParaRPr lang="en-US" dirty="0">
              <a:latin typeface="+mn-lt"/>
            </a:endParaRPr>
          </a:p>
          <a:p>
            <a:pPr marL="342900" lvl="0" indent="-342900">
              <a:buFont typeface="Arial" panose="020B0604020202020204" pitchFamily="34" charset="0"/>
              <a:buChar char="•"/>
            </a:pPr>
            <a:r>
              <a:rPr lang="cs-CZ" dirty="0">
                <a:latin typeface="+mn-lt"/>
              </a:rPr>
              <a:t>Koherence: „uspořádaný“, „soudržný“, „spojení“, „identita“, „integrovat“</a:t>
            </a:r>
          </a:p>
          <a:p>
            <a:pPr marL="342900" lvl="0" indent="-342900">
              <a:buFont typeface="Arial" panose="020B0604020202020204" pitchFamily="34" charset="0"/>
              <a:buChar char="•"/>
            </a:pPr>
            <a:r>
              <a:rPr lang="cs-CZ" dirty="0">
                <a:latin typeface="+mn-lt"/>
              </a:rPr>
              <a:t>Vývoj a pokračování: „pevný“, „pokrok“, „zlepšení“, „nový“, „umožnit“</a:t>
            </a:r>
            <a:endParaRPr lang="en-US" dirty="0">
              <a:latin typeface="+mn-lt"/>
            </a:endParaRPr>
          </a:p>
          <a:p>
            <a:pPr marL="342900" lvl="0" indent="-342900">
              <a:buFont typeface="Arial" panose="020B0604020202020204" pitchFamily="34" charset="0"/>
              <a:buChar char="•"/>
            </a:pPr>
            <a:r>
              <a:rPr lang="cs-CZ" dirty="0">
                <a:latin typeface="+mn-lt"/>
              </a:rPr>
              <a:t>Implikace a kontaktní slova: „jak bude následovat“, „jak jistě víte“, „samozřejmě“</a:t>
            </a:r>
          </a:p>
        </p:txBody>
      </p:sp>
      <p:sp>
        <p:nvSpPr>
          <p:cNvPr id="10" name="Nadpis 3">
            <a:extLst>
              <a:ext uri="{FF2B5EF4-FFF2-40B4-BE49-F238E27FC236}">
                <a16:creationId xmlns:a16="http://schemas.microsoft.com/office/drawing/2014/main" id="{8CCDBCC1-4334-4656-B786-27E198BA3E49}"/>
              </a:ext>
            </a:extLst>
          </p:cNvPr>
          <p:cNvSpPr txBox="1">
            <a:spLocks/>
          </p:cNvSpPr>
          <p:nvPr/>
        </p:nvSpPr>
        <p:spPr>
          <a:xfrm>
            <a:off x="389800" y="366865"/>
            <a:ext cx="11408500" cy="395135"/>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r>
              <a:rPr lang="cs-CZ" kern="0" dirty="0"/>
              <a:t>Konstruovaná politická skutečnost a její jazyk</a:t>
            </a:r>
            <a:endParaRPr lang="cs-CZ" kern="0" dirty="0">
              <a:solidFill>
                <a:srgbClr val="0000DC"/>
              </a:solidFill>
              <a:latin typeface="Arial" panose="020B0604020202020204" pitchFamily="34" charset="0"/>
              <a:cs typeface="Arial" panose="020B0604020202020204" pitchFamily="34" charset="0"/>
            </a:endParaRPr>
          </a:p>
          <a:p>
            <a:endParaRPr lang="cs-CZ" kern="0" dirty="0">
              <a:solidFill>
                <a:srgbClr val="0000DC"/>
              </a:solidFill>
              <a:latin typeface="Arial" panose="020B0604020202020204" pitchFamily="34" charset="0"/>
              <a:cs typeface="Arial" panose="020B0604020202020204" pitchFamily="34" charset="0"/>
            </a:endParaRPr>
          </a:p>
        </p:txBody>
      </p:sp>
      <p:sp>
        <p:nvSpPr>
          <p:cNvPr id="2" name="TextovéPole 1">
            <a:extLst>
              <a:ext uri="{FF2B5EF4-FFF2-40B4-BE49-F238E27FC236}">
                <a16:creationId xmlns:a16="http://schemas.microsoft.com/office/drawing/2014/main" id="{47F81BCA-D8BB-4CD3-BA50-5CABD40B119D}"/>
              </a:ext>
            </a:extLst>
          </p:cNvPr>
          <p:cNvSpPr txBox="1"/>
          <p:nvPr/>
        </p:nvSpPr>
        <p:spPr>
          <a:xfrm>
            <a:off x="8096463" y="1226805"/>
            <a:ext cx="3592650" cy="523220"/>
          </a:xfrm>
          <a:prstGeom prst="rect">
            <a:avLst/>
          </a:prstGeom>
          <a:solidFill>
            <a:schemeClr val="accent2">
              <a:lumMod val="40000"/>
              <a:lumOff val="60000"/>
            </a:schemeClr>
          </a:solidFill>
          <a:ln>
            <a:solidFill>
              <a:schemeClr val="accent1"/>
            </a:solidFill>
          </a:ln>
        </p:spPr>
        <p:txBody>
          <a:bodyPr wrap="none" rtlCol="0">
            <a:spAutoFit/>
          </a:bodyPr>
          <a:lstStyle/>
          <a:p>
            <a:r>
              <a:rPr lang="cs-CZ" sz="2800" dirty="0">
                <a:latin typeface="+mj-lt"/>
              </a:rPr>
              <a:t>„</a:t>
            </a:r>
            <a:r>
              <a:rPr lang="cs-CZ" sz="2800" dirty="0" err="1">
                <a:latin typeface="+mj-lt"/>
              </a:rPr>
              <a:t>prezentowany</a:t>
            </a:r>
            <a:r>
              <a:rPr lang="cs-CZ" sz="2800" dirty="0">
                <a:latin typeface="+mj-lt"/>
              </a:rPr>
              <a:t> </a:t>
            </a:r>
            <a:r>
              <a:rPr lang="cs-CZ" sz="2800" dirty="0" err="1">
                <a:latin typeface="+mj-lt"/>
              </a:rPr>
              <a:t>świat</a:t>
            </a:r>
            <a:r>
              <a:rPr lang="cs-CZ" sz="2800" dirty="0">
                <a:latin typeface="+mj-lt"/>
              </a:rPr>
              <a:t>“</a:t>
            </a:r>
          </a:p>
        </p:txBody>
      </p:sp>
    </p:spTree>
    <p:extLst>
      <p:ext uri="{BB962C8B-B14F-4D97-AF65-F5344CB8AC3E}">
        <p14:creationId xmlns:p14="http://schemas.microsoft.com/office/powerpoint/2010/main" val="4251026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ástupný symbol pro obsah 2">
            <a:extLst>
              <a:ext uri="{FF2B5EF4-FFF2-40B4-BE49-F238E27FC236}">
                <a16:creationId xmlns:a16="http://schemas.microsoft.com/office/drawing/2014/main" id="{C94CE242-7F36-4CC7-8672-6359F2E83881}"/>
              </a:ext>
            </a:extLst>
          </p:cNvPr>
          <p:cNvSpPr txBox="1">
            <a:spLocks/>
          </p:cNvSpPr>
          <p:nvPr/>
        </p:nvSpPr>
        <p:spPr>
          <a:xfrm>
            <a:off x="719400" y="1161780"/>
            <a:ext cx="10753200" cy="3960000"/>
          </a:xfrm>
          <a:prstGeom prst="rect">
            <a:avLst/>
          </a:prstGeom>
        </p:spPr>
        <p:txBody>
          <a:bodyPr vert="horz" lIns="0" tIns="0" rIns="0" bIns="0" rtlCol="0">
            <a:noAutofit/>
          </a:bodyPr>
          <a:lstStyle>
            <a:lvl1pPr marL="252000" indent="-180000" algn="l" rtl="0" eaLnBrk="1" fontAlgn="base" hangingPunct="1">
              <a:lnSpc>
                <a:spcPct val="150000"/>
              </a:lnSpc>
              <a:spcBef>
                <a:spcPts val="0"/>
              </a:spcBef>
              <a:spcAft>
                <a:spcPct val="0"/>
              </a:spcAft>
              <a:buClr>
                <a:schemeClr val="tx2"/>
              </a:buClr>
              <a:buSzPct val="100000"/>
              <a:buFont typeface="Arial" panose="020B0604020202020204" pitchFamily="34" charset="0"/>
              <a:buChar char="̶"/>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marL="0" indent="0">
              <a:lnSpc>
                <a:spcPct val="100000"/>
              </a:lnSpc>
              <a:buNone/>
            </a:pPr>
            <a:r>
              <a:rPr lang="cs-CZ" sz="3600" b="1" kern="0" dirty="0">
                <a:solidFill>
                  <a:schemeClr val="tx2"/>
                </a:solidFill>
              </a:rPr>
              <a:t>Výzkum řeči médií: sociologie</a:t>
            </a:r>
          </a:p>
          <a:p>
            <a:endParaRPr lang="en-US" kern="0" dirty="0"/>
          </a:p>
        </p:txBody>
      </p:sp>
      <p:sp>
        <p:nvSpPr>
          <p:cNvPr id="2" name="Zástupný symbol pro zápatí 1"/>
          <p:cNvSpPr>
            <a:spLocks noGrp="1"/>
          </p:cNvSpPr>
          <p:nvPr>
            <p:ph type="ftr" sz="quarter" idx="10"/>
          </p:nvPr>
        </p:nvSpPr>
        <p:spPr/>
        <p:txBody>
          <a:bodyPr/>
          <a:lstStyle/>
          <a:p>
            <a:r>
              <a:rPr lang="nl-NL" noProof="0"/>
              <a:t>1/12/2022 Den latiny. ÚŘLS, UK, Praha.</a:t>
            </a:r>
            <a:endParaRPr lang="en-GB" noProof="0"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5" name="Zástupný symbol pro obsah 4"/>
          <p:cNvSpPr>
            <a:spLocks noGrp="1"/>
          </p:cNvSpPr>
          <p:nvPr>
            <p:ph idx="1"/>
          </p:nvPr>
        </p:nvSpPr>
        <p:spPr/>
        <p:txBody>
          <a:bodyPr/>
          <a:lstStyle/>
          <a:p>
            <a:endParaRPr lang="cs-CZ" dirty="0"/>
          </a:p>
          <a:p>
            <a:endParaRPr lang="cs-CZ" dirty="0"/>
          </a:p>
          <a:p>
            <a:endParaRPr lang="cs-CZ" dirty="0"/>
          </a:p>
          <a:p>
            <a:endParaRPr lang="cs-CZ" dirty="0"/>
          </a:p>
          <a:p>
            <a:endParaRPr lang="en-US" dirty="0"/>
          </a:p>
        </p:txBody>
      </p:sp>
      <p:graphicFrame>
        <p:nvGraphicFramePr>
          <p:cNvPr id="7" name="Tabulka 6"/>
          <p:cNvGraphicFramePr>
            <a:graphicFrameLocks noGrp="1"/>
          </p:cNvGraphicFramePr>
          <p:nvPr>
            <p:extLst>
              <p:ext uri="{D42A27DB-BD31-4B8C-83A1-F6EECF244321}">
                <p14:modId xmlns:p14="http://schemas.microsoft.com/office/powerpoint/2010/main" val="3322308496"/>
              </p:ext>
            </p:extLst>
          </p:nvPr>
        </p:nvGraphicFramePr>
        <p:xfrm>
          <a:off x="666000" y="1738500"/>
          <a:ext cx="10753200" cy="3383280"/>
        </p:xfrm>
        <a:graphic>
          <a:graphicData uri="http://schemas.openxmlformats.org/drawingml/2006/table">
            <a:tbl>
              <a:tblPr firstRow="1" bandRow="1">
                <a:tableStyleId>{5C22544A-7EE6-4342-B048-85BDC9FD1C3A}</a:tableStyleId>
              </a:tblPr>
              <a:tblGrid>
                <a:gridCol w="4535491">
                  <a:extLst>
                    <a:ext uri="{9D8B030D-6E8A-4147-A177-3AD203B41FA5}">
                      <a16:colId xmlns:a16="http://schemas.microsoft.com/office/drawing/2014/main" val="3352254041"/>
                    </a:ext>
                  </a:extLst>
                </a:gridCol>
                <a:gridCol w="6217709">
                  <a:extLst>
                    <a:ext uri="{9D8B030D-6E8A-4147-A177-3AD203B41FA5}">
                      <a16:colId xmlns:a16="http://schemas.microsoft.com/office/drawing/2014/main" val="1728359040"/>
                    </a:ext>
                  </a:extLst>
                </a:gridCol>
              </a:tblGrid>
              <a:tr h="370840">
                <a:tc>
                  <a:txBody>
                    <a:bodyPr/>
                    <a:lstStyle/>
                    <a:p>
                      <a:r>
                        <a:rPr lang="cs-CZ" sz="2400" b="0" dirty="0">
                          <a:solidFill>
                            <a:schemeClr val="tx1"/>
                          </a:solidFill>
                        </a:rPr>
                        <a:t>Svalování</a:t>
                      </a:r>
                      <a:r>
                        <a:rPr lang="cs-CZ" sz="2400" b="0" baseline="0" dirty="0">
                          <a:solidFill>
                            <a:schemeClr val="tx1"/>
                          </a:solidFill>
                        </a:rPr>
                        <a:t> viny</a:t>
                      </a:r>
                      <a:endParaRPr lang="cs-CZ" sz="2400" b="0" dirty="0">
                        <a:solidFill>
                          <a:schemeClr val="tx1"/>
                        </a:solidFill>
                      </a:endParaRPr>
                    </a:p>
                    <a:p>
                      <a:r>
                        <a:rPr lang="cs-CZ" sz="2400" b="0" dirty="0">
                          <a:solidFill>
                            <a:schemeClr val="tx1"/>
                          </a:solidFill>
                        </a:rPr>
                        <a:t>Fabulace</a:t>
                      </a:r>
                    </a:p>
                    <a:p>
                      <a:r>
                        <a:rPr lang="cs-CZ" sz="2400" b="0" dirty="0">
                          <a:solidFill>
                            <a:schemeClr val="tx1"/>
                          </a:solidFill>
                        </a:rPr>
                        <a:t>Nálepkování</a:t>
                      </a:r>
                    </a:p>
                    <a:p>
                      <a:r>
                        <a:rPr lang="cs-CZ" sz="2400" b="0" dirty="0">
                          <a:solidFill>
                            <a:schemeClr val="tx1"/>
                          </a:solidFill>
                        </a:rPr>
                        <a:t>Apel na strach</a:t>
                      </a:r>
                    </a:p>
                    <a:p>
                      <a:r>
                        <a:rPr lang="cs-CZ" sz="2400" b="0" dirty="0">
                          <a:solidFill>
                            <a:schemeClr val="tx1"/>
                          </a:solidFill>
                        </a:rPr>
                        <a:t>Relativizace</a:t>
                      </a:r>
                    </a:p>
                    <a:p>
                      <a:r>
                        <a:rPr lang="cs-CZ" sz="2400" b="0" dirty="0">
                          <a:solidFill>
                            <a:schemeClr val="tx1"/>
                          </a:solidFill>
                        </a:rPr>
                        <a:t>Démonizace</a:t>
                      </a:r>
                    </a:p>
                    <a:p>
                      <a:r>
                        <a:rPr lang="cs-CZ" sz="2400" b="0" dirty="0">
                          <a:solidFill>
                            <a:schemeClr val="tx1"/>
                          </a:solidFill>
                        </a:rPr>
                        <a:t>Nepodložená tvrzení</a:t>
                      </a:r>
                    </a:p>
                    <a:p>
                      <a:r>
                        <a:rPr lang="cs-CZ" sz="2400" b="0" dirty="0">
                          <a:solidFill>
                            <a:schemeClr val="tx1"/>
                          </a:solidFill>
                        </a:rPr>
                        <a:t>Selektivní výběr informací</a:t>
                      </a:r>
                    </a:p>
                    <a:p>
                      <a:r>
                        <a:rPr lang="en-GB" sz="2400" b="0" dirty="0">
                          <a:solidFill>
                            <a:schemeClr val="tx1"/>
                          </a:solidFill>
                        </a:rPr>
                        <a:t>L</a:t>
                      </a:r>
                      <a:r>
                        <a:rPr lang="cs-CZ" sz="2400" b="0" dirty="0" err="1">
                          <a:solidFill>
                            <a:schemeClr val="tx1"/>
                          </a:solidFill>
                        </a:rPr>
                        <a:t>ži</a:t>
                      </a:r>
                      <a:endParaRPr lang="cs-CZ" sz="2400" b="0" dirty="0">
                        <a:solidFill>
                          <a:schemeClr val="tx1"/>
                        </a:solidFill>
                      </a:endParaRPr>
                    </a:p>
                  </a:txBody>
                  <a:tcPr>
                    <a:lnL w="12700" cap="flat" cmpd="sng" algn="ctr">
                      <a:solidFill>
                        <a:schemeClr val="tx2"/>
                      </a:solidFill>
                      <a:prstDash val="solid"/>
                      <a:round/>
                      <a:headEnd type="none" w="med" len="med"/>
                      <a:tailEnd type="none" w="med" len="med"/>
                    </a:lnL>
                    <a:lnR w="12700" cmpd="sng">
                      <a:noFill/>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2400" b="0" dirty="0">
                          <a:solidFill>
                            <a:schemeClr val="tx1"/>
                          </a:solidFill>
                        </a:rPr>
                        <a:t>Názor autora ve</a:t>
                      </a:r>
                      <a:r>
                        <a:rPr lang="cs-CZ" sz="2400" b="0" baseline="0" dirty="0">
                          <a:solidFill>
                            <a:schemeClr val="tx1"/>
                          </a:solidFill>
                        </a:rPr>
                        <a:t> zpravodajství</a:t>
                      </a:r>
                      <a:endParaRPr lang="cs-CZ" sz="2400" b="0" dirty="0">
                        <a:solidFill>
                          <a:schemeClr val="tx1"/>
                        </a:solidFill>
                      </a:endParaRPr>
                    </a:p>
                    <a:p>
                      <a:r>
                        <a:rPr lang="cs-CZ" sz="2400" b="0" dirty="0">
                          <a:solidFill>
                            <a:schemeClr val="tx1"/>
                          </a:solidFill>
                        </a:rPr>
                        <a:t>Manipulativní video</a:t>
                      </a:r>
                    </a:p>
                    <a:p>
                      <a:r>
                        <a:rPr lang="cs-CZ" sz="2400" b="0" dirty="0">
                          <a:solidFill>
                            <a:schemeClr val="tx1"/>
                          </a:solidFill>
                        </a:rPr>
                        <a:t>Manipulativní</a:t>
                      </a:r>
                      <a:r>
                        <a:rPr lang="cs-CZ" sz="2400" b="0" baseline="0" dirty="0">
                          <a:solidFill>
                            <a:schemeClr val="tx1"/>
                          </a:solidFill>
                        </a:rPr>
                        <a:t> obrázek</a:t>
                      </a:r>
                      <a:endParaRPr lang="cs-CZ" sz="2400" b="0" baseline="0" dirty="0">
                        <a:solidFill>
                          <a:schemeClr val="tx1"/>
                        </a:solidFill>
                        <a:latin typeface="+mn-lt"/>
                        <a:cs typeface="+mn-cs"/>
                      </a:endParaRPr>
                    </a:p>
                    <a:p>
                      <a:endParaRPr lang="cs-CZ" sz="2400" b="0" baseline="0" dirty="0">
                        <a:solidFill>
                          <a:schemeClr val="tx1"/>
                        </a:solidFill>
                        <a:latin typeface="+mn-lt"/>
                        <a:cs typeface="+mn-cs"/>
                      </a:endParaRPr>
                    </a:p>
                    <a:p>
                      <a:r>
                        <a:rPr lang="cs-CZ" sz="2000" b="0" dirty="0">
                          <a:solidFill>
                            <a:schemeClr val="tx1"/>
                          </a:solidFill>
                          <a:latin typeface="Arial" panose="020B0604020202020204" pitchFamily="34" charset="0"/>
                          <a:cs typeface="Arial" panose="020B0604020202020204" pitchFamily="34" charset="0"/>
                        </a:rPr>
                        <a:t>(kategorie irelevantní</a:t>
                      </a:r>
                    </a:p>
                    <a:p>
                      <a:r>
                        <a:rPr lang="cs-CZ" sz="2000" b="0" dirty="0">
                          <a:solidFill>
                            <a:schemeClr val="tx1"/>
                          </a:solidFill>
                          <a:latin typeface="Arial" panose="020B0604020202020204" pitchFamily="34" charset="0"/>
                          <a:cs typeface="Arial" panose="020B0604020202020204" pitchFamily="34" charset="0"/>
                        </a:rPr>
                        <a:t>pro politickou řeč)</a:t>
                      </a:r>
                    </a:p>
                  </a:txBody>
                  <a:tcPr>
                    <a:lnL w="12700" cmpd="sng">
                      <a:noFill/>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983696727"/>
                  </a:ext>
                </a:extLst>
              </a:tr>
            </a:tbl>
          </a:graphicData>
        </a:graphic>
      </p:graphicFrame>
      <p:cxnSp>
        <p:nvCxnSpPr>
          <p:cNvPr id="8" name="Přímá spojnice 7"/>
          <p:cNvCxnSpPr/>
          <p:nvPr/>
        </p:nvCxnSpPr>
        <p:spPr bwMode="auto">
          <a:xfrm>
            <a:off x="5234492" y="1845706"/>
            <a:ext cx="4176927" cy="1104528"/>
          </a:xfrm>
          <a:prstGeom prst="line">
            <a:avLst/>
          </a:prstGeom>
          <a:solidFill>
            <a:schemeClr val="accent1"/>
          </a:solidFill>
          <a:ln w="9525" cap="flat" cmpd="sng" algn="ctr">
            <a:solidFill>
              <a:srgbClr val="0000DC"/>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Přímá spojnice 11"/>
          <p:cNvCxnSpPr/>
          <p:nvPr/>
        </p:nvCxnSpPr>
        <p:spPr bwMode="auto">
          <a:xfrm flipV="1">
            <a:off x="5234492" y="1845706"/>
            <a:ext cx="4176927" cy="1001012"/>
          </a:xfrm>
          <a:prstGeom prst="line">
            <a:avLst/>
          </a:prstGeom>
          <a:solidFill>
            <a:schemeClr val="accent1"/>
          </a:solidFill>
          <a:ln w="9525" cap="flat" cmpd="sng" algn="ctr">
            <a:solidFill>
              <a:srgbClr val="0000DC"/>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Obdélník 14"/>
          <p:cNvSpPr/>
          <p:nvPr/>
        </p:nvSpPr>
        <p:spPr>
          <a:xfrm>
            <a:off x="666001" y="5099245"/>
            <a:ext cx="10807200" cy="1107996"/>
          </a:xfrm>
          <a:prstGeom prst="rect">
            <a:avLst/>
          </a:prstGeom>
        </p:spPr>
        <p:txBody>
          <a:bodyPr wrap="square">
            <a:spAutoFit/>
          </a:bodyPr>
          <a:lstStyle/>
          <a:p>
            <a:r>
              <a:rPr lang="cs-CZ" sz="1600" dirty="0">
                <a:latin typeface="Arial" panose="020B0604020202020204" pitchFamily="34" charset="0"/>
                <a:cs typeface="Arial" panose="020B0604020202020204" pitchFamily="34" charset="0"/>
              </a:rPr>
              <a:t>(</a:t>
            </a:r>
            <a:r>
              <a:rPr lang="en-GB" sz="1600" dirty="0">
                <a:latin typeface="Arial" panose="020B0604020202020204" pitchFamily="34" charset="0"/>
                <a:cs typeface="Arial" panose="020B0604020202020204" pitchFamily="34" charset="0"/>
              </a:rPr>
              <a:t>Gregor, M</a:t>
            </a:r>
            <a:r>
              <a:rPr lang="cs-CZ" sz="1600" dirty="0">
                <a:latin typeface="Arial" panose="020B0604020202020204" pitchFamily="34" charset="0"/>
                <a:cs typeface="Arial" panose="020B0604020202020204" pitchFamily="34" charset="0"/>
              </a:rPr>
              <a:t>.</a:t>
            </a:r>
            <a:r>
              <a:rPr lang="en-GB" sz="1600" dirty="0">
                <a:latin typeface="Arial" panose="020B0604020202020204" pitchFamily="34" charset="0"/>
                <a:cs typeface="Arial" panose="020B0604020202020204" pitchFamily="34" charset="0"/>
              </a:rPr>
              <a:t>, </a:t>
            </a:r>
            <a:r>
              <a:rPr lang="en-GB" sz="1600" dirty="0" err="1">
                <a:latin typeface="Arial" panose="020B0604020202020204" pitchFamily="34" charset="0"/>
                <a:cs typeface="Arial" panose="020B0604020202020204" pitchFamily="34" charset="0"/>
              </a:rPr>
              <a:t>Vejvodová</a:t>
            </a:r>
            <a:r>
              <a:rPr lang="en-GB" sz="1600" dirty="0">
                <a:latin typeface="Arial" panose="020B0604020202020204" pitchFamily="34" charset="0"/>
                <a:cs typeface="Arial" panose="020B0604020202020204" pitchFamily="34" charset="0"/>
              </a:rPr>
              <a:t>, P</a:t>
            </a:r>
            <a:r>
              <a:rPr lang="cs-CZ" sz="1600" dirty="0">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2017</a:t>
            </a:r>
            <a:r>
              <a:rPr lang="cs-CZ" sz="1600" dirty="0">
                <a:latin typeface="Arial" panose="020B0604020202020204" pitchFamily="34" charset="0"/>
                <a:cs typeface="Arial" panose="020B0604020202020204" pitchFamily="34" charset="0"/>
              </a:rPr>
              <a:t>)</a:t>
            </a:r>
            <a:r>
              <a:rPr lang="en-GB" sz="1600" dirty="0">
                <a:latin typeface="Arial" panose="020B0604020202020204" pitchFamily="34" charset="0"/>
                <a:cs typeface="Arial" panose="020B0604020202020204" pitchFamily="34" charset="0"/>
              </a:rPr>
              <a:t>. </a:t>
            </a:r>
            <a:r>
              <a:rPr lang="en-GB" sz="1600" i="1" dirty="0" err="1">
                <a:latin typeface="Arial" panose="020B0604020202020204" pitchFamily="34" charset="0"/>
                <a:cs typeface="Arial" panose="020B0604020202020204" pitchFamily="34" charset="0"/>
              </a:rPr>
              <a:t>Analýza</a:t>
            </a:r>
            <a:r>
              <a:rPr lang="en-GB" sz="1600" i="1" dirty="0">
                <a:latin typeface="Arial" panose="020B0604020202020204" pitchFamily="34" charset="0"/>
                <a:cs typeface="Arial" panose="020B0604020202020204" pitchFamily="34" charset="0"/>
              </a:rPr>
              <a:t> </a:t>
            </a:r>
            <a:r>
              <a:rPr lang="en-GB" sz="1600" i="1" dirty="0" err="1">
                <a:latin typeface="Arial" panose="020B0604020202020204" pitchFamily="34" charset="0"/>
                <a:cs typeface="Arial" panose="020B0604020202020204" pitchFamily="34" charset="0"/>
              </a:rPr>
              <a:t>manipulativních</a:t>
            </a:r>
            <a:r>
              <a:rPr lang="en-GB" sz="1600" i="1" dirty="0">
                <a:latin typeface="Arial" panose="020B0604020202020204" pitchFamily="34" charset="0"/>
                <a:cs typeface="Arial" panose="020B0604020202020204" pitchFamily="34" charset="0"/>
              </a:rPr>
              <a:t> </a:t>
            </a:r>
            <a:r>
              <a:rPr lang="en-GB" sz="1600" i="1" dirty="0" err="1">
                <a:latin typeface="Arial" panose="020B0604020202020204" pitchFamily="34" charset="0"/>
                <a:cs typeface="Arial" panose="020B0604020202020204" pitchFamily="34" charset="0"/>
              </a:rPr>
              <a:t>technik</a:t>
            </a:r>
            <a:r>
              <a:rPr lang="en-GB" sz="1600" i="1" dirty="0">
                <a:latin typeface="Arial" panose="020B0604020202020204" pitchFamily="34" charset="0"/>
                <a:cs typeface="Arial" panose="020B0604020202020204" pitchFamily="34" charset="0"/>
              </a:rPr>
              <a:t> </a:t>
            </a:r>
            <a:r>
              <a:rPr lang="en-GB" sz="1600" i="1" dirty="0" err="1">
                <a:latin typeface="Arial" panose="020B0604020202020204" pitchFamily="34" charset="0"/>
                <a:cs typeface="Arial" panose="020B0604020202020204" pitchFamily="34" charset="0"/>
              </a:rPr>
              <a:t>na</a:t>
            </a:r>
            <a:r>
              <a:rPr lang="en-GB" sz="1600" i="1" dirty="0">
                <a:latin typeface="Arial" panose="020B0604020202020204" pitchFamily="34" charset="0"/>
                <a:cs typeface="Arial" panose="020B0604020202020204" pitchFamily="34" charset="0"/>
              </a:rPr>
              <a:t> </a:t>
            </a:r>
            <a:r>
              <a:rPr lang="en-GB" sz="1600" i="1" dirty="0" err="1">
                <a:latin typeface="Arial" panose="020B0604020202020204" pitchFamily="34" charset="0"/>
                <a:cs typeface="Arial" panose="020B0604020202020204" pitchFamily="34" charset="0"/>
              </a:rPr>
              <a:t>vybraných</a:t>
            </a:r>
            <a:r>
              <a:rPr lang="en-GB" sz="1600" i="1" dirty="0">
                <a:latin typeface="Arial" panose="020B0604020202020204" pitchFamily="34" charset="0"/>
                <a:cs typeface="Arial" panose="020B0604020202020204" pitchFamily="34" charset="0"/>
              </a:rPr>
              <a:t> </a:t>
            </a:r>
            <a:r>
              <a:rPr lang="en-GB" sz="1600" i="1" dirty="0" err="1">
                <a:latin typeface="Arial" panose="020B0604020202020204" pitchFamily="34" charset="0"/>
                <a:cs typeface="Arial" panose="020B0604020202020204" pitchFamily="34" charset="0"/>
              </a:rPr>
              <a:t>českých</a:t>
            </a:r>
            <a:r>
              <a:rPr lang="en-GB" sz="1600" i="1" dirty="0">
                <a:latin typeface="Arial" panose="020B0604020202020204" pitchFamily="34" charset="0"/>
                <a:cs typeface="Arial" panose="020B0604020202020204" pitchFamily="34" charset="0"/>
              </a:rPr>
              <a:t> </a:t>
            </a:r>
            <a:r>
              <a:rPr lang="en-GB" sz="1600" i="1" dirty="0" err="1">
                <a:latin typeface="Arial" panose="020B0604020202020204" pitchFamily="34" charset="0"/>
                <a:cs typeface="Arial" panose="020B0604020202020204" pitchFamily="34" charset="0"/>
              </a:rPr>
              <a:t>serverech</a:t>
            </a:r>
            <a:r>
              <a:rPr lang="en-GB" sz="1600" i="1" dirty="0">
                <a:latin typeface="Arial" panose="020B0604020202020204" pitchFamily="34" charset="0"/>
                <a:cs typeface="Arial" panose="020B0604020202020204" pitchFamily="34" charset="0"/>
              </a:rPr>
              <a:t> </a:t>
            </a:r>
            <a:r>
              <a:rPr lang="cs-CZ" sz="1600" dirty="0">
                <a:latin typeface="Arial" panose="020B0604020202020204" pitchFamily="34" charset="0"/>
                <a:cs typeface="Arial" panose="020B0604020202020204" pitchFamily="34" charset="0"/>
              </a:rPr>
              <a:t>[</a:t>
            </a:r>
            <a:r>
              <a:rPr lang="cs-CZ" sz="1600" dirty="0" err="1">
                <a:latin typeface="Arial" panose="020B0604020202020204" pitchFamily="34" charset="0"/>
                <a:cs typeface="Arial" panose="020B0604020202020204" pitchFamily="34" charset="0"/>
              </a:rPr>
              <a:t>Research</a:t>
            </a:r>
            <a:r>
              <a:rPr lang="cs-CZ" sz="1600" dirty="0">
                <a:latin typeface="Arial" panose="020B0604020202020204" pitchFamily="34" charset="0"/>
                <a:cs typeface="Arial" panose="020B0604020202020204" pitchFamily="34" charset="0"/>
              </a:rPr>
              <a:t> report]</a:t>
            </a:r>
            <a:r>
              <a:rPr lang="en-GB" sz="1600" dirty="0">
                <a:latin typeface="Arial" panose="020B0604020202020204" pitchFamily="34" charset="0"/>
                <a:cs typeface="Arial" panose="020B0604020202020204" pitchFamily="34" charset="0"/>
              </a:rPr>
              <a:t>. </a:t>
            </a:r>
            <a:r>
              <a:rPr lang="en-GB" sz="1600" dirty="0" err="1">
                <a:latin typeface="Arial" panose="020B0604020202020204" pitchFamily="34" charset="0"/>
                <a:cs typeface="Arial" panose="020B0604020202020204" pitchFamily="34" charset="0"/>
              </a:rPr>
              <a:t>Retreived</a:t>
            </a:r>
            <a:r>
              <a:rPr lang="en-GB" sz="1600" dirty="0">
                <a:latin typeface="Arial" panose="020B0604020202020204" pitchFamily="34" charset="0"/>
                <a:cs typeface="Arial" panose="020B0604020202020204" pitchFamily="34" charset="0"/>
              </a:rPr>
              <a:t> from </a:t>
            </a:r>
            <a:r>
              <a:rPr lang="en-GB" sz="1600" u="sng" dirty="0">
                <a:latin typeface="Arial" panose="020B0604020202020204" pitchFamily="34" charset="0"/>
                <a:cs typeface="Arial" panose="020B0604020202020204" pitchFamily="34" charset="0"/>
                <a:hlinkClick r:id="rId3"/>
              </a:rPr>
              <a:t>http://www.evropskehodnoty.cz/wp-content/uploads/2016/06/Vyzkumna_zprava_Analyza_manipulativnich.pdf</a:t>
            </a:r>
            <a:r>
              <a:rPr lang="en-GB" sz="1600" dirty="0">
                <a:latin typeface="Arial" panose="020B0604020202020204" pitchFamily="34" charset="0"/>
                <a:cs typeface="Arial" panose="020B0604020202020204" pitchFamily="34" charset="0"/>
              </a:rPr>
              <a:t>, </a:t>
            </a:r>
            <a:r>
              <a:rPr lang="cs-CZ" sz="1600" dirty="0">
                <a:latin typeface="Arial" panose="020B0604020202020204" pitchFamily="34" charset="0"/>
                <a:cs typeface="Arial" panose="020B0604020202020204" pitchFamily="34" charset="0"/>
              </a:rPr>
              <a:t>p</a:t>
            </a:r>
            <a:r>
              <a:rPr lang="en-GB" sz="1600" dirty="0">
                <a:latin typeface="Arial" panose="020B0604020202020204" pitchFamily="34" charset="0"/>
                <a:cs typeface="Arial" panose="020B0604020202020204" pitchFamily="34" charset="0"/>
              </a:rPr>
              <a:t>. 4</a:t>
            </a:r>
            <a:r>
              <a:rPr lang="cs-CZ" sz="1600" dirty="0">
                <a:latin typeface="Arial" panose="020B0604020202020204" pitchFamily="34" charset="0"/>
                <a:cs typeface="Arial" panose="020B0604020202020204" pitchFamily="34" charset="0"/>
              </a:rPr>
              <a:t>ff.)</a:t>
            </a:r>
          </a:p>
          <a:p>
            <a:r>
              <a:rPr lang="cs-CZ" sz="1800" b="1" dirty="0" err="1">
                <a:latin typeface="Arial" panose="020B0604020202020204" pitchFamily="34" charset="0"/>
                <a:cs typeface="Arial" panose="020B0604020202020204" pitchFamily="34" charset="0"/>
              </a:rPr>
              <a:t>Iidem</a:t>
            </a:r>
            <a:r>
              <a:rPr lang="cs-CZ" sz="1800" b="1" dirty="0">
                <a:latin typeface="Arial" panose="020B0604020202020204" pitchFamily="34" charset="0"/>
                <a:cs typeface="Arial" panose="020B0604020202020204" pitchFamily="34" charset="0"/>
              </a:rPr>
              <a:t> (2018). </a:t>
            </a:r>
            <a:r>
              <a:rPr lang="cs-CZ" sz="1800" b="1" i="1" dirty="0">
                <a:latin typeface="Arial" panose="020B0604020202020204" pitchFamily="34" charset="0"/>
                <a:cs typeface="Arial" panose="020B0604020202020204" pitchFamily="34" charset="0"/>
              </a:rPr>
              <a:t>Nejlepší kniha o </a:t>
            </a:r>
            <a:r>
              <a:rPr lang="cs-CZ" sz="1800" b="1" i="1" dirty="0" err="1">
                <a:latin typeface="Arial" panose="020B0604020202020204" pitchFamily="34" charset="0"/>
                <a:cs typeface="Arial" panose="020B0604020202020204" pitchFamily="34" charset="0"/>
              </a:rPr>
              <a:t>fakenews</a:t>
            </a:r>
            <a:r>
              <a:rPr lang="cs-CZ" sz="1800" b="1" i="1" dirty="0">
                <a:latin typeface="Arial" panose="020B0604020202020204" pitchFamily="34" charset="0"/>
                <a:cs typeface="Arial" panose="020B0604020202020204" pitchFamily="34" charset="0"/>
              </a:rPr>
              <a:t>, dezinformacích a manipulacích. </a:t>
            </a:r>
            <a:r>
              <a:rPr lang="cs-CZ" sz="1800" b="1" dirty="0" err="1">
                <a:latin typeface="Arial" panose="020B0604020202020204" pitchFamily="34" charset="0"/>
                <a:cs typeface="Arial" panose="020B0604020202020204" pitchFamily="34" charset="0"/>
              </a:rPr>
              <a:t>Computerpress</a:t>
            </a:r>
            <a:r>
              <a:rPr lang="cs-CZ" sz="1800" b="1" dirty="0">
                <a:latin typeface="Arial" panose="020B0604020202020204" pitchFamily="34" charset="0"/>
                <a:cs typeface="Arial" panose="020B0604020202020204" pitchFamily="34" charset="0"/>
              </a:rPr>
              <a:t>.</a:t>
            </a:r>
          </a:p>
        </p:txBody>
      </p:sp>
      <p:sp>
        <p:nvSpPr>
          <p:cNvPr id="13" name="Nadpis 3">
            <a:extLst>
              <a:ext uri="{FF2B5EF4-FFF2-40B4-BE49-F238E27FC236}">
                <a16:creationId xmlns:a16="http://schemas.microsoft.com/office/drawing/2014/main" id="{E1E4CAE0-4E7D-49CF-BBBF-9C95B80AC5DC}"/>
              </a:ext>
            </a:extLst>
          </p:cNvPr>
          <p:cNvSpPr txBox="1">
            <a:spLocks/>
          </p:cNvSpPr>
          <p:nvPr/>
        </p:nvSpPr>
        <p:spPr>
          <a:xfrm>
            <a:off x="389800" y="366865"/>
            <a:ext cx="11408500" cy="395135"/>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r>
              <a:rPr lang="cs-CZ" kern="0" dirty="0">
                <a:solidFill>
                  <a:srgbClr val="0000DC"/>
                </a:solidFill>
                <a:latin typeface="Arial" panose="020B0604020202020204" pitchFamily="34" charset="0"/>
                <a:cs typeface="Arial" panose="020B0604020202020204" pitchFamily="34" charset="0"/>
              </a:rPr>
              <a:t>Mediální manipulace</a:t>
            </a:r>
          </a:p>
        </p:txBody>
      </p:sp>
      <p:pic>
        <p:nvPicPr>
          <p:cNvPr id="2050" name="Picture 2" descr="Zobrazit zdrojový obrázek">
            <a:extLst>
              <a:ext uri="{FF2B5EF4-FFF2-40B4-BE49-F238E27FC236}">
                <a16:creationId xmlns:a16="http://schemas.microsoft.com/office/drawing/2014/main" id="{83553193-23EA-9DBB-B78E-8799F8E90CD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411419" y="249356"/>
            <a:ext cx="2440281" cy="38085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363400"/>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ARTS-EN.potx" id="{36ECF793-4580-482A-9A65-F3F22ABFBEFE}" vid="{830943AF-2C06-4D0F-9374-BF78A1848894}"/>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prezentace-arts-en</Template>
  <TotalTime>4548</TotalTime>
  <Words>8895</Words>
  <Application>Microsoft Office PowerPoint</Application>
  <PresentationFormat>Širokoúhlá obrazovka</PresentationFormat>
  <Paragraphs>652</Paragraphs>
  <Slides>37</Slides>
  <Notes>10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37</vt:i4>
      </vt:variant>
    </vt:vector>
  </HeadingPairs>
  <TitlesOfParts>
    <vt:vector size="45" baseType="lpstr">
      <vt:lpstr>MS Gothic</vt:lpstr>
      <vt:lpstr>Adobe Garamond Pro</vt:lpstr>
      <vt:lpstr>Adobe Garamond Pro Bold</vt:lpstr>
      <vt:lpstr>Arial</vt:lpstr>
      <vt:lpstr>RobotoSlab-Light</vt:lpstr>
      <vt:lpstr>Tahoma</vt:lpstr>
      <vt:lpstr>Wingdings</vt:lpstr>
      <vt:lpstr>Presentation_MU_EN</vt:lpstr>
      <vt:lpstr>Jak se tvoří nepřátelé: Ciceronovy politické a soudní invektivy ve srovnání s dneškem </vt:lpstr>
      <vt:lpstr>Jak začít?</vt:lpstr>
      <vt:lpstr>Jak začít?</vt:lpstr>
      <vt:lpstr>Osnova</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Český prezident: 22. 11. 2022 Projev prezidenta republiky při velitelském shromáždění - Pražský hrad</vt:lpstr>
      <vt:lpstr>Český prezident: 22. 11. 2022</vt:lpstr>
      <vt:lpstr>Český prezident: 22. 11. 2022</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Praktická lekce manipulátorství aneb jak se stát úspěšným „konzulem“?!</vt:lpstr>
      <vt:lpstr>17. Listopad 2022</vt:lpstr>
      <vt:lpstr>Nálepky a rámy (demonstrace před ČT)</vt:lpstr>
      <vt:lpstr>Prezentace aplikace PowerPoint</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Katarina Petrovićová</dc:creator>
  <cp:lastModifiedBy>Katarina Petrovićová</cp:lastModifiedBy>
  <cp:revision>559</cp:revision>
  <cp:lastPrinted>1601-01-01T00:00:00Z</cp:lastPrinted>
  <dcterms:created xsi:type="dcterms:W3CDTF">2019-05-27T10:55:15Z</dcterms:created>
  <dcterms:modified xsi:type="dcterms:W3CDTF">2022-12-02T17:07:10Z</dcterms:modified>
</cp:coreProperties>
</file>