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4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1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7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62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2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5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0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AF49-CF90-425A-B90C-BABD40D2D3FD}" type="datetimeFigureOut">
              <a:rPr lang="cs-CZ" smtClean="0"/>
              <a:t>24. 11. 2022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23F999-B7EE-4672-8EAF-054098ECC82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ZRp0vJl5kh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C50A0-9D1E-DCF3-E24A-694E2DE3E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Sportovní </a:t>
            </a:r>
            <a:r>
              <a:rPr lang="cs-CZ" dirty="0" err="1"/>
              <a:t>superstars</a:t>
            </a:r>
            <a:r>
              <a:rPr lang="cs-CZ" dirty="0"/>
              <a:t> starověku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1B2B06-15CA-7096-B1D7-A2E59B67F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Hrdinové starověkých olympijských her</a:t>
            </a:r>
          </a:p>
        </p:txBody>
      </p:sp>
    </p:spTree>
    <p:extLst>
      <p:ext uri="{BB962C8B-B14F-4D97-AF65-F5344CB8AC3E}">
        <p14:creationId xmlns:p14="http://schemas.microsoft.com/office/powerpoint/2010/main" val="213361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1FE24-9B93-997B-9137-850ADB00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Milón</a:t>
            </a:r>
            <a:r>
              <a:rPr lang="cs-CZ" dirty="0"/>
              <a:t> z </a:t>
            </a:r>
            <a:r>
              <a:rPr lang="cs-CZ" dirty="0" err="1"/>
              <a:t>Krotónu</a:t>
            </a:r>
            <a:r>
              <a:rPr lang="cs-CZ" dirty="0"/>
              <a:t> – zápasník, vědec, vojevůdce a žrádlo pro vlky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73A9D-EB82-B359-D149-073B1D82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721750" cy="403774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Největší starověká sportovní hvězda, šestinásobný olympijský vítěz v zápase (540 př. n. l. v chlapecké kategorii, mezi lety 532 a 516 př. n. l. mezi dospělými</a:t>
            </a:r>
          </a:p>
          <a:p>
            <a:r>
              <a:rPr lang="cs-CZ" dirty="0"/>
              <a:t>Student </a:t>
            </a:r>
            <a:r>
              <a:rPr lang="cs-CZ" dirty="0" err="1"/>
              <a:t>Pýthagora</a:t>
            </a:r>
            <a:r>
              <a:rPr lang="cs-CZ" dirty="0"/>
              <a:t> ze Samu, sám měl sepsat vědeckou práci Fyzika (nedochovala se)</a:t>
            </a:r>
          </a:p>
          <a:p>
            <a:r>
              <a:rPr lang="cs-CZ" dirty="0"/>
              <a:t>Vedl své rodné město ve válce proti sousední </a:t>
            </a:r>
            <a:r>
              <a:rPr lang="cs-CZ" dirty="0" err="1"/>
              <a:t>Sybaridě</a:t>
            </a:r>
            <a:r>
              <a:rPr lang="cs-CZ" dirty="0"/>
              <a:t> (vítězně)</a:t>
            </a:r>
          </a:p>
          <a:p>
            <a:r>
              <a:rPr lang="cs-CZ" dirty="0"/>
              <a:t>Celá řada pověstí o jeho síle (např. nošení telete) a lásce k jídlu (denně měl sníst devět kilogramů hovězího masa, devět kilogramů chleba a necelých deset litrů vína), v úctě jej měl i perský král </a:t>
            </a:r>
            <a:r>
              <a:rPr lang="cs-CZ" dirty="0" err="1"/>
              <a:t>Dáreios</a:t>
            </a:r>
            <a:r>
              <a:rPr lang="cs-CZ" dirty="0"/>
              <a:t> I.</a:t>
            </a:r>
          </a:p>
          <a:p>
            <a:r>
              <a:rPr lang="cs-CZ" dirty="0"/>
              <a:t>Nakonec měl být sežrán vlky (viz. obraz)</a:t>
            </a:r>
          </a:p>
        </p:txBody>
      </p:sp>
      <p:pic>
        <p:nvPicPr>
          <p:cNvPr id="5" name="Obrázek 4" descr="Obsah obrázku text, savci&#10;&#10;Popis byl vytvořen automaticky">
            <a:extLst>
              <a:ext uri="{FF2B5EF4-FFF2-40B4-BE49-F238E27FC236}">
                <a16:creationId xmlns:a16="http://schemas.microsoft.com/office/drawing/2014/main" id="{6E57AE0D-B971-6193-0376-0267AC93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2015731"/>
            <a:ext cx="2783051" cy="38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FFD80-5E14-41F1-30EF-9CA741FF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období I. (500 – 336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7F37B-3F44-9B88-85FC-B88E3A2F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Astylos</a:t>
            </a:r>
            <a:r>
              <a:rPr lang="cs-CZ" dirty="0"/>
              <a:t> z </a:t>
            </a:r>
            <a:r>
              <a:rPr lang="cs-CZ" dirty="0" err="1"/>
              <a:t>Krotónu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 a </a:t>
            </a:r>
            <a:r>
              <a:rPr lang="cs-CZ" dirty="0" err="1"/>
              <a:t>diaulos</a:t>
            </a:r>
            <a:r>
              <a:rPr lang="cs-CZ" dirty="0"/>
              <a:t>; 488 př. n. l.), později ze </a:t>
            </a:r>
            <a:r>
              <a:rPr lang="cs-CZ" dirty="0" err="1"/>
              <a:t>Syrákús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 a </a:t>
            </a:r>
            <a:r>
              <a:rPr lang="cs-CZ" dirty="0" err="1"/>
              <a:t>diaulos</a:t>
            </a:r>
            <a:r>
              <a:rPr lang="cs-CZ" dirty="0"/>
              <a:t>; 484 př. n. l., </a:t>
            </a:r>
            <a:r>
              <a:rPr lang="cs-CZ" dirty="0" err="1"/>
              <a:t>stadiodromos</a:t>
            </a:r>
            <a:r>
              <a:rPr lang="cs-CZ" dirty="0"/>
              <a:t>, </a:t>
            </a:r>
            <a:r>
              <a:rPr lang="cs-CZ" dirty="0" err="1"/>
              <a:t>diaulos</a:t>
            </a:r>
            <a:r>
              <a:rPr lang="cs-CZ" dirty="0"/>
              <a:t> a </a:t>
            </a:r>
            <a:r>
              <a:rPr lang="cs-CZ" dirty="0" err="1"/>
              <a:t>hoplitodromos</a:t>
            </a:r>
            <a:r>
              <a:rPr lang="cs-CZ" dirty="0"/>
              <a:t>; 480 př. n. l.) – se sedmi vítězstvími třetí nejlepší starověký olympijský běžec</a:t>
            </a:r>
          </a:p>
          <a:p>
            <a:r>
              <a:rPr lang="cs-CZ" dirty="0" err="1"/>
              <a:t>Euthymos</a:t>
            </a:r>
            <a:r>
              <a:rPr lang="cs-CZ" dirty="0"/>
              <a:t> z </a:t>
            </a:r>
            <a:r>
              <a:rPr lang="cs-CZ" dirty="0" err="1"/>
              <a:t>Lokrů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484, 476 a 472 př. n. l.) – druhý nejúspěšnější boxer na OH, prohlášen héroem ještě za života</a:t>
            </a:r>
          </a:p>
          <a:p>
            <a:r>
              <a:rPr lang="cs-CZ" b="1" dirty="0" err="1"/>
              <a:t>Theagenés</a:t>
            </a:r>
            <a:r>
              <a:rPr lang="cs-CZ" b="1" dirty="0"/>
              <a:t> z </a:t>
            </a:r>
            <a:r>
              <a:rPr lang="cs-CZ" b="1" dirty="0" err="1"/>
              <a:t>Thasu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pygmé</a:t>
            </a:r>
            <a:r>
              <a:rPr lang="cs-CZ" dirty="0"/>
              <a:t>; 480 př. n. l.; pankration; 476 př. n. l.)</a:t>
            </a:r>
          </a:p>
          <a:p>
            <a:r>
              <a:rPr lang="cs-CZ" b="1" dirty="0" err="1"/>
              <a:t>Diagorás</a:t>
            </a:r>
            <a:r>
              <a:rPr lang="cs-CZ" b="1" dirty="0"/>
              <a:t> z Rhodu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464 př. n. l.) a jeho rod (</a:t>
            </a:r>
            <a:r>
              <a:rPr lang="cs-CZ" dirty="0" err="1"/>
              <a:t>Diagorovci</a:t>
            </a:r>
            <a:r>
              <a:rPr lang="cs-CZ" dirty="0"/>
              <a:t>)</a:t>
            </a:r>
          </a:p>
          <a:p>
            <a:r>
              <a:rPr lang="cs-CZ" dirty="0" err="1"/>
              <a:t>Ikkos</a:t>
            </a:r>
            <a:r>
              <a:rPr lang="cs-CZ" dirty="0"/>
              <a:t> z Tarentu (</a:t>
            </a:r>
            <a:r>
              <a:rPr lang="cs-CZ" dirty="0" err="1"/>
              <a:t>pentathlon</a:t>
            </a:r>
            <a:r>
              <a:rPr lang="cs-CZ" dirty="0"/>
              <a:t>; 444 př. n. l.) – po konci kariéry se </a:t>
            </a:r>
            <a:r>
              <a:rPr lang="cs-CZ"/>
              <a:t>stal legendárním </a:t>
            </a:r>
            <a:r>
              <a:rPr lang="cs-CZ" dirty="0"/>
              <a:t>trenérem</a:t>
            </a:r>
          </a:p>
          <a:p>
            <a:r>
              <a:rPr lang="cs-CZ" dirty="0" err="1"/>
              <a:t>Púlydamás</a:t>
            </a:r>
            <a:r>
              <a:rPr lang="cs-CZ" dirty="0"/>
              <a:t> ze </a:t>
            </a:r>
            <a:r>
              <a:rPr lang="cs-CZ" dirty="0" err="1"/>
              <a:t>Skotússy</a:t>
            </a:r>
            <a:r>
              <a:rPr lang="cs-CZ" dirty="0"/>
              <a:t> (pankration; 408 př. n. l.) – podle </a:t>
            </a:r>
            <a:r>
              <a:rPr lang="cs-CZ" dirty="0" err="1"/>
              <a:t>Pausania</a:t>
            </a:r>
            <a:r>
              <a:rPr lang="cs-CZ" dirty="0"/>
              <a:t> největší člověk všech dob, vyrovnal se Héraklovi uškrcením lva řádícího v okolí Olympie, po smrti </a:t>
            </a:r>
            <a:r>
              <a:rPr lang="cs-CZ" dirty="0" err="1"/>
              <a:t>prohlášem</a:t>
            </a:r>
            <a:r>
              <a:rPr lang="cs-CZ" dirty="0"/>
              <a:t> héroem</a:t>
            </a:r>
          </a:p>
        </p:txBody>
      </p:sp>
    </p:spTree>
    <p:extLst>
      <p:ext uri="{BB962C8B-B14F-4D97-AF65-F5344CB8AC3E}">
        <p14:creationId xmlns:p14="http://schemas.microsoft.com/office/powerpoint/2010/main" val="404392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239D5-B581-8D92-2544-2248FCD8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Theagenés</a:t>
            </a:r>
            <a:r>
              <a:rPr lang="cs-CZ" dirty="0"/>
              <a:t> z </a:t>
            </a:r>
            <a:r>
              <a:rPr lang="cs-CZ" dirty="0" err="1"/>
              <a:t>Thasu</a:t>
            </a:r>
            <a:r>
              <a:rPr lang="cs-CZ" dirty="0"/>
              <a:t> – ze zlodějíčka šampionem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E60CB-D382-64C9-B49C-DA07FC13C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cs-CZ" dirty="0"/>
              <a:t>Vítěz na OH v </a:t>
            </a:r>
            <a:r>
              <a:rPr lang="cs-CZ" dirty="0" err="1"/>
              <a:t>pygmé</a:t>
            </a:r>
            <a:r>
              <a:rPr lang="cs-CZ" dirty="0"/>
              <a:t> (480 př. n. l., ve finále porazil trojnásobného šampiona </a:t>
            </a:r>
            <a:r>
              <a:rPr lang="cs-CZ" dirty="0" err="1"/>
              <a:t>Euthyma</a:t>
            </a:r>
            <a:r>
              <a:rPr lang="cs-CZ" dirty="0"/>
              <a:t> z </a:t>
            </a:r>
            <a:r>
              <a:rPr lang="cs-CZ" dirty="0" err="1"/>
              <a:t>Lokrů</a:t>
            </a:r>
            <a:r>
              <a:rPr lang="cs-CZ" dirty="0"/>
              <a:t>) a finalista v </a:t>
            </a:r>
            <a:r>
              <a:rPr lang="cs-CZ" dirty="0" err="1"/>
              <a:t>pankratiu</a:t>
            </a:r>
            <a:r>
              <a:rPr lang="cs-CZ" dirty="0"/>
              <a:t>, na dalších hrách (476 př. n. l.) vyhrál v </a:t>
            </a:r>
            <a:r>
              <a:rPr lang="cs-CZ" dirty="0" err="1"/>
              <a:t>pankratiu</a:t>
            </a:r>
            <a:r>
              <a:rPr lang="cs-CZ" dirty="0"/>
              <a:t> </a:t>
            </a:r>
          </a:p>
          <a:p>
            <a:r>
              <a:rPr lang="cs-CZ" dirty="0"/>
              <a:t>Dohromady měl v těchto disciplínách za svou dvaadvacetiletou sportovní kariéru získat přes tisíc vítězných věnců</a:t>
            </a:r>
          </a:p>
          <a:p>
            <a:r>
              <a:rPr lang="cs-CZ" dirty="0"/>
              <a:t>Celá řada pověstí pojednávající o jeho síle (např. krádež sochy v devíti letech) a apetitu (snězení tahouna na jedno posezení)</a:t>
            </a:r>
          </a:p>
          <a:p>
            <a:r>
              <a:rPr lang="cs-CZ" dirty="0"/>
              <a:t>Po smrti se stal héroem a jeho kult se rozšířil do celého Středomoří, jeho sochy měly mít léčivou moc</a:t>
            </a:r>
          </a:p>
          <a:p>
            <a:r>
              <a:rPr lang="cs-CZ" dirty="0"/>
              <a:t>Dnes je po něm pojmenován fotbalový klub ostrova </a:t>
            </a:r>
            <a:r>
              <a:rPr lang="cs-CZ" dirty="0" err="1"/>
              <a:t>Thasos</a:t>
            </a:r>
            <a:r>
              <a:rPr lang="cs-CZ" dirty="0"/>
              <a:t> (</a:t>
            </a:r>
            <a:r>
              <a:rPr lang="cs-CZ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Α.Ο. </a:t>
            </a:r>
            <a:r>
              <a:rPr lang="cs-CZ" dirty="0" err="1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Θε</a:t>
            </a:r>
            <a:r>
              <a:rPr lang="cs-CZ" dirty="0">
                <a:solidFill>
                  <a:srgbClr val="202122"/>
                </a:solidFill>
                <a:effectLst/>
                <a:ea typeface="Calibri" panose="020F0502020204030204" pitchFamily="34" charset="0"/>
              </a:rPr>
              <a:t>αγένης Θάσου)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80B08-4F40-19EC-A9E8-10D2A49D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6" y="186279"/>
            <a:ext cx="1587297" cy="15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3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C8F13-F2BF-A40E-8384-B6B68A14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Diagorovci</a:t>
            </a:r>
            <a:r>
              <a:rPr lang="cs-CZ" dirty="0"/>
              <a:t> – taková normální rodinka šampionů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C2D5C2-B6B4-E20F-9548-15E0BAF9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811478" cy="40377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Rod olympijských šampionů z Rhodu</a:t>
            </a:r>
          </a:p>
          <a:p>
            <a:r>
              <a:rPr lang="cs-CZ" dirty="0" err="1"/>
              <a:t>Diagorás</a:t>
            </a:r>
            <a:r>
              <a:rPr lang="cs-CZ" dirty="0"/>
              <a:t> vyhrál v </a:t>
            </a:r>
            <a:r>
              <a:rPr lang="cs-CZ" dirty="0" err="1"/>
              <a:t>pygmé</a:t>
            </a:r>
            <a:r>
              <a:rPr lang="cs-CZ" dirty="0"/>
              <a:t> na OH roku 464 př. n. l., jeho synové byli ještě úspěšnější</a:t>
            </a:r>
          </a:p>
          <a:p>
            <a:r>
              <a:rPr lang="cs-CZ" dirty="0" err="1"/>
              <a:t>Dámagétos</a:t>
            </a:r>
            <a:r>
              <a:rPr lang="cs-CZ" dirty="0"/>
              <a:t> uspěl v </a:t>
            </a:r>
            <a:r>
              <a:rPr lang="cs-CZ" dirty="0" err="1"/>
              <a:t>pankratiu</a:t>
            </a:r>
            <a:r>
              <a:rPr lang="cs-CZ" dirty="0"/>
              <a:t> (452 a 448 př. n. l.), </a:t>
            </a:r>
            <a:r>
              <a:rPr lang="cs-CZ" dirty="0" err="1"/>
              <a:t>Akúsiláos</a:t>
            </a:r>
            <a:r>
              <a:rPr lang="cs-CZ" dirty="0"/>
              <a:t> v </a:t>
            </a:r>
            <a:r>
              <a:rPr lang="cs-CZ" dirty="0" err="1"/>
              <a:t>pygmé</a:t>
            </a:r>
            <a:r>
              <a:rPr lang="cs-CZ" dirty="0"/>
              <a:t> (448 př. n. l.) a nejmladší </a:t>
            </a:r>
            <a:r>
              <a:rPr lang="cs-CZ" dirty="0" err="1"/>
              <a:t>Dórieus</a:t>
            </a:r>
            <a:r>
              <a:rPr lang="cs-CZ" dirty="0"/>
              <a:t> v </a:t>
            </a:r>
            <a:r>
              <a:rPr lang="cs-CZ" dirty="0" err="1"/>
              <a:t>pankratiu</a:t>
            </a:r>
            <a:r>
              <a:rPr lang="cs-CZ" dirty="0"/>
              <a:t> (432, 428 a 424 př. n. l.)</a:t>
            </a:r>
          </a:p>
          <a:p>
            <a:r>
              <a:rPr lang="cs-CZ" dirty="0" err="1"/>
              <a:t>Dórieus</a:t>
            </a:r>
            <a:r>
              <a:rPr lang="cs-CZ" dirty="0"/>
              <a:t> se aktivně účastnil peloponéských válek na straně Sparty</a:t>
            </a:r>
          </a:p>
          <a:p>
            <a:r>
              <a:rPr lang="cs-CZ" dirty="0"/>
              <a:t>V </a:t>
            </a:r>
            <a:r>
              <a:rPr lang="cs-CZ" dirty="0" err="1"/>
              <a:t>pygmé</a:t>
            </a:r>
            <a:r>
              <a:rPr lang="cs-CZ" dirty="0"/>
              <a:t> uspěli i </a:t>
            </a:r>
            <a:r>
              <a:rPr lang="cs-CZ" dirty="0" err="1"/>
              <a:t>Diagorovi</a:t>
            </a:r>
            <a:r>
              <a:rPr lang="cs-CZ" dirty="0"/>
              <a:t> vnuci </a:t>
            </a:r>
            <a:r>
              <a:rPr lang="cs-CZ" dirty="0" err="1"/>
              <a:t>Euklés</a:t>
            </a:r>
            <a:r>
              <a:rPr lang="cs-CZ" dirty="0"/>
              <a:t> a </a:t>
            </a:r>
            <a:r>
              <a:rPr lang="cs-CZ" dirty="0" err="1"/>
              <a:t>Peissirhodos</a:t>
            </a:r>
            <a:r>
              <a:rPr lang="cs-CZ" dirty="0"/>
              <a:t> (první mezi muži, druhý mezi chlapci, oba roku 404 př. n. l.)</a:t>
            </a:r>
          </a:p>
        </p:txBody>
      </p:sp>
      <p:pic>
        <p:nvPicPr>
          <p:cNvPr id="5" name="Obrázek 4" descr="Obsah obrázku exteriér, silnice, budova, socha&#10;&#10;Popis byl vytvořen automaticky">
            <a:extLst>
              <a:ext uri="{FF2B5EF4-FFF2-40B4-BE49-F238E27FC236}">
                <a16:creationId xmlns:a16="http://schemas.microsoft.com/office/drawing/2014/main" id="{7A42170C-D96B-C1D5-8FBB-5224E916F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7" y="2015732"/>
            <a:ext cx="2791797" cy="37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DE9C7-A128-2E64-2945-9E9EC4F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období II. (500 – 336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7D920-7083-BB28-EB1A-041BE9C8F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Damiskos</a:t>
            </a:r>
            <a:r>
              <a:rPr lang="cs-CZ" dirty="0"/>
              <a:t> z </a:t>
            </a:r>
            <a:r>
              <a:rPr lang="cs-CZ" dirty="0" err="1"/>
              <a:t>Messénie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 chlapců; 368 př. n. l.) – nejmladší známý olympijský vítěz (12 let) </a:t>
            </a:r>
          </a:p>
          <a:p>
            <a:r>
              <a:rPr lang="cs-CZ" dirty="0" err="1"/>
              <a:t>Sóstratos</a:t>
            </a:r>
            <a:r>
              <a:rPr lang="cs-CZ" dirty="0"/>
              <a:t> ze </a:t>
            </a:r>
            <a:r>
              <a:rPr lang="cs-CZ" dirty="0" err="1"/>
              <a:t>Sikyónu</a:t>
            </a:r>
            <a:r>
              <a:rPr lang="cs-CZ" dirty="0"/>
              <a:t> (pankration; 364, 360 a 356 př. n. l.) – jeden z nejúspěšnějších </a:t>
            </a:r>
            <a:r>
              <a:rPr lang="cs-CZ" dirty="0" err="1"/>
              <a:t>pankratistů</a:t>
            </a:r>
            <a:r>
              <a:rPr lang="cs-CZ" dirty="0"/>
              <a:t>, proslul bolestivou taktikou lámání prstů</a:t>
            </a:r>
          </a:p>
          <a:p>
            <a:r>
              <a:rPr lang="cs-CZ" dirty="0" err="1"/>
              <a:t>Chairón</a:t>
            </a:r>
            <a:r>
              <a:rPr lang="cs-CZ" dirty="0"/>
              <a:t> z </a:t>
            </a:r>
            <a:r>
              <a:rPr lang="cs-CZ" dirty="0" err="1"/>
              <a:t>Pellény</a:t>
            </a:r>
            <a:r>
              <a:rPr lang="cs-CZ" dirty="0"/>
              <a:t> (</a:t>
            </a:r>
            <a:r>
              <a:rPr lang="cs-CZ" dirty="0" err="1"/>
              <a:t>palé</a:t>
            </a:r>
            <a:r>
              <a:rPr lang="cs-CZ" dirty="0"/>
              <a:t>; 356 – 344 př. n. l.) – čtyřnásobný olympijský šampion, Alexandr Veliký jej jmenoval samovládcem v </a:t>
            </a:r>
            <a:r>
              <a:rPr lang="cs-CZ" dirty="0" err="1"/>
              <a:t>Pelléně</a:t>
            </a:r>
            <a:endParaRPr lang="cs-CZ" dirty="0"/>
          </a:p>
          <a:p>
            <a:r>
              <a:rPr lang="cs-CZ" dirty="0" err="1"/>
              <a:t>Dioxippos</a:t>
            </a:r>
            <a:r>
              <a:rPr lang="cs-CZ" dirty="0"/>
              <a:t> z Athén (pankration; 336 př. n. l.) – měl být svými bojovými schopnostmi natolik proslulý, že proti němu nikdo nenastoupil, účastnil se Alexandrova tažení (jako žoldnéř nebo jako profesionální atlet, který svými siláckými kousky bavil vyčerpaná vojska)</a:t>
            </a:r>
          </a:p>
        </p:txBody>
      </p:sp>
    </p:spTree>
    <p:extLst>
      <p:ext uri="{BB962C8B-B14F-4D97-AF65-F5344CB8AC3E}">
        <p14:creationId xmlns:p14="http://schemas.microsoft.com/office/powerpoint/2010/main" val="113465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CBE8F-6665-AD55-B69F-31D57891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Dioxippův</a:t>
            </a:r>
            <a:r>
              <a:rPr lang="cs-CZ" dirty="0"/>
              <a:t> souboj na život a na 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3B720-DC91-CBD7-06FB-92DD6639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cs-CZ" dirty="0" err="1"/>
              <a:t>Dioxippa</a:t>
            </a:r>
            <a:r>
              <a:rPr lang="cs-CZ" dirty="0"/>
              <a:t> na Alexandrově hostině urazil jeden makedonský voják jménem </a:t>
            </a:r>
            <a:r>
              <a:rPr lang="cs-CZ" dirty="0" err="1"/>
              <a:t>Korrhagos</a:t>
            </a:r>
            <a:r>
              <a:rPr lang="cs-CZ" dirty="0"/>
              <a:t> a vyzval jej na souboj, což olympijský šampion přijal</a:t>
            </a:r>
          </a:p>
          <a:p>
            <a:r>
              <a:rPr lang="cs-CZ" dirty="0" err="1"/>
              <a:t>Korrhagos</a:t>
            </a:r>
            <a:r>
              <a:rPr lang="cs-CZ" dirty="0"/>
              <a:t> dorazil v plné zbroji, </a:t>
            </a:r>
            <a:r>
              <a:rPr lang="cs-CZ" dirty="0" err="1"/>
              <a:t>Dioxippos</a:t>
            </a:r>
            <a:r>
              <a:rPr lang="cs-CZ" dirty="0"/>
              <a:t> přišel nahý s kyjem, pohled na ně měl připomínat Áres s Héraklem</a:t>
            </a:r>
          </a:p>
          <a:p>
            <a:r>
              <a:rPr lang="cs-CZ" dirty="0" err="1"/>
              <a:t>Korrhagos</a:t>
            </a:r>
            <a:r>
              <a:rPr lang="cs-CZ" dirty="0"/>
              <a:t> vrhl oštěp (minul), pak se pokusil o výpad s kopím (</a:t>
            </a:r>
            <a:r>
              <a:rPr lang="cs-CZ" dirty="0" err="1"/>
              <a:t>Dioxippos</a:t>
            </a:r>
            <a:r>
              <a:rPr lang="cs-CZ" dirty="0"/>
              <a:t> se mu vyhnul a přerazil jej kyjem), než </a:t>
            </a:r>
            <a:r>
              <a:rPr lang="cs-CZ" dirty="0" err="1"/>
              <a:t>Korrhagos</a:t>
            </a:r>
            <a:r>
              <a:rPr lang="cs-CZ" dirty="0"/>
              <a:t> stačil vytasit meč, </a:t>
            </a:r>
            <a:r>
              <a:rPr lang="cs-CZ" dirty="0" err="1"/>
              <a:t>Dioxippos</a:t>
            </a:r>
            <a:r>
              <a:rPr lang="cs-CZ" dirty="0"/>
              <a:t> ho povalil na zem a meč mu sebral</a:t>
            </a:r>
          </a:p>
          <a:p>
            <a:r>
              <a:rPr lang="cs-CZ" dirty="0"/>
              <a:t>Podle Klaudia </a:t>
            </a:r>
            <a:r>
              <a:rPr lang="cs-CZ" dirty="0" err="1"/>
              <a:t>Ailiána</a:t>
            </a:r>
            <a:r>
              <a:rPr lang="cs-CZ" dirty="0"/>
              <a:t> </a:t>
            </a:r>
            <a:r>
              <a:rPr lang="cs-CZ" dirty="0" err="1"/>
              <a:t>Dioxippos</a:t>
            </a:r>
            <a:r>
              <a:rPr lang="cs-CZ" dirty="0"/>
              <a:t> </a:t>
            </a:r>
            <a:r>
              <a:rPr lang="cs-CZ" dirty="0" err="1"/>
              <a:t>Korrhaga</a:t>
            </a:r>
            <a:r>
              <a:rPr lang="cs-CZ" dirty="0"/>
              <a:t> zabil, podle </a:t>
            </a:r>
            <a:r>
              <a:rPr lang="cs-CZ" dirty="0" err="1"/>
              <a:t>Diodora</a:t>
            </a:r>
            <a:r>
              <a:rPr lang="cs-CZ" dirty="0"/>
              <a:t> Sicilského Alexandr souboj </a:t>
            </a:r>
            <a:r>
              <a:rPr lang="cs-CZ"/>
              <a:t>včas zastavil</a:t>
            </a:r>
          </a:p>
        </p:txBody>
      </p:sp>
    </p:spTree>
    <p:extLst>
      <p:ext uri="{BB962C8B-B14F-4D97-AF65-F5344CB8AC3E}">
        <p14:creationId xmlns:p14="http://schemas.microsoft.com/office/powerpoint/2010/main" val="82698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980B6-5A51-6597-FD52-54AE9DC7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Hellénismus</a:t>
            </a:r>
            <a:r>
              <a:rPr lang="cs-CZ" dirty="0"/>
              <a:t> (336 – 27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F24F8-B796-2C87-63B5-414B4187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cs-CZ" dirty="0" err="1"/>
              <a:t>Satyros</a:t>
            </a:r>
            <a:r>
              <a:rPr lang="cs-CZ" dirty="0"/>
              <a:t> z </a:t>
            </a:r>
            <a:r>
              <a:rPr lang="cs-CZ" dirty="0" err="1"/>
              <a:t>Élidy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332 a 328 př. n. l.) – jediný atlet, jehož podoba se nám zachovala</a:t>
            </a:r>
          </a:p>
          <a:p>
            <a:r>
              <a:rPr lang="cs-CZ" dirty="0" err="1"/>
              <a:t>Astyanax</a:t>
            </a:r>
            <a:r>
              <a:rPr lang="cs-CZ" dirty="0"/>
              <a:t> z </a:t>
            </a:r>
            <a:r>
              <a:rPr lang="cs-CZ" dirty="0" err="1"/>
              <a:t>Milétu</a:t>
            </a:r>
            <a:r>
              <a:rPr lang="cs-CZ" dirty="0"/>
              <a:t> (pankration; 324, 320 a 316 př. n. l.) – poslední známý trojnásobný olympijský šampion v </a:t>
            </a:r>
            <a:r>
              <a:rPr lang="cs-CZ" dirty="0" err="1"/>
              <a:t>pankratiu</a:t>
            </a:r>
            <a:r>
              <a:rPr lang="cs-CZ" dirty="0"/>
              <a:t>, obr</a:t>
            </a:r>
          </a:p>
          <a:p>
            <a:r>
              <a:rPr lang="cs-CZ" b="1" dirty="0" err="1"/>
              <a:t>Kleitomachos</a:t>
            </a:r>
            <a:r>
              <a:rPr lang="cs-CZ" b="1" dirty="0"/>
              <a:t> z Théb </a:t>
            </a:r>
            <a:r>
              <a:rPr lang="cs-CZ" dirty="0"/>
              <a:t>(pankration; 216 př. n. l.; </a:t>
            </a:r>
            <a:r>
              <a:rPr lang="cs-CZ" dirty="0" err="1"/>
              <a:t>pygmé</a:t>
            </a:r>
            <a:r>
              <a:rPr lang="cs-CZ" dirty="0"/>
              <a:t>; 212 př. n. l.)</a:t>
            </a:r>
          </a:p>
          <a:p>
            <a:r>
              <a:rPr lang="cs-CZ" dirty="0"/>
              <a:t>Leonidas z Rhodu (</a:t>
            </a:r>
            <a:r>
              <a:rPr lang="cs-CZ" dirty="0" err="1"/>
              <a:t>stadiodromos</a:t>
            </a:r>
            <a:r>
              <a:rPr lang="cs-CZ" dirty="0"/>
              <a:t>, </a:t>
            </a:r>
            <a:r>
              <a:rPr lang="cs-CZ" dirty="0" err="1"/>
              <a:t>diaulos</a:t>
            </a:r>
            <a:r>
              <a:rPr lang="cs-CZ" dirty="0"/>
              <a:t> a </a:t>
            </a:r>
            <a:r>
              <a:rPr lang="cs-CZ" dirty="0" err="1"/>
              <a:t>hoplitodromos</a:t>
            </a:r>
            <a:r>
              <a:rPr lang="cs-CZ" dirty="0"/>
              <a:t>; 164 – 152 př. n. l.) – se svými dvanácti triumfy nejúspěšnější starověký běžec (a až do roku 2016 nejúspěšnější olympionik v disciplínách jednotlivců vůbec)</a:t>
            </a:r>
          </a:p>
        </p:txBody>
      </p:sp>
    </p:spTree>
    <p:extLst>
      <p:ext uri="{BB962C8B-B14F-4D97-AF65-F5344CB8AC3E}">
        <p14:creationId xmlns:p14="http://schemas.microsoft.com/office/powerpoint/2010/main" val="235525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D89E5-5E0D-2A19-464D-426B8B68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Kleitomachos</a:t>
            </a:r>
            <a:r>
              <a:rPr lang="cs-CZ" dirty="0"/>
              <a:t> z Théb – zápasení &gt; sex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489B6-3C44-9AF4-75C5-C5E9C01C1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cs-CZ" dirty="0"/>
              <a:t>Dost možná nejvšestrannější bojový sportovec starořeckých her</a:t>
            </a:r>
          </a:p>
          <a:p>
            <a:r>
              <a:rPr lang="cs-CZ" dirty="0"/>
              <a:t>Vyhrál na OH v </a:t>
            </a:r>
            <a:r>
              <a:rPr lang="cs-CZ" dirty="0" err="1"/>
              <a:t>pankratiu</a:t>
            </a:r>
            <a:r>
              <a:rPr lang="cs-CZ" dirty="0"/>
              <a:t> (216 př. n. l.), na dalších hrách (212 př. n. l.) prohrál ve finále v </a:t>
            </a:r>
            <a:r>
              <a:rPr lang="cs-CZ" dirty="0" err="1"/>
              <a:t>pankratiu</a:t>
            </a:r>
            <a:r>
              <a:rPr lang="cs-CZ" dirty="0"/>
              <a:t>, ale v </a:t>
            </a:r>
            <a:r>
              <a:rPr lang="cs-CZ" dirty="0" err="1"/>
              <a:t>pygmé</a:t>
            </a:r>
            <a:r>
              <a:rPr lang="cs-CZ" dirty="0"/>
              <a:t> po dlouhém a tvrdém souboji s Egypťanem </a:t>
            </a:r>
            <a:r>
              <a:rPr lang="cs-CZ" dirty="0" err="1"/>
              <a:t>Aristoníkem</a:t>
            </a:r>
            <a:r>
              <a:rPr lang="cs-CZ" dirty="0"/>
              <a:t> zvítězil</a:t>
            </a:r>
          </a:p>
          <a:p>
            <a:r>
              <a:rPr lang="cs-CZ" dirty="0"/>
              <a:t>Na jedněch </a:t>
            </a:r>
            <a:r>
              <a:rPr lang="cs-CZ" dirty="0" err="1"/>
              <a:t>isthmických</a:t>
            </a:r>
            <a:r>
              <a:rPr lang="cs-CZ" dirty="0"/>
              <a:t> hrách vyhrál ve všech třech bojových sportech, navíc pravděpodobně v jediném dni!</a:t>
            </a:r>
          </a:p>
          <a:p>
            <a:r>
              <a:rPr lang="cs-CZ" dirty="0"/>
              <a:t>Velice silný sexuální abstinent</a:t>
            </a:r>
          </a:p>
        </p:txBody>
      </p:sp>
    </p:spTree>
    <p:extLst>
      <p:ext uri="{BB962C8B-B14F-4D97-AF65-F5344CB8AC3E}">
        <p14:creationId xmlns:p14="http://schemas.microsoft.com/office/powerpoint/2010/main" val="71447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066D6-3388-105E-5858-EBAE073E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Římské období I. (27 př. n. l. – 393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4EB66-FA09-34EE-DD8B-730E0ACF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Démokrates</a:t>
            </a:r>
            <a:r>
              <a:rPr lang="cs-CZ" dirty="0"/>
              <a:t> z </a:t>
            </a:r>
            <a:r>
              <a:rPr lang="cs-CZ" dirty="0" err="1"/>
              <a:t>Magnésie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25, 29 a 33) – nejúspěšnější olympijský boxer římské doby</a:t>
            </a:r>
          </a:p>
          <a:p>
            <a:r>
              <a:rPr lang="cs-CZ" dirty="0" err="1"/>
              <a:t>Tiberios</a:t>
            </a:r>
            <a:r>
              <a:rPr lang="cs-CZ" dirty="0"/>
              <a:t> </a:t>
            </a:r>
            <a:r>
              <a:rPr lang="cs-CZ" dirty="0" err="1"/>
              <a:t>Klaudios</a:t>
            </a:r>
            <a:r>
              <a:rPr lang="cs-CZ" dirty="0"/>
              <a:t> </a:t>
            </a:r>
            <a:r>
              <a:rPr lang="cs-CZ" dirty="0" err="1"/>
              <a:t>Patrobios</a:t>
            </a:r>
            <a:r>
              <a:rPr lang="cs-CZ" dirty="0"/>
              <a:t> z Antiochie (</a:t>
            </a:r>
            <a:r>
              <a:rPr lang="cs-CZ" dirty="0" err="1"/>
              <a:t>palé</a:t>
            </a:r>
            <a:r>
              <a:rPr lang="cs-CZ" dirty="0"/>
              <a:t>; 49, 53 a 57) – nejúspěšnější olympijský zápasník římské doby</a:t>
            </a:r>
          </a:p>
          <a:p>
            <a:r>
              <a:rPr lang="cs-CZ" dirty="0" err="1"/>
              <a:t>Melankomas</a:t>
            </a:r>
            <a:r>
              <a:rPr lang="cs-CZ" dirty="0"/>
              <a:t> z </a:t>
            </a:r>
            <a:r>
              <a:rPr lang="cs-CZ" dirty="0" err="1"/>
              <a:t>Kárie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49) – boxer se zcela jedinečným stylem boje (pouze se vyhýbal soupeřovým úderům a vyčerpal jej)</a:t>
            </a:r>
          </a:p>
          <a:p>
            <a:r>
              <a:rPr lang="cs-CZ" dirty="0" err="1"/>
              <a:t>Polités</a:t>
            </a:r>
            <a:r>
              <a:rPr lang="cs-CZ" dirty="0"/>
              <a:t> z </a:t>
            </a:r>
            <a:r>
              <a:rPr lang="cs-CZ" dirty="0" err="1"/>
              <a:t>Keramu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, </a:t>
            </a:r>
            <a:r>
              <a:rPr lang="cs-CZ" dirty="0" err="1"/>
              <a:t>diaulos</a:t>
            </a:r>
            <a:r>
              <a:rPr lang="cs-CZ" dirty="0"/>
              <a:t> a dolichos; 69) – pravděpodobně nejvšestrannější běžec, který skloubil sprinterské disciplíny s dálkovou</a:t>
            </a:r>
          </a:p>
          <a:p>
            <a:r>
              <a:rPr lang="cs-CZ" dirty="0" err="1"/>
              <a:t>Hermogenés</a:t>
            </a:r>
            <a:r>
              <a:rPr lang="cs-CZ" dirty="0"/>
              <a:t> z </a:t>
            </a:r>
            <a:r>
              <a:rPr lang="cs-CZ" dirty="0" err="1"/>
              <a:t>Xanthu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, </a:t>
            </a:r>
            <a:r>
              <a:rPr lang="cs-CZ" dirty="0" err="1"/>
              <a:t>diaulos</a:t>
            </a:r>
            <a:r>
              <a:rPr lang="cs-CZ" dirty="0"/>
              <a:t> a </a:t>
            </a:r>
            <a:r>
              <a:rPr lang="cs-CZ" dirty="0" err="1"/>
              <a:t>hoplitodromos</a:t>
            </a:r>
            <a:r>
              <a:rPr lang="cs-CZ" dirty="0"/>
              <a:t>; 81 a 89; </a:t>
            </a:r>
            <a:r>
              <a:rPr lang="cs-CZ" dirty="0" err="1"/>
              <a:t>diaulos</a:t>
            </a:r>
            <a:r>
              <a:rPr lang="cs-CZ" dirty="0"/>
              <a:t> a </a:t>
            </a:r>
            <a:r>
              <a:rPr lang="cs-CZ" dirty="0" err="1"/>
              <a:t>hoplitodromos</a:t>
            </a:r>
            <a:r>
              <a:rPr lang="cs-CZ" dirty="0"/>
              <a:t>; 85) – s osmi vítězstvími druhý nejúspěšnější běžec starověkých olympijských her, přezdívaný </a:t>
            </a:r>
            <a:r>
              <a:rPr lang="cs-CZ" dirty="0" err="1"/>
              <a:t>Hippos</a:t>
            </a:r>
            <a:r>
              <a:rPr lang="cs-CZ" dirty="0"/>
              <a:t> („Kůň“)</a:t>
            </a:r>
          </a:p>
        </p:txBody>
      </p:sp>
    </p:spTree>
    <p:extLst>
      <p:ext uri="{BB962C8B-B14F-4D97-AF65-F5344CB8AC3E}">
        <p14:creationId xmlns:p14="http://schemas.microsoft.com/office/powerpoint/2010/main" val="185578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58891-0FB3-CE24-3C4C-B480F647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Římské období II. (27 př. n. l. – 393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A8118-B937-8EC0-7B2F-111F0372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cs-CZ" dirty="0"/>
              <a:t>Markos </a:t>
            </a:r>
            <a:r>
              <a:rPr lang="cs-CZ" dirty="0" err="1"/>
              <a:t>Tyllios</a:t>
            </a:r>
            <a:r>
              <a:rPr lang="cs-CZ" dirty="0"/>
              <a:t> z </a:t>
            </a:r>
            <a:r>
              <a:rPr lang="cs-CZ" dirty="0" err="1"/>
              <a:t>Apameie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141 a 145) – velký šampion své doby s desítkami vyhraných turnajů, zemřel v pouhých 32 letech</a:t>
            </a:r>
          </a:p>
          <a:p>
            <a:r>
              <a:rPr lang="cs-CZ" dirty="0"/>
              <a:t>Markos </a:t>
            </a:r>
            <a:r>
              <a:rPr lang="cs-CZ" dirty="0" err="1"/>
              <a:t>Aurélios</a:t>
            </a:r>
            <a:r>
              <a:rPr lang="cs-CZ" dirty="0"/>
              <a:t> </a:t>
            </a:r>
            <a:r>
              <a:rPr lang="cs-CZ" dirty="0" err="1"/>
              <a:t>Démostratos</a:t>
            </a:r>
            <a:r>
              <a:rPr lang="cs-CZ" dirty="0"/>
              <a:t> </a:t>
            </a:r>
            <a:r>
              <a:rPr lang="cs-CZ" dirty="0" err="1"/>
              <a:t>Damas</a:t>
            </a:r>
            <a:r>
              <a:rPr lang="cs-CZ" dirty="0"/>
              <a:t> ze Sard (pankration; 173 a 177) – ve své době velice uznávaný atlet (věnoval se i </a:t>
            </a:r>
            <a:r>
              <a:rPr lang="cs-CZ" dirty="0" err="1"/>
              <a:t>pygmé</a:t>
            </a:r>
            <a:r>
              <a:rPr lang="cs-CZ" dirty="0"/>
              <a:t>), za sportovní úspěchy (108 vítězných věnců) získal čestná občanství řady významných měst, máme o něm zprávy z celého Středomoří</a:t>
            </a:r>
          </a:p>
          <a:p>
            <a:r>
              <a:rPr lang="cs-CZ" b="1" dirty="0" err="1"/>
              <a:t>Varazdat</a:t>
            </a:r>
            <a:r>
              <a:rPr lang="cs-CZ" b="1" dirty="0"/>
              <a:t> z Arménie </a:t>
            </a:r>
            <a:r>
              <a:rPr lang="cs-CZ" dirty="0"/>
              <a:t>(</a:t>
            </a:r>
            <a:r>
              <a:rPr lang="cs-CZ" dirty="0" err="1"/>
              <a:t>pygmé</a:t>
            </a:r>
            <a:r>
              <a:rPr lang="cs-CZ" dirty="0"/>
              <a:t>; 369)</a:t>
            </a:r>
          </a:p>
          <a:p>
            <a:r>
              <a:rPr lang="cs-CZ" dirty="0"/>
              <a:t>Markos </a:t>
            </a:r>
            <a:r>
              <a:rPr lang="cs-CZ" dirty="0" err="1"/>
              <a:t>Aurélios</a:t>
            </a:r>
            <a:r>
              <a:rPr lang="cs-CZ" dirty="0"/>
              <a:t> </a:t>
            </a:r>
            <a:r>
              <a:rPr lang="cs-CZ" dirty="0" err="1"/>
              <a:t>Eukarpidés</a:t>
            </a:r>
            <a:r>
              <a:rPr lang="cs-CZ" dirty="0"/>
              <a:t> (pankration chlapců; 381) a Markos </a:t>
            </a:r>
            <a:r>
              <a:rPr lang="cs-CZ" dirty="0" err="1"/>
              <a:t>Aurélios</a:t>
            </a:r>
            <a:r>
              <a:rPr lang="cs-CZ" dirty="0"/>
              <a:t> </a:t>
            </a:r>
            <a:r>
              <a:rPr lang="cs-CZ" dirty="0" err="1"/>
              <a:t>Zópyros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 chlapců; 385) z Athén – bratři, poslední známí olympijští vítězové</a:t>
            </a:r>
          </a:p>
        </p:txBody>
      </p:sp>
    </p:spTree>
    <p:extLst>
      <p:ext uri="{BB962C8B-B14F-4D97-AF65-F5344CB8AC3E}">
        <p14:creationId xmlns:p14="http://schemas.microsoft.com/office/powerpoint/2010/main" val="309366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63AEC-CCBA-AC0D-66FF-CE9C9D78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disciplíny na starověkých 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49A79-719B-8BF9-4038-0A982A0CC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Běžecké</a:t>
            </a:r>
          </a:p>
          <a:p>
            <a:pPr marL="514350" indent="-514350">
              <a:buAutoNum type="arabicParenR"/>
            </a:pPr>
            <a:r>
              <a:rPr lang="cs-CZ" dirty="0"/>
              <a:t>Bojové</a:t>
            </a:r>
          </a:p>
          <a:p>
            <a:pPr marL="514350" indent="-514350">
              <a:buAutoNum type="arabicParenR"/>
            </a:pPr>
            <a:r>
              <a:rPr lang="cs-CZ" dirty="0" err="1"/>
              <a:t>Pentathlon</a:t>
            </a:r>
            <a:r>
              <a:rPr lang="cs-CZ" dirty="0"/>
              <a:t>/pětiboj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Jezdecké disciplíny zde NEBUDOU zmíněny</a:t>
            </a:r>
          </a:p>
        </p:txBody>
      </p:sp>
    </p:spTree>
    <p:extLst>
      <p:ext uri="{BB962C8B-B14F-4D97-AF65-F5344CB8AC3E}">
        <p14:creationId xmlns:p14="http://schemas.microsoft.com/office/powerpoint/2010/main" val="284743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254B5-D422-D7DE-045E-B7A514DE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Varazdat</a:t>
            </a:r>
            <a:r>
              <a:rPr lang="cs-CZ" dirty="0"/>
              <a:t> z Arménie – boxer/aristokrat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C815D-E9A8-34FF-C589-C505F43A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7046822" cy="4037749"/>
          </a:xfrm>
        </p:spPr>
        <p:txBody>
          <a:bodyPr/>
          <a:lstStyle/>
          <a:p>
            <a:r>
              <a:rPr lang="cs-CZ" dirty="0"/>
              <a:t>Pocházel z rodu </a:t>
            </a:r>
            <a:r>
              <a:rPr lang="cs-CZ" dirty="0" err="1"/>
              <a:t>Arsakovců</a:t>
            </a:r>
            <a:r>
              <a:rPr lang="cs-CZ" dirty="0"/>
              <a:t> (dříve vládli v </a:t>
            </a:r>
            <a:r>
              <a:rPr lang="cs-CZ" dirty="0" err="1"/>
              <a:t>parthské</a:t>
            </a:r>
            <a:r>
              <a:rPr lang="cs-CZ" dirty="0"/>
              <a:t> říši)</a:t>
            </a:r>
          </a:p>
          <a:p>
            <a:r>
              <a:rPr lang="cs-CZ" dirty="0"/>
              <a:t>Pravděpodobně roku 369 vyhrál na OH v </a:t>
            </a:r>
            <a:r>
              <a:rPr lang="cs-CZ" dirty="0" err="1"/>
              <a:t>pygmé</a:t>
            </a:r>
            <a:endParaRPr lang="cs-CZ" dirty="0"/>
          </a:p>
          <a:p>
            <a:r>
              <a:rPr lang="cs-CZ" dirty="0"/>
              <a:t>Možná díky tomuto sportovnímu úspěchu si jej vybral za spojence římský císař </a:t>
            </a:r>
            <a:r>
              <a:rPr lang="cs-CZ" dirty="0" err="1"/>
              <a:t>Valens</a:t>
            </a:r>
            <a:r>
              <a:rPr lang="cs-CZ" dirty="0"/>
              <a:t>, který </a:t>
            </a:r>
            <a:r>
              <a:rPr lang="cs-CZ" dirty="0" err="1"/>
              <a:t>Varazdata</a:t>
            </a:r>
            <a:r>
              <a:rPr lang="cs-CZ" dirty="0"/>
              <a:t> roku 374 jmenoval arménským králem po zavraždění jeho bratrance </a:t>
            </a:r>
            <a:r>
              <a:rPr lang="cs-CZ" dirty="0" err="1"/>
              <a:t>Papa</a:t>
            </a:r>
            <a:endParaRPr lang="cs-CZ" dirty="0"/>
          </a:p>
          <a:p>
            <a:r>
              <a:rPr lang="cs-CZ" dirty="0"/>
              <a:t>Po čtyřech letech vlády byl svržen, datum a příčina úmrtí je neznámá</a:t>
            </a:r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661D448F-D90E-B5E4-FCFB-7F84F6726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01" y="2015731"/>
            <a:ext cx="2556453" cy="37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FD68A-4EF1-C544-67CF-D599F4BD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milou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8E501-F3C3-D0BC-1D5E-3C88AD7E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75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2C65D-64A3-0B8A-32D6-BD08EB61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Běžecké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29570D-28A3-AEE2-BF72-DA686525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10000"/>
          </a:bodyPr>
          <a:lstStyle/>
          <a:p>
            <a:r>
              <a:rPr lang="cs-CZ"/>
              <a:t>1) stadiodromos – běh na délku jednoho stadia (600 stop, na OH cca 192,25 m), nejprestižnější disciplína, na OH od roku 776 př. n. l. (kategorie mužů, první vítěz Koroibos z Élidy) a od roku 632 př. n. l. (kategorie chlapců, první vítěz Polyneikes z Élidy)</a:t>
            </a:r>
          </a:p>
          <a:p>
            <a:r>
              <a:rPr lang="cs-CZ"/>
              <a:t>2) diaulos – běh na délku dvou stadií, na OH od roku 724 př. n. l. (první vítěz Hypénos z Pisy)</a:t>
            </a:r>
          </a:p>
          <a:p>
            <a:r>
              <a:rPr lang="cs-CZ"/>
              <a:t>3) dolichos – dálkový běh, jehož délka se pohybovala mezi 7 a 24 stadii, na OH od roku 720 př. n. l. (první vítěz Akanthos ze Sparty)</a:t>
            </a:r>
          </a:p>
          <a:p>
            <a:r>
              <a:rPr lang="cs-CZ"/>
              <a:t>4) hoplitodromos – běh těžkooděnců (snad na délku dvou stadií), na OH od roku 520 př. n. l. (první vítěz Damaretos z Héraie)</a:t>
            </a:r>
          </a:p>
          <a:p>
            <a:endParaRPr lang="cs-CZ"/>
          </a:p>
          <a:p>
            <a:r>
              <a:rPr lang="cs-CZ"/>
              <a:t>Triastés – atlet, který na jedněch OH vybojoval vítězství ve třech běžeckých disciplínách, většinou ve sprinterských (dnes jich známe sedm, přičemž jeden z nich se stal triastem dokonce čtyřikrát za sebou)</a:t>
            </a:r>
            <a:endParaRPr lang="cs-CZ" dirty="0"/>
          </a:p>
        </p:txBody>
      </p:sp>
      <p:pic>
        <p:nvPicPr>
          <p:cNvPr id="5" name="Obrázek 4" descr="Obsah obrázku černá, sklenice, plavidlo&#10;&#10;Popis byl vytvořen automaticky">
            <a:extLst>
              <a:ext uri="{FF2B5EF4-FFF2-40B4-BE49-F238E27FC236}">
                <a16:creationId xmlns:a16="http://schemas.microsoft.com/office/drawing/2014/main" id="{D50FAA61-8CC8-501F-7719-FEA7A1FA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0" y="239150"/>
            <a:ext cx="1872624" cy="14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06F7F-E339-3D9D-D269-5E9C74DB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Bojové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8DA4B-7175-22C5-B1C5-92EBC18F9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603275" cy="416670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1) </a:t>
            </a:r>
            <a:r>
              <a:rPr lang="cs-CZ" dirty="0" err="1"/>
              <a:t>palé</a:t>
            </a:r>
            <a:r>
              <a:rPr lang="cs-CZ" dirty="0"/>
              <a:t>/zápas – zápas připomínající současný volný styl (bez boje na zemi), vítěz musel porazit soupeře na zem třikrát, na OH od roku 708 př. n. l. (kategorie mužů, první vítěz </a:t>
            </a:r>
            <a:r>
              <a:rPr lang="cs-CZ" dirty="0" err="1"/>
              <a:t>Eurybatés</a:t>
            </a:r>
            <a:r>
              <a:rPr lang="cs-CZ" dirty="0"/>
              <a:t> ze Sparty) a od roku 632 př. n. l. (kategorie chlapců, první vítěz </a:t>
            </a:r>
            <a:r>
              <a:rPr lang="cs-CZ" dirty="0" err="1"/>
              <a:t>Hipposthenés</a:t>
            </a:r>
            <a:r>
              <a:rPr lang="cs-CZ" dirty="0"/>
              <a:t> ze Sparty)</a:t>
            </a:r>
          </a:p>
          <a:p>
            <a:r>
              <a:rPr lang="cs-CZ" dirty="0"/>
              <a:t>2) </a:t>
            </a:r>
            <a:r>
              <a:rPr lang="cs-CZ" dirty="0" err="1"/>
              <a:t>pygmé</a:t>
            </a:r>
            <a:r>
              <a:rPr lang="cs-CZ" dirty="0"/>
              <a:t>/box – pěstní boj, mnohem tvrdší než současný box, boj obvykle skončil </a:t>
            </a:r>
            <a:r>
              <a:rPr lang="cs-CZ" dirty="0" err="1"/>
              <a:t>knock</a:t>
            </a:r>
            <a:r>
              <a:rPr lang="cs-CZ" dirty="0"/>
              <a:t>-outem nebo vzdáním se soupeře, na OH od roku 688 př. n. l. (kategorie mužů, první vítěz </a:t>
            </a:r>
            <a:r>
              <a:rPr lang="cs-CZ" dirty="0" err="1"/>
              <a:t>Onomastos</a:t>
            </a:r>
            <a:r>
              <a:rPr lang="cs-CZ" dirty="0"/>
              <a:t> ze Smyrny) a od roku 616 př. n. l. (kategorie chlapců, první vítěz </a:t>
            </a:r>
            <a:r>
              <a:rPr lang="cs-CZ" dirty="0" err="1"/>
              <a:t>Filótas</a:t>
            </a:r>
            <a:r>
              <a:rPr lang="cs-CZ" dirty="0"/>
              <a:t> ze </a:t>
            </a:r>
            <a:r>
              <a:rPr lang="cs-CZ" dirty="0" err="1"/>
              <a:t>Sybaridy</a:t>
            </a:r>
            <a:r>
              <a:rPr lang="cs-CZ" dirty="0"/>
              <a:t>)</a:t>
            </a:r>
          </a:p>
          <a:p>
            <a:r>
              <a:rPr lang="cs-CZ" dirty="0"/>
              <a:t>3) pankration/“všeboj“ – boj připomínající začátky současného MMA (zakázány pouze útoky na oči, kousání a škrábání), na OH od roku 648 př. n. l. (kategorie mužů, první vítěz </a:t>
            </a:r>
            <a:r>
              <a:rPr lang="cs-CZ" dirty="0" err="1"/>
              <a:t>Lygdamis</a:t>
            </a:r>
            <a:r>
              <a:rPr lang="cs-CZ" dirty="0"/>
              <a:t> ze </a:t>
            </a:r>
            <a:r>
              <a:rPr lang="cs-CZ" dirty="0" err="1"/>
              <a:t>Syrákús</a:t>
            </a:r>
            <a:r>
              <a:rPr lang="cs-CZ" dirty="0"/>
              <a:t>) a od roku 200 př. n. l. (kategorie chlapců, první vítěz </a:t>
            </a:r>
            <a:r>
              <a:rPr lang="cs-CZ" dirty="0" err="1"/>
              <a:t>Faidimos</a:t>
            </a:r>
            <a:r>
              <a:rPr lang="cs-CZ" dirty="0"/>
              <a:t> z </a:t>
            </a:r>
            <a:r>
              <a:rPr lang="cs-CZ" dirty="0" err="1"/>
              <a:t>troádské</a:t>
            </a:r>
            <a:r>
              <a:rPr lang="cs-CZ" dirty="0"/>
              <a:t> Alexandrie)</a:t>
            </a:r>
          </a:p>
          <a:p>
            <a:endParaRPr lang="cs-CZ" dirty="0"/>
          </a:p>
          <a:p>
            <a:r>
              <a:rPr lang="cs-CZ" dirty="0" err="1"/>
              <a:t>Paradoxoníkés</a:t>
            </a:r>
            <a:r>
              <a:rPr lang="cs-CZ" dirty="0"/>
              <a:t> – vítěz ve dvou bojových disciplínách na jedněch OH (známe jich sedm, všichni v </a:t>
            </a:r>
            <a:r>
              <a:rPr lang="cs-CZ" dirty="0" err="1"/>
              <a:t>palé</a:t>
            </a:r>
            <a:r>
              <a:rPr lang="cs-CZ" dirty="0"/>
              <a:t> a v </a:t>
            </a:r>
            <a:r>
              <a:rPr lang="cs-CZ" dirty="0" err="1"/>
              <a:t>pankratiu</a:t>
            </a:r>
            <a:r>
              <a:rPr lang="cs-CZ" dirty="0"/>
              <a:t>)</a:t>
            </a:r>
          </a:p>
          <a:p>
            <a:r>
              <a:rPr lang="cs-CZ" dirty="0"/>
              <a:t>Pro zájemce – přednáška „Bojové sporty na starověkých olympijských hrách“ ze Dne latiny 2022 (duben): </a:t>
            </a:r>
            <a:r>
              <a:rPr lang="cs-CZ" dirty="0">
                <a:hlinkClick r:id="rId2"/>
              </a:rPr>
              <a:t>https://www.youtube.com/watch?v=ZRp0vJl5khE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2A899A-1B64-F104-0688-DADF58D2C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68" y="167829"/>
            <a:ext cx="2484485" cy="15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8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70805-DD61-3257-4E43-D148F721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Pentathlon</a:t>
            </a:r>
            <a:r>
              <a:rPr lang="cs-CZ" dirty="0"/>
              <a:t>/pětiboj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8B766-337E-0635-A274-64ED1FE9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Nejvšestrannější disciplína starověkých OH</a:t>
            </a:r>
          </a:p>
          <a:p>
            <a:r>
              <a:rPr lang="cs-CZ" dirty="0"/>
              <a:t>Skládala se ze tří lehkoatletických disciplín (</a:t>
            </a:r>
            <a:r>
              <a:rPr lang="cs-CZ" dirty="0" err="1"/>
              <a:t>stadiodromos</a:t>
            </a:r>
            <a:r>
              <a:rPr lang="cs-CZ" dirty="0"/>
              <a:t>, skok do dálky a hod oštěpem) a dvou těžkoatletických disciplín (hod diskem a zápas)</a:t>
            </a:r>
          </a:p>
          <a:p>
            <a:r>
              <a:rPr lang="cs-CZ" dirty="0"/>
              <a:t>Bohužel neznáme přesné pořadí disciplín ani metodu, podle které bylo určeno konečné pořadí závodníků, u některých disciplín ani neznáme jejich průběh</a:t>
            </a:r>
          </a:p>
          <a:p>
            <a:r>
              <a:rPr lang="cs-CZ" dirty="0"/>
              <a:t>Na OH od roku 708 př. n. l. (kategorie mužů, prvním vítězem </a:t>
            </a:r>
            <a:r>
              <a:rPr lang="cs-CZ" dirty="0" err="1"/>
              <a:t>Lampis</a:t>
            </a:r>
            <a:r>
              <a:rPr lang="cs-CZ" dirty="0"/>
              <a:t> ze Sparty), roku 632 př. n. l. premiéra (a zároveň derniéra) pětiboje chlapců (vítězem </a:t>
            </a:r>
            <a:r>
              <a:rPr lang="cs-CZ" dirty="0" err="1"/>
              <a:t>Eutelidas</a:t>
            </a:r>
            <a:r>
              <a:rPr lang="cs-CZ" dirty="0"/>
              <a:t> ze Sparty)</a:t>
            </a:r>
          </a:p>
          <a:p>
            <a:endParaRPr lang="cs-CZ" dirty="0"/>
          </a:p>
          <a:p>
            <a:r>
              <a:rPr lang="cs-CZ" dirty="0"/>
              <a:t>Nejúspěšnějším známým olympijským pětibojařem byl </a:t>
            </a:r>
            <a:r>
              <a:rPr lang="cs-CZ" dirty="0" err="1"/>
              <a:t>Gorgos</a:t>
            </a:r>
            <a:r>
              <a:rPr lang="cs-CZ" dirty="0"/>
              <a:t> z </a:t>
            </a:r>
            <a:r>
              <a:rPr lang="cs-CZ" dirty="0" err="1"/>
              <a:t>Élidy</a:t>
            </a:r>
            <a:r>
              <a:rPr lang="cs-CZ" dirty="0"/>
              <a:t>, který zvítězil čtyřikrát (bohužel nevíme, v jakých letech)</a:t>
            </a:r>
          </a:p>
        </p:txBody>
      </p:sp>
      <p:pic>
        <p:nvPicPr>
          <p:cNvPr id="5" name="Obrázek 4" descr="Obsah obrázku text, hrníček, kylix&#10;&#10;Popis byl vytvořen automaticky">
            <a:extLst>
              <a:ext uri="{FF2B5EF4-FFF2-40B4-BE49-F238E27FC236}">
                <a16:creationId xmlns:a16="http://schemas.microsoft.com/office/drawing/2014/main" id="{847902A8-368D-E09E-331A-3C6824A7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193170"/>
            <a:ext cx="1516959" cy="1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1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9FA0B-E191-897E-5505-7D54E7EE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</a:t>
            </a:r>
            <a:r>
              <a:rPr lang="cs-CZ" dirty="0" err="1"/>
              <a:t>superstars</a:t>
            </a:r>
            <a:r>
              <a:rPr lang="cs-CZ" dirty="0"/>
              <a:t> starověkých 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032FA-349E-4A56-A826-0D653DDD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Archaické období (776 – 500 př. n. l.)</a:t>
            </a:r>
          </a:p>
          <a:p>
            <a:pPr marL="514350" indent="-514350">
              <a:buAutoNum type="arabicParenR"/>
            </a:pPr>
            <a:r>
              <a:rPr lang="cs-CZ" dirty="0"/>
              <a:t>Klasické období (500 – 336 př. n. l.)</a:t>
            </a:r>
          </a:p>
          <a:p>
            <a:pPr marL="514350" indent="-514350">
              <a:buAutoNum type="arabicParenR"/>
            </a:pPr>
            <a:r>
              <a:rPr lang="cs-CZ" dirty="0" err="1"/>
              <a:t>Hellénismus</a:t>
            </a:r>
            <a:r>
              <a:rPr lang="cs-CZ" dirty="0"/>
              <a:t> (336 – 27 př. n. l.)</a:t>
            </a:r>
          </a:p>
          <a:p>
            <a:pPr marL="514350" indent="-514350">
              <a:buAutoNum type="arabicParenR"/>
            </a:pPr>
            <a:r>
              <a:rPr lang="cs-CZ" dirty="0"/>
              <a:t>Římské období (27 př. n. l. – 393 n. l.)</a:t>
            </a:r>
          </a:p>
        </p:txBody>
      </p:sp>
    </p:spTree>
    <p:extLst>
      <p:ext uri="{BB962C8B-B14F-4D97-AF65-F5344CB8AC3E}">
        <p14:creationId xmlns:p14="http://schemas.microsoft.com/office/powerpoint/2010/main" val="47222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1F063-60E0-2B52-B16E-A54D9DF7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Archaické období I. (776 – 500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9BAD7-68A6-ECD9-6470-0B9BC0AC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cs-CZ" dirty="0" err="1"/>
              <a:t>Koroibos</a:t>
            </a:r>
            <a:r>
              <a:rPr lang="cs-CZ" dirty="0"/>
              <a:t> z </a:t>
            </a:r>
            <a:r>
              <a:rPr lang="cs-CZ" dirty="0" err="1"/>
              <a:t>Élidy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; 776 př. n. l.) – první známý vítěz OH</a:t>
            </a:r>
          </a:p>
          <a:p>
            <a:r>
              <a:rPr lang="cs-CZ" dirty="0" err="1"/>
              <a:t>Orsippos</a:t>
            </a:r>
            <a:r>
              <a:rPr lang="cs-CZ" dirty="0"/>
              <a:t> z </a:t>
            </a:r>
            <a:r>
              <a:rPr lang="cs-CZ" dirty="0" err="1"/>
              <a:t>Megary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; 720 př. n. l.) – první „naháč“</a:t>
            </a:r>
          </a:p>
          <a:p>
            <a:r>
              <a:rPr lang="cs-CZ" dirty="0" err="1"/>
              <a:t>Onomastos</a:t>
            </a:r>
            <a:r>
              <a:rPr lang="cs-CZ" dirty="0"/>
              <a:t> ze Smyrny (</a:t>
            </a:r>
            <a:r>
              <a:rPr lang="cs-CZ" dirty="0" err="1"/>
              <a:t>pygmé</a:t>
            </a:r>
            <a:r>
              <a:rPr lang="cs-CZ" dirty="0"/>
              <a:t>; 688 př. n. l.) – autor pravidel tohoto sportu, první známý vítěz OH nepocházející z řecké pevniny</a:t>
            </a:r>
          </a:p>
          <a:p>
            <a:r>
              <a:rPr lang="cs-CZ" dirty="0" err="1"/>
              <a:t>Filombrotos</a:t>
            </a:r>
            <a:r>
              <a:rPr lang="cs-CZ" dirty="0"/>
              <a:t> ze Sparty (</a:t>
            </a:r>
            <a:r>
              <a:rPr lang="cs-CZ" dirty="0" err="1"/>
              <a:t>pentathlon</a:t>
            </a:r>
            <a:r>
              <a:rPr lang="cs-CZ" dirty="0"/>
              <a:t>; 676, 672 a 668 př. n. l.) – druhý nejúspěšnější pětibojař</a:t>
            </a:r>
          </a:p>
          <a:p>
            <a:r>
              <a:rPr lang="cs-CZ" b="1" dirty="0" err="1"/>
              <a:t>Chionis</a:t>
            </a:r>
            <a:r>
              <a:rPr lang="cs-CZ" b="1" dirty="0"/>
              <a:t> ze Sparty </a:t>
            </a:r>
            <a:r>
              <a:rPr lang="cs-CZ" dirty="0"/>
              <a:t>(</a:t>
            </a:r>
            <a:r>
              <a:rPr lang="cs-CZ" dirty="0" err="1"/>
              <a:t>stadiodromos</a:t>
            </a:r>
            <a:r>
              <a:rPr lang="cs-CZ" dirty="0"/>
              <a:t> a </a:t>
            </a:r>
            <a:r>
              <a:rPr lang="cs-CZ" dirty="0" err="1"/>
              <a:t>diaulos</a:t>
            </a:r>
            <a:r>
              <a:rPr lang="cs-CZ" dirty="0"/>
              <a:t>; 664, 660 a 656 př. n. l.)</a:t>
            </a:r>
          </a:p>
          <a:p>
            <a:r>
              <a:rPr lang="cs-CZ" dirty="0" err="1"/>
              <a:t>Lygdamis</a:t>
            </a:r>
            <a:r>
              <a:rPr lang="cs-CZ" dirty="0"/>
              <a:t> ze </a:t>
            </a:r>
            <a:r>
              <a:rPr lang="cs-CZ" dirty="0" err="1"/>
              <a:t>Syrákús</a:t>
            </a:r>
            <a:r>
              <a:rPr lang="cs-CZ" dirty="0"/>
              <a:t> (pankration; 648 př. n. l.) – první vítěz v </a:t>
            </a:r>
            <a:r>
              <a:rPr lang="cs-CZ" dirty="0" err="1"/>
              <a:t>pankratiu</a:t>
            </a:r>
            <a:r>
              <a:rPr lang="cs-CZ" dirty="0"/>
              <a:t> na OH, podle pověsti velký jako legendární silák </a:t>
            </a:r>
            <a:r>
              <a:rPr lang="cs-CZ" dirty="0" err="1"/>
              <a:t>Héraklés</a:t>
            </a:r>
            <a:r>
              <a:rPr lang="cs-CZ" dirty="0"/>
              <a:t> (příběh o vyměření délky jednoho stadia)</a:t>
            </a:r>
          </a:p>
        </p:txBody>
      </p:sp>
    </p:spTree>
    <p:extLst>
      <p:ext uri="{BB962C8B-B14F-4D97-AF65-F5344CB8AC3E}">
        <p14:creationId xmlns:p14="http://schemas.microsoft.com/office/powerpoint/2010/main" val="84311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65355-88EB-0A3D-E16E-BD185979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Chionis</a:t>
            </a:r>
            <a:r>
              <a:rPr lang="cs-CZ" dirty="0"/>
              <a:t> ze Sparty – spartská </a:t>
            </a:r>
            <a:r>
              <a:rPr lang="cs-CZ" dirty="0" err="1"/>
              <a:t>rychlonožka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946B2-3C9D-5C8B-2B0E-8895FC57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cs-CZ" dirty="0"/>
              <a:t>Šestinásobný olympijský vítěz ve </a:t>
            </a:r>
            <a:r>
              <a:rPr lang="cs-CZ" dirty="0" err="1"/>
              <a:t>stadiodromu</a:t>
            </a:r>
            <a:r>
              <a:rPr lang="cs-CZ" dirty="0"/>
              <a:t> a </a:t>
            </a:r>
            <a:r>
              <a:rPr lang="cs-CZ" dirty="0" err="1"/>
              <a:t>diaulu</a:t>
            </a:r>
            <a:r>
              <a:rPr lang="cs-CZ" dirty="0"/>
              <a:t> (podle </a:t>
            </a:r>
            <a:r>
              <a:rPr lang="cs-CZ" dirty="0" err="1"/>
              <a:t>Pausania</a:t>
            </a:r>
            <a:r>
              <a:rPr lang="cs-CZ" dirty="0"/>
              <a:t> dokonce sedminásobný, krom vítězství v těchto dvou disciplínách v letech 664 až 656 př. n. l. mu přidává i vítězství ve </a:t>
            </a:r>
            <a:r>
              <a:rPr lang="cs-CZ" dirty="0" err="1"/>
              <a:t>stadiodromu</a:t>
            </a:r>
            <a:r>
              <a:rPr lang="cs-CZ" dirty="0"/>
              <a:t> roku 668 př. n. l.)</a:t>
            </a:r>
          </a:p>
          <a:p>
            <a:r>
              <a:rPr lang="cs-CZ" dirty="0"/>
              <a:t>Kromě běhu se zřejmě aktivně věnoval i </a:t>
            </a:r>
            <a:r>
              <a:rPr lang="cs-CZ" dirty="0" err="1"/>
              <a:t>pentathlu</a:t>
            </a:r>
            <a:r>
              <a:rPr lang="cs-CZ" dirty="0"/>
              <a:t>, protože se nám od </a:t>
            </a:r>
            <a:r>
              <a:rPr lang="cs-CZ" dirty="0" err="1"/>
              <a:t>Eusebia</a:t>
            </a:r>
            <a:r>
              <a:rPr lang="cs-CZ" dirty="0"/>
              <a:t> z </a:t>
            </a:r>
            <a:r>
              <a:rPr lang="cs-CZ" dirty="0" err="1"/>
              <a:t>Kaisareie</a:t>
            </a:r>
            <a:r>
              <a:rPr lang="cs-CZ" dirty="0"/>
              <a:t> zachovaly záznamy o jeho výkonu ve skoku do dálky (</a:t>
            </a:r>
            <a:r>
              <a:rPr lang="cs-CZ" dirty="0" err="1"/>
              <a:t>Chronicon</a:t>
            </a:r>
            <a:r>
              <a:rPr lang="cs-CZ" dirty="0"/>
              <a:t> 2,193):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„</a:t>
            </a:r>
            <a:r>
              <a:rPr lang="cs-CZ" i="1" dirty="0" err="1"/>
              <a:t>Chionis</a:t>
            </a:r>
            <a:r>
              <a:rPr lang="cs-CZ" i="1" dirty="0"/>
              <a:t> ze Sparty dovedl skočit do dálky dvaapadesáti stop.“</a:t>
            </a:r>
          </a:p>
          <a:p>
            <a:r>
              <a:rPr lang="cs-CZ" dirty="0"/>
              <a:t>Po konci sportovní kariéry se aktivně účastnil kolonizování severního pobřeží dnešní Libye (</a:t>
            </a:r>
            <a:r>
              <a:rPr lang="cs-CZ" dirty="0" err="1"/>
              <a:t>Kyrénaika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1F063-60E0-2B52-B16E-A54D9DF7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Archaické období II. (776 – 500 př. n. l.)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9BAD7-68A6-ECD9-6470-0B9BC0AC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cs-CZ" dirty="0" err="1"/>
              <a:t>Hipposthenés</a:t>
            </a:r>
            <a:r>
              <a:rPr lang="cs-CZ" dirty="0"/>
              <a:t> a </a:t>
            </a:r>
            <a:r>
              <a:rPr lang="cs-CZ" dirty="0" err="1"/>
              <a:t>Hetoimoklés</a:t>
            </a:r>
            <a:r>
              <a:rPr lang="cs-CZ" dirty="0"/>
              <a:t> ze Sparty (</a:t>
            </a:r>
            <a:r>
              <a:rPr lang="cs-CZ" dirty="0" err="1"/>
              <a:t>palé</a:t>
            </a:r>
            <a:r>
              <a:rPr lang="cs-CZ" dirty="0"/>
              <a:t>; 632 př. n. l. a 624 – 588 př. n. l.) – otec a syn, dohromady jedenáct olympijských věnců!</a:t>
            </a:r>
          </a:p>
          <a:p>
            <a:r>
              <a:rPr lang="cs-CZ" dirty="0" err="1"/>
              <a:t>Arrhachión</a:t>
            </a:r>
            <a:r>
              <a:rPr lang="cs-CZ" dirty="0"/>
              <a:t> z </a:t>
            </a:r>
            <a:r>
              <a:rPr lang="cs-CZ" dirty="0" err="1"/>
              <a:t>Fígaleie</a:t>
            </a:r>
            <a:r>
              <a:rPr lang="cs-CZ" dirty="0"/>
              <a:t> (pankration; 572, 568 a 564 př. n. l.) – první známý atlet, který na OH zahynul (uškrcení či zlomení vazu)</a:t>
            </a:r>
          </a:p>
          <a:p>
            <a:r>
              <a:rPr lang="cs-CZ" dirty="0" err="1"/>
              <a:t>Tisandros</a:t>
            </a:r>
            <a:r>
              <a:rPr lang="cs-CZ" dirty="0"/>
              <a:t> ze sicilského Naxu (</a:t>
            </a:r>
            <a:r>
              <a:rPr lang="cs-CZ" dirty="0" err="1"/>
              <a:t>pygmé</a:t>
            </a:r>
            <a:r>
              <a:rPr lang="cs-CZ" dirty="0"/>
              <a:t>; 572 – 560 př. n. l.) – nejúspěšnější olympijský boxer všech dob</a:t>
            </a:r>
          </a:p>
          <a:p>
            <a:r>
              <a:rPr lang="cs-CZ" b="1" dirty="0" err="1"/>
              <a:t>Milón</a:t>
            </a:r>
            <a:r>
              <a:rPr lang="cs-CZ" b="1" dirty="0"/>
              <a:t> z </a:t>
            </a:r>
            <a:r>
              <a:rPr lang="cs-CZ" b="1" dirty="0" err="1"/>
              <a:t>Krotónu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palé</a:t>
            </a:r>
            <a:r>
              <a:rPr lang="cs-CZ" dirty="0"/>
              <a:t>; 540 př. n. l. a 532 – 516 př. n. l.)</a:t>
            </a:r>
          </a:p>
          <a:p>
            <a:r>
              <a:rPr lang="cs-CZ" dirty="0" err="1"/>
              <a:t>Glaukos</a:t>
            </a:r>
            <a:r>
              <a:rPr lang="cs-CZ" dirty="0"/>
              <a:t> z </a:t>
            </a:r>
            <a:r>
              <a:rPr lang="cs-CZ" dirty="0" err="1"/>
              <a:t>Karystu</a:t>
            </a:r>
            <a:r>
              <a:rPr lang="cs-CZ" dirty="0"/>
              <a:t> (</a:t>
            </a:r>
            <a:r>
              <a:rPr lang="cs-CZ" dirty="0" err="1"/>
              <a:t>pygmé</a:t>
            </a:r>
            <a:r>
              <a:rPr lang="cs-CZ" dirty="0"/>
              <a:t>; 520 př. n. l.) – „boxer od pluhu“</a:t>
            </a:r>
          </a:p>
          <a:p>
            <a:r>
              <a:rPr lang="cs-CZ" dirty="0" err="1"/>
              <a:t>Fanas</a:t>
            </a:r>
            <a:r>
              <a:rPr lang="cs-CZ" dirty="0"/>
              <a:t> z </a:t>
            </a:r>
            <a:r>
              <a:rPr lang="cs-CZ" dirty="0" err="1"/>
              <a:t>Pellény</a:t>
            </a:r>
            <a:r>
              <a:rPr lang="cs-CZ" dirty="0"/>
              <a:t> (</a:t>
            </a:r>
            <a:r>
              <a:rPr lang="cs-CZ" dirty="0" err="1"/>
              <a:t>stadiodromos</a:t>
            </a:r>
            <a:r>
              <a:rPr lang="cs-CZ" dirty="0"/>
              <a:t>, </a:t>
            </a:r>
            <a:r>
              <a:rPr lang="cs-CZ" dirty="0" err="1"/>
              <a:t>diaulos</a:t>
            </a:r>
            <a:r>
              <a:rPr lang="cs-CZ" dirty="0"/>
              <a:t> a </a:t>
            </a:r>
            <a:r>
              <a:rPr lang="cs-CZ" dirty="0" err="1"/>
              <a:t>hoplitodromos</a:t>
            </a:r>
            <a:r>
              <a:rPr lang="cs-CZ" dirty="0"/>
              <a:t>; 512 př. n. l.) – první </a:t>
            </a:r>
            <a:r>
              <a:rPr lang="cs-CZ" dirty="0" err="1"/>
              <a:t>triastés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8442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217</TotalTime>
  <Words>2399</Words>
  <Application>Microsoft Office PowerPoint</Application>
  <PresentationFormat>Širokoúhlá obrazovka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Galerie</vt:lpstr>
      <vt:lpstr>Sportovní superstars starověku</vt:lpstr>
      <vt:lpstr>Sportovní disciplíny na starověkých OH</vt:lpstr>
      <vt:lpstr>Běžecké disciplíny</vt:lpstr>
      <vt:lpstr>Bojové disciplíny</vt:lpstr>
      <vt:lpstr>Pentathlon/pětiboj</vt:lpstr>
      <vt:lpstr>Sportovní superstars starověkých OH</vt:lpstr>
      <vt:lpstr>Archaické období I. (776 – 500 př. n. l.)</vt:lpstr>
      <vt:lpstr>Chionis ze Sparty – spartská rychlonožka</vt:lpstr>
      <vt:lpstr>Archaické období II. (776 – 500 př. n. l.)</vt:lpstr>
      <vt:lpstr>Milón z Krotónu – zápasník, vědec, vojevůdce a žrádlo pro vlky</vt:lpstr>
      <vt:lpstr>Klasické období I. (500 – 336 př. n. l.)</vt:lpstr>
      <vt:lpstr>Theagenés z Thasu – ze zlodějíčka šampionem</vt:lpstr>
      <vt:lpstr>Diagorovci – taková normální rodinka šampionů</vt:lpstr>
      <vt:lpstr>Klasické období II. (500 – 336 př. n. l.)</vt:lpstr>
      <vt:lpstr>Dioxippův souboj na život a na smrt</vt:lpstr>
      <vt:lpstr>Hellénismus (336 – 27 př. n. l.)</vt:lpstr>
      <vt:lpstr>Kleitomachos z Théb – zápasení &gt; sex</vt:lpstr>
      <vt:lpstr>Římské období I. (27 př. n. l. – 393 n. l.)</vt:lpstr>
      <vt:lpstr>Římské období II. (27 př. n. l. – 393 n. l.)</vt:lpstr>
      <vt:lpstr>Varazdat z Arménie – boxer/aristokrat</vt:lpstr>
      <vt:lpstr>Děkuji za milou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superstars starověku</dc:title>
  <dc:creator>Kubát, Cyril</dc:creator>
  <cp:lastModifiedBy>Cyril Kubát</cp:lastModifiedBy>
  <cp:revision>12</cp:revision>
  <dcterms:created xsi:type="dcterms:W3CDTF">2022-11-01T11:54:07Z</dcterms:created>
  <dcterms:modified xsi:type="dcterms:W3CDTF">2022-11-24T08:31:08Z</dcterms:modified>
</cp:coreProperties>
</file>