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5" r:id="rId4"/>
    <p:sldId id="287" r:id="rId5"/>
    <p:sldId id="257" r:id="rId6"/>
    <p:sldId id="288" r:id="rId7"/>
    <p:sldId id="259" r:id="rId8"/>
    <p:sldId id="261" r:id="rId9"/>
    <p:sldId id="262" r:id="rId10"/>
    <p:sldId id="266" r:id="rId11"/>
    <p:sldId id="264" r:id="rId12"/>
    <p:sldId id="268" r:id="rId13"/>
    <p:sldId id="272" r:id="rId14"/>
    <p:sldId id="260" r:id="rId15"/>
    <p:sldId id="278" r:id="rId16"/>
    <p:sldId id="289" r:id="rId17"/>
    <p:sldId id="267" r:id="rId18"/>
    <p:sldId id="282" r:id="rId19"/>
    <p:sldId id="283" r:id="rId20"/>
    <p:sldId id="270" r:id="rId21"/>
    <p:sldId id="271" r:id="rId22"/>
    <p:sldId id="284" r:id="rId23"/>
    <p:sldId id="292" r:id="rId24"/>
    <p:sldId id="276" r:id="rId25"/>
    <p:sldId id="277" r:id="rId26"/>
    <p:sldId id="290" r:id="rId27"/>
    <p:sldId id="291" r:id="rId28"/>
    <p:sldId id="258" r:id="rId29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5F295E7-7951-4C64-92A1-976041946AA3}">
          <p14:sldIdLst>
            <p14:sldId id="256"/>
            <p14:sldId id="286"/>
            <p14:sldId id="285"/>
            <p14:sldId id="287"/>
            <p14:sldId id="257"/>
            <p14:sldId id="288"/>
            <p14:sldId id="259"/>
            <p14:sldId id="261"/>
            <p14:sldId id="262"/>
            <p14:sldId id="266"/>
            <p14:sldId id="264"/>
            <p14:sldId id="268"/>
            <p14:sldId id="272"/>
            <p14:sldId id="260"/>
            <p14:sldId id="278"/>
            <p14:sldId id="289"/>
            <p14:sldId id="267"/>
            <p14:sldId id="282"/>
            <p14:sldId id="283"/>
            <p14:sldId id="270"/>
            <p14:sldId id="271"/>
            <p14:sldId id="284"/>
            <p14:sldId id="292"/>
            <p14:sldId id="276"/>
            <p14:sldId id="277"/>
            <p14:sldId id="290"/>
            <p14:sldId id="291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6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96E-E5CE-4F6B-811D-C1D28A4C75B8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5B9-0177-4D2D-8F3C-C4C7A2675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6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96E-E5CE-4F6B-811D-C1D28A4C75B8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5B9-0177-4D2D-8F3C-C4C7A2675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88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96E-E5CE-4F6B-811D-C1D28A4C75B8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5B9-0177-4D2D-8F3C-C4C7A2675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47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96E-E5CE-4F6B-811D-C1D28A4C75B8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5B9-0177-4D2D-8F3C-C4C7A2675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36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96E-E5CE-4F6B-811D-C1D28A4C75B8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5B9-0177-4D2D-8F3C-C4C7A2675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65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96E-E5CE-4F6B-811D-C1D28A4C75B8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5B9-0177-4D2D-8F3C-C4C7A2675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94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96E-E5CE-4F6B-811D-C1D28A4C75B8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5B9-0177-4D2D-8F3C-C4C7A2675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39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96E-E5CE-4F6B-811D-C1D28A4C75B8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5B9-0177-4D2D-8F3C-C4C7A2675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07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96E-E5CE-4F6B-811D-C1D28A4C75B8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5B9-0177-4D2D-8F3C-C4C7A2675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71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96E-E5CE-4F6B-811D-C1D28A4C75B8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5B9-0177-4D2D-8F3C-C4C7A2675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37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696E-E5CE-4F6B-811D-C1D28A4C75B8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5B9-0177-4D2D-8F3C-C4C7A2675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17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696E-E5CE-4F6B-811D-C1D28A4C75B8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05B9-0177-4D2D-8F3C-C4C7A2675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42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ilf.fr/DERom/entree/ma'gIstr-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Century Gothic" panose="020B0502020202020204" pitchFamily="34" charset="0"/>
              </a:rPr>
              <a:t>Magistr: </a:t>
            </a:r>
            <a:r>
              <a:rPr lang="cs-CZ" b="1" dirty="0" smtClean="0">
                <a:latin typeface="Century Gothic" panose="020B0502020202020204" pitchFamily="34" charset="0"/>
              </a:rPr>
              <a:t/>
            </a:r>
            <a:br>
              <a:rPr lang="cs-CZ" b="1" dirty="0" smtClean="0">
                <a:latin typeface="Century Gothic" panose="020B0502020202020204" pitchFamily="34" charset="0"/>
              </a:rPr>
            </a:br>
            <a:r>
              <a:rPr lang="cs-CZ" b="1" dirty="0" smtClean="0">
                <a:latin typeface="Century Gothic" panose="020B0502020202020204" pitchFamily="34" charset="0"/>
              </a:rPr>
              <a:t>vysokoškolák </a:t>
            </a:r>
            <a:r>
              <a:rPr lang="cs-CZ" b="1" dirty="0">
                <a:latin typeface="Century Gothic" panose="020B0502020202020204" pitchFamily="34" charset="0"/>
              </a:rPr>
              <a:t>nebo černokněžník?</a:t>
            </a: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Century Gothic" panose="020B0502020202020204" pitchFamily="34" charset="0"/>
              </a:rPr>
              <a:t>Vladislav </a:t>
            </a:r>
            <a:r>
              <a:rPr lang="cs-CZ" dirty="0" err="1" smtClean="0">
                <a:latin typeface="Century Gothic" panose="020B0502020202020204" pitchFamily="34" charset="0"/>
              </a:rPr>
              <a:t>Knoll</a:t>
            </a:r>
            <a:endParaRPr lang="cs-CZ" dirty="0" smtClean="0">
              <a:latin typeface="Century Gothic" panose="020B0502020202020204" pitchFamily="34" charset="0"/>
            </a:endParaRPr>
          </a:p>
          <a:p>
            <a:r>
              <a:rPr lang="cs-CZ" dirty="0" smtClean="0">
                <a:latin typeface="Century Gothic" panose="020B0502020202020204" pitchFamily="34" charset="0"/>
              </a:rPr>
              <a:t>Oddělení </a:t>
            </a:r>
            <a:r>
              <a:rPr lang="cs-CZ" dirty="0" err="1" smtClean="0">
                <a:latin typeface="Century Gothic" panose="020B0502020202020204" pitchFamily="34" charset="0"/>
              </a:rPr>
              <a:t>paleoslovenistiky</a:t>
            </a:r>
            <a:r>
              <a:rPr lang="cs-CZ" dirty="0" smtClean="0">
                <a:latin typeface="Century Gothic" panose="020B0502020202020204" pitchFamily="34" charset="0"/>
              </a:rPr>
              <a:t> a byzantologie</a:t>
            </a:r>
          </a:p>
          <a:p>
            <a:r>
              <a:rPr lang="cs-CZ" dirty="0" smtClean="0">
                <a:latin typeface="Century Gothic" panose="020B0502020202020204" pitchFamily="34" charset="0"/>
              </a:rPr>
              <a:t>Slovanský ústav AV ČR</a:t>
            </a: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4" name="Google Shape;86;p13" descr="SlÚ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31" y="215566"/>
            <a:ext cx="220027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7;p13" descr="AVCR_stredova_znacka_CZ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3975" y="215566"/>
            <a:ext cx="1884789" cy="13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9744891" y="5107577"/>
            <a:ext cx="202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Den latiny, </a:t>
            </a:r>
          </a:p>
          <a:p>
            <a:r>
              <a:rPr lang="cs-CZ" dirty="0" smtClean="0"/>
              <a:t>Praha FF UK,</a:t>
            </a:r>
          </a:p>
          <a:p>
            <a:r>
              <a:rPr lang="cs-CZ" dirty="0" smtClean="0"/>
              <a:t>29. 11. 2018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07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Překážky na naší cestě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 vždy je snadné oddělit románské slovo od latinského</a:t>
            </a:r>
          </a:p>
          <a:p>
            <a:r>
              <a:rPr lang="cs-CZ" dirty="0" smtClean="0"/>
              <a:t>Románské jazyky jsou plné starých latinských výpůjček (tedy slov, které jsou z písemného jazyka, nikoli z </a:t>
            </a:r>
            <a:r>
              <a:rPr lang="cs-CZ" i="1" dirty="0" err="1" smtClean="0"/>
              <a:t>prarománštiny</a:t>
            </a:r>
            <a:r>
              <a:rPr lang="cs-CZ" dirty="0" smtClean="0"/>
              <a:t>)</a:t>
            </a:r>
          </a:p>
          <a:p>
            <a:r>
              <a:rPr lang="cs-CZ" dirty="0" smtClean="0"/>
              <a:t>Jednotlivé jazyky měly </a:t>
            </a:r>
            <a:r>
              <a:rPr lang="cs-CZ" dirty="0" smtClean="0"/>
              <a:t>kontakty </a:t>
            </a:r>
            <a:r>
              <a:rPr lang="cs-CZ" dirty="0" smtClean="0"/>
              <a:t>jak s latinou (s různou výslovností), tak s románskými </a:t>
            </a:r>
            <a:r>
              <a:rPr lang="cs-CZ" dirty="0" smtClean="0"/>
              <a:t>jazyky</a:t>
            </a:r>
          </a:p>
          <a:p>
            <a:r>
              <a:rPr lang="cs-CZ" dirty="0" smtClean="0"/>
              <a:t>Tvary odvozené od téhož latinského či románského slova mohla </a:t>
            </a:r>
            <a:r>
              <a:rPr lang="cs-CZ" dirty="0" smtClean="0"/>
              <a:t>putovat prostorem a časem nezávisle</a:t>
            </a:r>
            <a:r>
              <a:rPr lang="cs-CZ" dirty="0"/>
              <a:t> </a:t>
            </a:r>
            <a:r>
              <a:rPr lang="cs-CZ" dirty="0" smtClean="0"/>
              <a:t>a navzájem se ovlivňovat formálně i významově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4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Dědictví Římské říše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42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Latinský a románský svět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44" y="1825625"/>
            <a:ext cx="57215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Latinská Evropa a její vliv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959" y="1825625"/>
            <a:ext cx="61040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Středolatinské </a:t>
            </a:r>
            <a:r>
              <a:rPr lang="cs-CZ" b="1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magister</a:t>
            </a:r>
            <a:endParaRPr lang="cs-CZ" b="1" i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‚Správce, vedoucí</a:t>
            </a:r>
            <a:r>
              <a:rPr lang="cs-CZ" dirty="0" smtClean="0"/>
              <a:t>‘: označení </a:t>
            </a:r>
            <a:r>
              <a:rPr lang="cs-CZ" dirty="0" smtClean="0"/>
              <a:t>různých úředních, náboženských, vojenských, obchodních a vůbec společenských funkcí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‚Expert‘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‚Učitel‘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‚Zkušený řemeslník‘ (8.st.)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‚Stavitel‘ (8.st.)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Čestný titul vážené osobnosti (11.st.)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Titul absolventa univerzity (12.st.)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Niermeyer</a:t>
            </a:r>
            <a:r>
              <a:rPr lang="cs-CZ" dirty="0" smtClean="0"/>
              <a:t> – van de </a:t>
            </a:r>
            <a:r>
              <a:rPr lang="cs-CZ" dirty="0" err="1" smtClean="0"/>
              <a:t>Kieft</a:t>
            </a:r>
            <a:r>
              <a:rPr lang="cs-CZ" dirty="0" smtClean="0"/>
              <a:t> II, 2002, 817-818)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9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Mladší výpůjčky </a:t>
            </a:r>
            <a:r>
              <a:rPr lang="cs-CZ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střlat</a:t>
            </a:r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cs-CZ" b="1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magister</a:t>
            </a:r>
            <a:endParaRPr lang="cs-CZ" b="1" i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Latinská kulturní oblast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Stfr</a:t>
            </a:r>
            <a:r>
              <a:rPr lang="cs-CZ" dirty="0" smtClean="0"/>
              <a:t>. </a:t>
            </a:r>
            <a:r>
              <a:rPr lang="cs-CZ" i="1" dirty="0" err="1" smtClean="0"/>
              <a:t>magistre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. arch. </a:t>
            </a:r>
            <a:r>
              <a:rPr lang="cs-CZ" i="1" dirty="0" smtClean="0"/>
              <a:t>magistro </a:t>
            </a:r>
            <a:r>
              <a:rPr lang="ru-RU" dirty="0" smtClean="0"/>
              <a:t>‘</a:t>
            </a:r>
            <a:r>
              <a:rPr lang="cs-CZ" dirty="0"/>
              <a:t>učitel</a:t>
            </a:r>
            <a:r>
              <a:rPr lang="ru-RU" dirty="0"/>
              <a:t>’</a:t>
            </a:r>
            <a:endParaRPr lang="ru-RU" dirty="0" smtClean="0"/>
          </a:p>
          <a:p>
            <a:r>
              <a:rPr lang="cs-CZ" dirty="0" smtClean="0"/>
              <a:t>Něm. pol. </a:t>
            </a:r>
            <a:r>
              <a:rPr lang="cs-CZ" i="1" dirty="0" smtClean="0"/>
              <a:t>magister </a:t>
            </a:r>
            <a:r>
              <a:rPr lang="cs-CZ" dirty="0" smtClean="0"/>
              <a:t>(15.st.) ‚univerzitní učitel‘</a:t>
            </a:r>
          </a:p>
          <a:p>
            <a:r>
              <a:rPr lang="cs-CZ" dirty="0" err="1" smtClean="0"/>
              <a:t>Šv</a:t>
            </a:r>
            <a:r>
              <a:rPr lang="cs-CZ" dirty="0" smtClean="0"/>
              <a:t>. </a:t>
            </a:r>
            <a:r>
              <a:rPr lang="cs-CZ" i="1" dirty="0" smtClean="0"/>
              <a:t>magister </a:t>
            </a:r>
            <a:r>
              <a:rPr lang="cs-CZ" dirty="0" smtClean="0"/>
              <a:t>(17.st.) ‚akademický titul‘</a:t>
            </a:r>
          </a:p>
          <a:p>
            <a:r>
              <a:rPr lang="cs-CZ" dirty="0" smtClean="0"/>
              <a:t>Čes. </a:t>
            </a:r>
            <a:r>
              <a:rPr lang="cs-CZ" i="1" dirty="0" smtClean="0"/>
              <a:t>magistr </a:t>
            </a:r>
            <a:r>
              <a:rPr lang="cs-CZ" dirty="0" smtClean="0"/>
              <a:t>(19.st.) ‚akademická hodnost‘ 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Církevněslovanská kulturní oblast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Rus. </a:t>
            </a:r>
            <a:r>
              <a:rPr lang="ru-RU" i="1" dirty="0" smtClean="0"/>
              <a:t>Магистр</a:t>
            </a:r>
            <a:r>
              <a:rPr lang="cs-CZ" i="1" dirty="0" smtClean="0"/>
              <a:t>(ъ)</a:t>
            </a:r>
            <a:r>
              <a:rPr lang="ru-RU" i="1" dirty="0" smtClean="0"/>
              <a:t> </a:t>
            </a:r>
            <a:endParaRPr lang="cs-CZ" i="1" dirty="0"/>
          </a:p>
          <a:p>
            <a:pPr lvl="1"/>
            <a:r>
              <a:rPr lang="cs-CZ" dirty="0"/>
              <a:t>Přes </a:t>
            </a:r>
            <a:r>
              <a:rPr lang="cs-CZ" dirty="0" smtClean="0"/>
              <a:t>řečtinu </a:t>
            </a:r>
          </a:p>
          <a:p>
            <a:pPr lvl="2"/>
            <a:r>
              <a:rPr lang="cs-CZ" dirty="0" smtClean="0"/>
              <a:t>(</a:t>
            </a:r>
            <a:r>
              <a:rPr lang="cs-CZ" dirty="0"/>
              <a:t>12/13.st.) ‚úřednická či vojenská hodnost, </a:t>
            </a:r>
            <a:r>
              <a:rPr lang="cs-CZ" dirty="0" err="1"/>
              <a:t>spec</a:t>
            </a:r>
            <a:r>
              <a:rPr lang="cs-CZ" dirty="0"/>
              <a:t>. byzantská‘ (z řeč</a:t>
            </a:r>
            <a:r>
              <a:rPr lang="cs-CZ" dirty="0" smtClean="0"/>
              <a:t>.),</a:t>
            </a:r>
          </a:p>
          <a:p>
            <a:pPr lvl="2"/>
            <a:r>
              <a:rPr lang="cs-CZ" dirty="0" smtClean="0"/>
              <a:t>(</a:t>
            </a:r>
            <a:r>
              <a:rPr lang="cs-CZ" dirty="0"/>
              <a:t>15.st.) ‚představený rytířského řádu‘, </a:t>
            </a:r>
            <a:endParaRPr lang="cs-CZ" dirty="0" smtClean="0"/>
          </a:p>
          <a:p>
            <a:pPr lvl="2"/>
            <a:r>
              <a:rPr lang="cs-CZ" dirty="0" smtClean="0"/>
              <a:t>(</a:t>
            </a:r>
            <a:r>
              <a:rPr lang="cs-CZ" dirty="0"/>
              <a:t>17.st.) ‚vyslanec‘, </a:t>
            </a:r>
            <a:endParaRPr lang="cs-CZ" dirty="0" smtClean="0"/>
          </a:p>
          <a:p>
            <a:pPr lvl="2"/>
            <a:r>
              <a:rPr lang="cs-CZ" dirty="0" smtClean="0"/>
              <a:t>(</a:t>
            </a:r>
            <a:r>
              <a:rPr lang="cs-CZ" dirty="0"/>
              <a:t>16.st.) ‚učitel</a:t>
            </a:r>
            <a:r>
              <a:rPr lang="cs-CZ" dirty="0" smtClean="0"/>
              <a:t>‘</a:t>
            </a:r>
            <a:endParaRPr lang="cs-CZ" dirty="0"/>
          </a:p>
          <a:p>
            <a:pPr lvl="1"/>
            <a:r>
              <a:rPr lang="cs-CZ" dirty="0"/>
              <a:t>Z </a:t>
            </a:r>
            <a:r>
              <a:rPr lang="cs-CZ" dirty="0" smtClean="0"/>
              <a:t>latiny </a:t>
            </a:r>
          </a:p>
          <a:p>
            <a:pPr lvl="2"/>
            <a:r>
              <a:rPr lang="cs-CZ" dirty="0" smtClean="0"/>
              <a:t>(</a:t>
            </a:r>
            <a:r>
              <a:rPr lang="cs-CZ" dirty="0"/>
              <a:t>19.st.) ‚akademický titul‘ </a:t>
            </a:r>
          </a:p>
          <a:p>
            <a:r>
              <a:rPr lang="cs-CZ" dirty="0"/>
              <a:t>Rum. </a:t>
            </a:r>
            <a:r>
              <a:rPr lang="cs-CZ" i="1" dirty="0" err="1" smtClean="0"/>
              <a:t>mag</a:t>
            </a:r>
            <a:r>
              <a:rPr lang="cs-CZ" i="1" dirty="0" smtClean="0"/>
              <a:t>(h)</a:t>
            </a:r>
            <a:r>
              <a:rPr lang="cs-CZ" i="1" dirty="0" err="1" smtClean="0"/>
              <a:t>istru</a:t>
            </a:r>
            <a:r>
              <a:rPr lang="cs-CZ" i="1" dirty="0" smtClean="0"/>
              <a:t> </a:t>
            </a:r>
            <a:endParaRPr lang="cs-CZ" i="1" dirty="0" smtClean="0"/>
          </a:p>
          <a:p>
            <a:pPr lvl="1"/>
            <a:r>
              <a:rPr lang="cs-CZ" dirty="0" smtClean="0"/>
              <a:t>(</a:t>
            </a:r>
            <a:r>
              <a:rPr lang="cs-CZ" dirty="0"/>
              <a:t>17.st.) ‚vojevůdce</a:t>
            </a:r>
            <a:r>
              <a:rPr lang="cs-CZ" dirty="0" smtClean="0"/>
              <a:t>‘</a:t>
            </a:r>
          </a:p>
          <a:p>
            <a:pPr lvl="1"/>
            <a:r>
              <a:rPr lang="cs-CZ" dirty="0" smtClean="0"/>
              <a:t>(</a:t>
            </a:r>
            <a:r>
              <a:rPr lang="cs-CZ" dirty="0"/>
              <a:t>19.st.) ‚úředník</a:t>
            </a:r>
            <a:r>
              <a:rPr lang="cs-CZ" dirty="0" smtClean="0"/>
              <a:t>‘</a:t>
            </a:r>
          </a:p>
          <a:p>
            <a:pPr lvl="1"/>
            <a:r>
              <a:rPr lang="cs-CZ" dirty="0" smtClean="0"/>
              <a:t>(</a:t>
            </a:r>
            <a:r>
              <a:rPr lang="cs-CZ" dirty="0"/>
              <a:t>19.st.) ‚vyučující‘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6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Šíření </a:t>
            </a:r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příbuzných slov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Stará francouzština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‚pán‘ (12.st.), ‚vlastník‘ (12.st.), ‚představený‘ (14.st.), ‚učitel‘ (12.st.), ‚expert‘ (12/13.st.), ‚hlavní‘ (13.st.), ‚severozápadní vítr‘ (15.st.) &lt; </a:t>
            </a:r>
            <a:r>
              <a:rPr lang="cs-CZ" dirty="0" err="1"/>
              <a:t>magistralis</a:t>
            </a:r>
            <a:r>
              <a:rPr lang="cs-CZ" dirty="0" smtClean="0"/>
              <a:t>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Nová francouzština </a:t>
            </a:r>
            <a:r>
              <a:rPr lang="cs-CZ" i="1" dirty="0" err="1" smtClean="0"/>
              <a:t>maître</a:t>
            </a:r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Angličtina</a:t>
            </a:r>
            <a:r>
              <a:rPr lang="cs-CZ" dirty="0" smtClean="0"/>
              <a:t>: převzaté starofrancouzské slovo ovlivněn staroanglickým</a:t>
            </a:r>
            <a:r>
              <a:rPr lang="cs-CZ" i="1" dirty="0" smtClean="0"/>
              <a:t> </a:t>
            </a:r>
            <a:r>
              <a:rPr lang="cs-CZ" b="1" i="1" dirty="0" err="1" smtClean="0"/>
              <a:t>mægester</a:t>
            </a:r>
            <a:r>
              <a:rPr lang="cs-CZ" b="1" i="1" dirty="0" smtClean="0"/>
              <a:t> </a:t>
            </a:r>
            <a:r>
              <a:rPr lang="cs-CZ" dirty="0" smtClean="0"/>
              <a:t>‚vůdce, vládce, vlastník</a:t>
            </a:r>
            <a:r>
              <a:rPr lang="cs-CZ" dirty="0" smtClean="0"/>
              <a:t>‘</a:t>
            </a:r>
          </a:p>
          <a:p>
            <a:pPr lvl="1"/>
            <a:r>
              <a:rPr lang="cs-CZ" dirty="0" smtClean="0"/>
              <a:t>Významové rozdělení dvou tvarů</a:t>
            </a:r>
            <a:endParaRPr lang="cs-CZ" dirty="0" smtClean="0"/>
          </a:p>
          <a:p>
            <a:pPr lvl="2"/>
            <a:r>
              <a:rPr lang="cs-CZ" b="1" i="1" dirty="0" smtClean="0"/>
              <a:t>Master</a:t>
            </a:r>
            <a:r>
              <a:rPr lang="cs-CZ" dirty="0" smtClean="0"/>
              <a:t> </a:t>
            </a:r>
            <a:r>
              <a:rPr lang="cs-CZ" dirty="0" smtClean="0"/>
              <a:t>mj. ‚manžel‘ (14.st.), držitel historického nebo regionálního titulu (10.st.)</a:t>
            </a:r>
          </a:p>
          <a:p>
            <a:pPr lvl="2"/>
            <a:r>
              <a:rPr lang="cs-CZ" b="1" i="1" dirty="0" smtClean="0"/>
              <a:t>Mister</a:t>
            </a:r>
            <a:r>
              <a:rPr lang="cs-CZ" dirty="0" smtClean="0"/>
              <a:t>: ‚titul‘ (15.st.), hovorově ‚manžel‘ (20.st.)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Keltské jazyky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Britonské</a:t>
            </a:r>
            <a:r>
              <a:rPr lang="cs-CZ" dirty="0" smtClean="0"/>
              <a:t>: ze </a:t>
            </a:r>
            <a:r>
              <a:rPr lang="cs-CZ" dirty="0" err="1" smtClean="0"/>
              <a:t>stfr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Goidelské</a:t>
            </a:r>
            <a:r>
              <a:rPr lang="cs-CZ" dirty="0" smtClean="0"/>
              <a:t>: ze </a:t>
            </a:r>
            <a:r>
              <a:rPr lang="cs-CZ" dirty="0" err="1" smtClean="0"/>
              <a:t>stir</a:t>
            </a:r>
            <a:r>
              <a:rPr lang="cs-CZ" dirty="0" smtClean="0"/>
              <a:t>. (</a:t>
            </a:r>
            <a:r>
              <a:rPr lang="cs-CZ" dirty="0" err="1" smtClean="0"/>
              <a:t>nir</a:t>
            </a:r>
            <a:r>
              <a:rPr lang="cs-CZ" dirty="0" smtClean="0"/>
              <a:t>. </a:t>
            </a:r>
            <a:r>
              <a:rPr lang="cs-CZ" b="1" i="1" dirty="0" err="1" smtClean="0"/>
              <a:t>máistir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5290" y="243245"/>
            <a:ext cx="4602904" cy="59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Střední dolní němčina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‚schopný řemeslník; schopný člověk; vedoucí; představený, např. řádu; držitel titulu‘ =&gt; ‚vítěz‘</a:t>
            </a:r>
          </a:p>
          <a:p>
            <a:pPr lvl="1"/>
            <a:r>
              <a:rPr lang="cs-CZ" dirty="0" err="1" smtClean="0">
                <a:solidFill>
                  <a:srgbClr val="0070C0"/>
                </a:solidFill>
              </a:rPr>
              <a:t>Staroseversky</a:t>
            </a:r>
            <a:r>
              <a:rPr lang="cs-CZ" dirty="0" smtClean="0"/>
              <a:t> </a:t>
            </a:r>
            <a:r>
              <a:rPr lang="cs-CZ" dirty="0" smtClean="0"/>
              <a:t>‚pán; učitel; autor; držitel akademického titulu‘</a:t>
            </a:r>
          </a:p>
          <a:p>
            <a:pPr lvl="1"/>
            <a:r>
              <a:rPr lang="cs-CZ" dirty="0" err="1" smtClean="0">
                <a:solidFill>
                  <a:srgbClr val="0070C0"/>
                </a:solidFill>
              </a:rPr>
              <a:t>Polabsky</a:t>
            </a:r>
            <a:r>
              <a:rPr lang="cs-CZ" dirty="0" smtClean="0"/>
              <a:t> </a:t>
            </a:r>
            <a:r>
              <a:rPr lang="cs-CZ" dirty="0" smtClean="0"/>
              <a:t>‚řemeslník, tesař‘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5625"/>
            <a:ext cx="5275091" cy="41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Střední horní němčina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‚výjimečný člověk; univerzitní titul; učitel; člověk hodný následování; básník; schopný/vedoucí řemeslník; vládce)</a:t>
            </a:r>
          </a:p>
          <a:p>
            <a:r>
              <a:rPr lang="cs-CZ" dirty="0" smtClean="0"/>
              <a:t>Nejrozšířenější význam: </a:t>
            </a:r>
            <a:r>
              <a:rPr lang="cs-CZ" dirty="0" smtClean="0"/>
              <a:t>‚řemeslník‘ </a:t>
            </a:r>
          </a:p>
          <a:p>
            <a:r>
              <a:rPr lang="cs-CZ" dirty="0" smtClean="0"/>
              <a:t>Šíří se význam ‚kat</a:t>
            </a:r>
            <a:r>
              <a:rPr lang="cs-CZ" dirty="0" smtClean="0"/>
              <a:t>‘</a:t>
            </a:r>
          </a:p>
          <a:p>
            <a:r>
              <a:rPr lang="cs-CZ" dirty="0" smtClean="0"/>
              <a:t>V některých oblastech zároveň ovlivněno latinou a italskými nářečími</a:t>
            </a:r>
            <a:endParaRPr lang="cs-CZ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5275" y="1825625"/>
            <a:ext cx="5448525" cy="41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Jak sledovat vývoj slovní zásoby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8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Stará čeština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‚</a:t>
            </a:r>
            <a:r>
              <a:rPr lang="cs-CZ" dirty="0" smtClean="0"/>
              <a:t>učitel, vojevůdce, vedoucí řemeslník, nositel akademické hodnosti…‘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70C0"/>
                </a:solidFill>
              </a:rPr>
              <a:t>Slovenština</a:t>
            </a:r>
            <a:r>
              <a:rPr lang="cs-CZ" dirty="0" smtClean="0"/>
              <a:t>: ‚</a:t>
            </a:r>
            <a:r>
              <a:rPr lang="cs-CZ" dirty="0"/>
              <a:t>řemeslník‘ (15.st.), ‚úředník‘ (16.st.), ‚učitel‘ (17.st.), ‚nositel akad. titulu, učenec‘ (18.st.)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70C0"/>
                </a:solidFill>
              </a:rPr>
              <a:t>Polština</a:t>
            </a:r>
            <a:r>
              <a:rPr lang="cs-CZ" dirty="0" smtClean="0"/>
              <a:t>: totéž a navíc ‚představený řádu‘ </a:t>
            </a:r>
            <a:r>
              <a:rPr lang="cs-CZ" dirty="0" smtClean="0"/>
              <a:t>(&lt; </a:t>
            </a:r>
            <a:r>
              <a:rPr lang="cs-CZ" dirty="0" smtClean="0"/>
              <a:t>ze střední horní němčiny)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 smtClean="0">
                <a:solidFill>
                  <a:srgbClr val="0070C0"/>
                </a:solidFill>
              </a:rPr>
              <a:t>Ruténština</a:t>
            </a:r>
            <a:r>
              <a:rPr lang="cs-CZ" dirty="0" smtClean="0"/>
              <a:t>: </a:t>
            </a:r>
            <a:r>
              <a:rPr lang="cs-CZ" dirty="0" smtClean="0"/>
              <a:t>‚představený řádu; řemeslník‘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70C0"/>
                </a:solidFill>
              </a:rPr>
              <a:t>Rumunština</a:t>
            </a:r>
            <a:r>
              <a:rPr lang="cs-CZ" dirty="0" smtClean="0"/>
              <a:t>: ‚představený </a:t>
            </a:r>
            <a:r>
              <a:rPr lang="cs-CZ" dirty="0" smtClean="0"/>
              <a:t>řádu‘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4587" y="2751512"/>
            <a:ext cx="5076825" cy="24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Byzantská řečtina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Latinské </a:t>
            </a:r>
            <a:r>
              <a:rPr lang="el-GR" i="1" dirty="0" smtClean="0"/>
              <a:t>μαγίστωρ</a:t>
            </a:r>
            <a:r>
              <a:rPr lang="el-GR" dirty="0" smtClean="0"/>
              <a:t> </a:t>
            </a:r>
            <a:r>
              <a:rPr lang="cs-CZ" dirty="0" smtClean="0"/>
              <a:t>(5/6.st.) =&gt; </a:t>
            </a:r>
            <a:r>
              <a:rPr lang="el-GR" i="1" dirty="0" smtClean="0"/>
              <a:t>μαΐστωρ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pod vlivem italských dialektů</a:t>
            </a:r>
            <a:r>
              <a:rPr lang="cs-CZ" dirty="0" smtClean="0"/>
              <a:t> </a:t>
            </a:r>
            <a:r>
              <a:rPr lang="cs-CZ" dirty="0" smtClean="0"/>
              <a:t>=&gt; </a:t>
            </a:r>
            <a:r>
              <a:rPr lang="el-GR" i="1" dirty="0" smtClean="0"/>
              <a:t>μάστωρ</a:t>
            </a:r>
            <a:r>
              <a:rPr lang="ru-RU" dirty="0" smtClean="0"/>
              <a:t> (11.</a:t>
            </a:r>
            <a:r>
              <a:rPr lang="cs-CZ" dirty="0" smtClean="0"/>
              <a:t>st</a:t>
            </a:r>
            <a:r>
              <a:rPr lang="ru-RU" dirty="0" smtClean="0"/>
              <a:t>.)</a:t>
            </a:r>
            <a:r>
              <a:rPr lang="el-GR" dirty="0" smtClean="0"/>
              <a:t> </a:t>
            </a:r>
            <a:r>
              <a:rPr lang="cs-CZ" dirty="0" smtClean="0"/>
              <a:t>= &gt; </a:t>
            </a:r>
            <a:r>
              <a:rPr lang="el-GR" i="1" dirty="0" smtClean="0"/>
              <a:t>μάστρος, μάστορας</a:t>
            </a:r>
            <a:r>
              <a:rPr lang="el-GR" dirty="0" smtClean="0"/>
              <a:t>... </a:t>
            </a:r>
            <a:r>
              <a:rPr lang="cs-CZ" dirty="0"/>
              <a:t> </a:t>
            </a:r>
            <a:r>
              <a:rPr lang="cs-CZ" dirty="0" smtClean="0"/>
              <a:t>‚</a:t>
            </a:r>
            <a:r>
              <a:rPr lang="cs-CZ" dirty="0" smtClean="0"/>
              <a:t>odborník, řemeslník, úředník, učitel‘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70C0"/>
                </a:solidFill>
              </a:rPr>
              <a:t>Ruština:</a:t>
            </a:r>
            <a:r>
              <a:rPr lang="cs-CZ" dirty="0" smtClean="0"/>
              <a:t> </a:t>
            </a:r>
            <a:r>
              <a:rPr lang="ru-RU" i="1" dirty="0" smtClean="0"/>
              <a:t>мастер</a:t>
            </a:r>
            <a:r>
              <a:rPr lang="cs-CZ" dirty="0" smtClean="0"/>
              <a:t> (14.st.) ‚schopný řemeslník, odborník‘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70C0"/>
                </a:solidFill>
              </a:rPr>
              <a:t>Srbština (i makedonština)</a:t>
            </a:r>
            <a:r>
              <a:rPr lang="cs-CZ" dirty="0" smtClean="0"/>
              <a:t> </a:t>
            </a:r>
            <a:r>
              <a:rPr lang="ru-RU" i="1" dirty="0" err="1" smtClean="0"/>
              <a:t>мајстор</a:t>
            </a:r>
            <a:r>
              <a:rPr lang="cs-CZ" i="1" dirty="0" smtClean="0"/>
              <a:t> </a:t>
            </a:r>
            <a:r>
              <a:rPr lang="cs-CZ" dirty="0" smtClean="0"/>
              <a:t>(14.st</a:t>
            </a:r>
            <a:r>
              <a:rPr lang="cs-CZ" dirty="0" smtClean="0"/>
              <a:t>.) a</a:t>
            </a:r>
            <a:r>
              <a:rPr lang="ru-RU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bulharština</a:t>
            </a:r>
            <a:r>
              <a:rPr lang="cs-CZ" dirty="0" smtClean="0"/>
              <a:t>: </a:t>
            </a:r>
            <a:r>
              <a:rPr lang="ru-RU" i="1" dirty="0" smtClean="0"/>
              <a:t>м</a:t>
            </a:r>
            <a:r>
              <a:rPr lang="cs-CZ" i="1" dirty="0" err="1" smtClean="0"/>
              <a:t>айстор</a:t>
            </a:r>
            <a:r>
              <a:rPr lang="cs-CZ" i="1" dirty="0" smtClean="0"/>
              <a:t> </a:t>
            </a:r>
            <a:r>
              <a:rPr lang="cs-CZ" dirty="0"/>
              <a:t>‚schopný řemeslník, odborník</a:t>
            </a:r>
            <a:r>
              <a:rPr lang="cs-CZ" dirty="0" smtClean="0"/>
              <a:t>‘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70C0"/>
                </a:solidFill>
              </a:rPr>
              <a:t>Rumunština</a:t>
            </a:r>
            <a:r>
              <a:rPr lang="cs-CZ" dirty="0" smtClean="0"/>
              <a:t> </a:t>
            </a:r>
            <a:r>
              <a:rPr lang="cs-CZ" i="1" dirty="0" err="1" smtClean="0"/>
              <a:t>maistor</a:t>
            </a:r>
            <a:r>
              <a:rPr lang="cs-CZ" i="1" dirty="0" smtClean="0"/>
              <a:t>/</a:t>
            </a:r>
            <a:r>
              <a:rPr lang="cs-CZ" i="1" dirty="0" err="1" smtClean="0"/>
              <a:t>maistru</a:t>
            </a:r>
            <a:r>
              <a:rPr lang="cs-CZ" dirty="0" smtClean="0"/>
              <a:t> (16.st.) ‚samostatný řemeslník‘, ‚odborník‘ (19.st.)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Benátské</a:t>
            </a:r>
            <a:r>
              <a:rPr lang="cs-CZ" dirty="0" smtClean="0"/>
              <a:t> </a:t>
            </a:r>
            <a:r>
              <a:rPr lang="cs-CZ" i="1" dirty="0" err="1" smtClean="0"/>
              <a:t>maistro</a:t>
            </a:r>
            <a:r>
              <a:rPr lang="cs-CZ" i="1" dirty="0" smtClean="0"/>
              <a:t> </a:t>
            </a:r>
            <a:r>
              <a:rPr lang="cs-CZ" dirty="0" smtClean="0"/>
              <a:t>=&gt; </a:t>
            </a:r>
            <a:r>
              <a:rPr lang="el-GR" i="1" dirty="0" smtClean="0"/>
              <a:t>μαΐστρος</a:t>
            </a:r>
            <a:r>
              <a:rPr lang="el-GR" dirty="0" smtClean="0"/>
              <a:t> </a:t>
            </a:r>
            <a:r>
              <a:rPr lang="cs-CZ" dirty="0" smtClean="0"/>
              <a:t>(12.st.) ‚pán, řádový mistr‘, ‚severozápadní vítr‘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1034" y="914400"/>
            <a:ext cx="5384177" cy="52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Zajímavé významy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Baskické </a:t>
            </a:r>
            <a:r>
              <a:rPr lang="cs-CZ" i="1" dirty="0" err="1">
                <a:solidFill>
                  <a:srgbClr val="0070C0"/>
                </a:solidFill>
              </a:rPr>
              <a:t>maiztar</a:t>
            </a:r>
            <a:r>
              <a:rPr lang="cs-CZ" i="1" dirty="0">
                <a:solidFill>
                  <a:srgbClr val="0070C0"/>
                </a:solidFill>
              </a:rPr>
              <a:t>, </a:t>
            </a:r>
            <a:r>
              <a:rPr lang="cs-CZ" i="1" dirty="0" err="1">
                <a:solidFill>
                  <a:srgbClr val="0070C0"/>
                </a:solidFill>
              </a:rPr>
              <a:t>maistar</a:t>
            </a:r>
            <a:r>
              <a:rPr lang="cs-CZ" i="1" dirty="0">
                <a:solidFill>
                  <a:srgbClr val="0070C0"/>
                </a:solidFill>
              </a:rPr>
              <a:t>, </a:t>
            </a:r>
            <a:r>
              <a:rPr lang="cs-CZ" i="1" dirty="0" err="1">
                <a:solidFill>
                  <a:srgbClr val="0070C0"/>
                </a:solidFill>
              </a:rPr>
              <a:t>maistru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V </a:t>
            </a:r>
            <a:r>
              <a:rPr lang="cs-CZ" dirty="0" smtClean="0"/>
              <a:t>latinských </a:t>
            </a:r>
            <a:r>
              <a:rPr lang="cs-CZ" dirty="0"/>
              <a:t>dokumentech z území Navarry ve 12.st.</a:t>
            </a:r>
          </a:p>
          <a:p>
            <a:r>
              <a:rPr lang="cs-CZ" dirty="0" smtClean="0"/>
              <a:t>Snad ovlivněno i starofrancouzštinou</a:t>
            </a:r>
            <a:endParaRPr lang="cs-CZ" dirty="0"/>
          </a:p>
          <a:p>
            <a:pPr lvl="1"/>
            <a:r>
              <a:rPr lang="cs-CZ" dirty="0"/>
              <a:t>‚truhlář‘</a:t>
            </a:r>
          </a:p>
          <a:p>
            <a:pPr lvl="1"/>
            <a:r>
              <a:rPr lang="cs-CZ" dirty="0"/>
              <a:t>‚šafář‘</a:t>
            </a:r>
          </a:p>
          <a:p>
            <a:pPr lvl="1"/>
            <a:r>
              <a:rPr lang="cs-CZ" dirty="0" smtClean="0"/>
              <a:t>‘</a:t>
            </a:r>
            <a:r>
              <a:rPr lang="cs-CZ" dirty="0"/>
              <a:t>nájemník‘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Rumunské </a:t>
            </a:r>
            <a:r>
              <a:rPr lang="cs-CZ" i="1" dirty="0" err="1">
                <a:solidFill>
                  <a:srgbClr val="0070C0"/>
                </a:solidFill>
              </a:rPr>
              <a:t>măiestru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‚</a:t>
            </a:r>
            <a:r>
              <a:rPr lang="cs-CZ" dirty="0"/>
              <a:t>Schopný‘ (16.st.)</a:t>
            </a:r>
          </a:p>
          <a:p>
            <a:r>
              <a:rPr lang="cs-CZ" dirty="0"/>
              <a:t>‚Dokonale udělaný‘ (17.st.)</a:t>
            </a:r>
          </a:p>
          <a:p>
            <a:r>
              <a:rPr lang="cs-CZ" dirty="0"/>
              <a:t>‚Kouzelný, magický‘ (19.st.) </a:t>
            </a:r>
          </a:p>
          <a:p>
            <a:pPr lvl="1"/>
            <a:r>
              <a:rPr lang="cs-CZ" dirty="0" smtClean="0"/>
              <a:t>‚začarovaný</a:t>
            </a:r>
            <a:r>
              <a:rPr lang="cs-CZ" dirty="0"/>
              <a:t>‘</a:t>
            </a:r>
          </a:p>
          <a:p>
            <a:pPr lvl="1"/>
            <a:r>
              <a:rPr lang="cs-CZ" dirty="0" smtClean="0"/>
              <a:t>‚</a:t>
            </a:r>
            <a:r>
              <a:rPr lang="cs-CZ" dirty="0"/>
              <a:t>černokněžník‘, </a:t>
            </a:r>
            <a:r>
              <a:rPr lang="cs-CZ" dirty="0" smtClean="0"/>
              <a:t>v ženském rodě </a:t>
            </a:r>
            <a:r>
              <a:rPr lang="cs-CZ" dirty="0"/>
              <a:t>‚čarodějnice‘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8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Módní slova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3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Tažení italského </a:t>
            </a:r>
            <a:r>
              <a:rPr lang="cs-CZ" b="1" i="1" dirty="0" smtClean="0">
                <a:solidFill>
                  <a:srgbClr val="0070C0"/>
                </a:solidFill>
              </a:rPr>
              <a:t>maestro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Němčina</a:t>
            </a:r>
            <a:r>
              <a:rPr lang="cs-CZ" dirty="0" smtClean="0"/>
              <a:t> </a:t>
            </a:r>
            <a:r>
              <a:rPr lang="cs-CZ" dirty="0"/>
              <a:t>(17.st.) ‚titul velkého hudebníka‘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Angličtina </a:t>
            </a:r>
            <a:r>
              <a:rPr lang="cs-CZ" dirty="0" smtClean="0"/>
              <a:t>(OED) ‚výborný hudebník‘ (17/18.st.), ‚expert ‘ (19.st.), severozápadní vítr (20.st.)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Řečtina </a:t>
            </a:r>
            <a:r>
              <a:rPr lang="cs-CZ" dirty="0" smtClean="0"/>
              <a:t>(18.st.) ‚dirigent‘, ‚titul znamenitého hudebníka‘ 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Francouzština</a:t>
            </a:r>
            <a:r>
              <a:rPr lang="cs-CZ" dirty="0" smtClean="0"/>
              <a:t> </a:t>
            </a:r>
            <a:r>
              <a:rPr lang="cs-CZ" dirty="0" smtClean="0"/>
              <a:t>(19.st.) ‚titul znamenitého skladatele či dirigenta‘ (TLF)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Ruština </a:t>
            </a:r>
            <a:r>
              <a:rPr lang="cs-CZ" dirty="0" smtClean="0"/>
              <a:t>(19.st.) ‚čestný umělecký titul‘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Čeština</a:t>
            </a:r>
            <a:r>
              <a:rPr lang="cs-CZ" dirty="0" smtClean="0"/>
              <a:t> </a:t>
            </a:r>
            <a:r>
              <a:rPr lang="cs-CZ" dirty="0" smtClean="0"/>
              <a:t>(19.st.) ‚titul znamenitého hudebníka nebo zpěváka‘ (SSJČ)</a:t>
            </a:r>
          </a:p>
        </p:txBody>
      </p:sp>
    </p:spTree>
    <p:extLst>
      <p:ext uri="{BB962C8B-B14F-4D97-AF65-F5344CB8AC3E}">
        <p14:creationId xmlns:p14="http://schemas.microsoft.com/office/powerpoint/2010/main" val="2479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Šíření </a:t>
            </a:r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anglického </a:t>
            </a:r>
            <a:r>
              <a:rPr lang="cs-CZ" b="1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master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‚Vedoucí</a:t>
            </a:r>
            <a:r>
              <a:rPr lang="cs-CZ" dirty="0" smtClean="0">
                <a:solidFill>
                  <a:srgbClr val="0070C0"/>
                </a:solidFill>
              </a:rPr>
              <a:t>, </a:t>
            </a:r>
            <a:r>
              <a:rPr lang="cs-CZ" dirty="0" smtClean="0">
                <a:solidFill>
                  <a:srgbClr val="0070C0"/>
                </a:solidFill>
              </a:rPr>
              <a:t>pán‘ </a:t>
            </a:r>
            <a:r>
              <a:rPr lang="cs-CZ" dirty="0" smtClean="0"/>
              <a:t>(raný středověk) atd.</a:t>
            </a:r>
          </a:p>
          <a:p>
            <a:pPr lvl="1"/>
            <a:r>
              <a:rPr lang="cs-CZ" dirty="0" smtClean="0"/>
              <a:t>Česky již v </a:t>
            </a:r>
            <a:r>
              <a:rPr lang="cs-CZ" dirty="0" smtClean="0"/>
              <a:t>19.st. (v angl. kontextu), nyní v mnoha jazycích anglicismy v titulech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‚Držitel </a:t>
            </a:r>
            <a:r>
              <a:rPr lang="cs-CZ" dirty="0" smtClean="0">
                <a:solidFill>
                  <a:srgbClr val="0070C0"/>
                </a:solidFill>
              </a:rPr>
              <a:t>akademického </a:t>
            </a:r>
            <a:r>
              <a:rPr lang="cs-CZ" dirty="0" smtClean="0">
                <a:solidFill>
                  <a:srgbClr val="0070C0"/>
                </a:solidFill>
              </a:rPr>
              <a:t>titulu‘ </a:t>
            </a:r>
            <a:r>
              <a:rPr lang="cs-CZ" dirty="0" smtClean="0"/>
              <a:t>(14.st.)</a:t>
            </a:r>
          </a:p>
          <a:p>
            <a:pPr lvl="1"/>
            <a:r>
              <a:rPr lang="cs-CZ" dirty="0" smtClean="0"/>
              <a:t>V rámci reformy evropského vzdělávacího systému (od 1999) se šíří anglický titul </a:t>
            </a:r>
            <a:r>
              <a:rPr lang="cs-CZ" i="1" dirty="0" smtClean="0"/>
              <a:t>master </a:t>
            </a:r>
            <a:r>
              <a:rPr lang="cs-CZ" dirty="0" smtClean="0"/>
              <a:t>do dalších zemí, např. Francie/Belgie, Španělsko (ale většinou ne v Latinské Americe), Německo, Benelux, Skandinávie, Rumunsko…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‚Organizační </a:t>
            </a:r>
            <a:r>
              <a:rPr lang="cs-CZ" dirty="0" smtClean="0">
                <a:solidFill>
                  <a:srgbClr val="0070C0"/>
                </a:solidFill>
              </a:rPr>
              <a:t>funkce při </a:t>
            </a:r>
            <a:r>
              <a:rPr lang="cs-CZ" dirty="0" smtClean="0">
                <a:solidFill>
                  <a:srgbClr val="0070C0"/>
                </a:solidFill>
              </a:rPr>
              <a:t>lovu‘ </a:t>
            </a:r>
            <a:r>
              <a:rPr lang="cs-CZ" dirty="0" smtClean="0"/>
              <a:t>(15.st.)</a:t>
            </a:r>
          </a:p>
          <a:p>
            <a:pPr lvl="1"/>
            <a:r>
              <a:rPr lang="cs-CZ" dirty="0" smtClean="0"/>
              <a:t>Jako myslivecký </a:t>
            </a:r>
            <a:r>
              <a:rPr lang="cs-CZ" dirty="0" smtClean="0"/>
              <a:t>termín </a:t>
            </a:r>
            <a:r>
              <a:rPr lang="cs-CZ" dirty="0" smtClean="0"/>
              <a:t>‚vedoucí lovu‘ např. v němčině, češtině, švédštině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‚Originál </a:t>
            </a:r>
            <a:r>
              <a:rPr lang="cs-CZ" dirty="0" smtClean="0">
                <a:solidFill>
                  <a:srgbClr val="0070C0"/>
                </a:solidFill>
              </a:rPr>
              <a:t>při </a:t>
            </a:r>
            <a:r>
              <a:rPr lang="cs-CZ" dirty="0" smtClean="0">
                <a:solidFill>
                  <a:srgbClr val="0070C0"/>
                </a:solidFill>
              </a:rPr>
              <a:t>kopírování‘ </a:t>
            </a:r>
            <a:r>
              <a:rPr lang="cs-CZ" dirty="0" smtClean="0"/>
              <a:t>(1904)</a:t>
            </a:r>
          </a:p>
          <a:p>
            <a:pPr lvl="1"/>
            <a:r>
              <a:rPr lang="cs-CZ" dirty="0" smtClean="0"/>
              <a:t>Jako anglicismus se šíří v různých jazycích v tomto století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6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 jsme zjistili?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95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Magistrovi </a:t>
            </a:r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potomci</a:t>
            </a:r>
            <a:endParaRPr lang="cs-CZ" b="1" i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 </a:t>
            </a:r>
            <a:r>
              <a:rPr lang="cs-CZ" dirty="0" smtClean="0">
                <a:solidFill>
                  <a:srgbClr val="0070C0"/>
                </a:solidFill>
              </a:rPr>
              <a:t>latinské kulturní oblasti </a:t>
            </a:r>
            <a:r>
              <a:rPr lang="cs-CZ" dirty="0" smtClean="0"/>
              <a:t>místní </a:t>
            </a:r>
            <a:r>
              <a:rPr lang="cs-CZ" dirty="0" smtClean="0"/>
              <a:t>tvary slov většinou </a:t>
            </a:r>
            <a:r>
              <a:rPr lang="cs-CZ" dirty="0" smtClean="0"/>
              <a:t>významově odpovídají významům </a:t>
            </a:r>
            <a:r>
              <a:rPr lang="cs-CZ" dirty="0" smtClean="0"/>
              <a:t>ve středověké latině </a:t>
            </a:r>
            <a:r>
              <a:rPr lang="cs-CZ" dirty="0" smtClean="0"/>
              <a:t>(mj. význam ‚učitel‘)</a:t>
            </a:r>
          </a:p>
          <a:p>
            <a:r>
              <a:rPr lang="cs-CZ" dirty="0" smtClean="0"/>
              <a:t>V </a:t>
            </a:r>
            <a:r>
              <a:rPr lang="cs-CZ" dirty="0" smtClean="0">
                <a:solidFill>
                  <a:srgbClr val="0070C0"/>
                </a:solidFill>
              </a:rPr>
              <a:t>církevněslovanské kulturní oblasti</a:t>
            </a:r>
            <a:r>
              <a:rPr lang="cs-CZ" dirty="0" smtClean="0"/>
              <a:t> slovo a jeho významy vycházejí zejména z byzantské řečtiny, </a:t>
            </a:r>
            <a:r>
              <a:rPr lang="cs-CZ" dirty="0" smtClean="0"/>
              <a:t>paleta šířených významů je užší, zejména ‚odborník‘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Konkrétní podoba </a:t>
            </a:r>
            <a:r>
              <a:rPr lang="cs-CZ" dirty="0" smtClean="0">
                <a:solidFill>
                  <a:srgbClr val="0070C0"/>
                </a:solidFill>
              </a:rPr>
              <a:t>slova</a:t>
            </a:r>
            <a:r>
              <a:rPr lang="cs-CZ" dirty="0" smtClean="0"/>
              <a:t> </a:t>
            </a:r>
            <a:r>
              <a:rPr lang="cs-CZ" dirty="0" smtClean="0"/>
              <a:t>v jednotlivých jazycích je ovlivňována vlivem kulturně, politicky či obchodně dominantních jazyků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Německá kolonizace </a:t>
            </a:r>
            <a:r>
              <a:rPr lang="cs-CZ" dirty="0" smtClean="0"/>
              <a:t>šíří zejména význam ‚schopný/vedoucí řemeslník‘, ale také ‚kat‘</a:t>
            </a:r>
          </a:p>
          <a:p>
            <a:r>
              <a:rPr lang="cs-CZ" dirty="0" smtClean="0"/>
              <a:t>Z </a:t>
            </a:r>
            <a:r>
              <a:rPr lang="cs-CZ" dirty="0" smtClean="0">
                <a:solidFill>
                  <a:srgbClr val="0070C0"/>
                </a:solidFill>
              </a:rPr>
              <a:t>německé/polské a italské oblasti </a:t>
            </a:r>
            <a:r>
              <a:rPr lang="cs-CZ" dirty="0" smtClean="0"/>
              <a:t>se šíří významy ‚představený církevního řádu‘  </a:t>
            </a:r>
          </a:p>
          <a:p>
            <a:r>
              <a:rPr lang="cs-CZ" dirty="0" smtClean="0"/>
              <a:t>V řadě jazyků </a:t>
            </a:r>
            <a:r>
              <a:rPr lang="cs-CZ" dirty="0" smtClean="0"/>
              <a:t>je </a:t>
            </a:r>
            <a:r>
              <a:rPr lang="cs-CZ" dirty="0" smtClean="0">
                <a:solidFill>
                  <a:srgbClr val="0070C0"/>
                </a:solidFill>
              </a:rPr>
              <a:t>přímá latinská </a:t>
            </a:r>
            <a:r>
              <a:rPr lang="cs-CZ" dirty="0" smtClean="0">
                <a:solidFill>
                  <a:srgbClr val="0070C0"/>
                </a:solidFill>
              </a:rPr>
              <a:t>výpůjčka </a:t>
            </a:r>
            <a:r>
              <a:rPr lang="cs-CZ" i="1" dirty="0" smtClean="0"/>
              <a:t>magister </a:t>
            </a:r>
            <a:r>
              <a:rPr lang="cs-CZ" dirty="0" smtClean="0"/>
              <a:t>dosud používána </a:t>
            </a:r>
            <a:r>
              <a:rPr lang="cs-CZ" dirty="0" smtClean="0"/>
              <a:t>výhradně ve </a:t>
            </a:r>
            <a:r>
              <a:rPr lang="cs-CZ" dirty="0" smtClean="0"/>
              <a:t>významu ‚akademického titulu‘, pro jiné </a:t>
            </a:r>
            <a:r>
              <a:rPr lang="cs-CZ" dirty="0" smtClean="0"/>
              <a:t>významy z klasické i poklasické latiny existují jiná příbuzná slova.</a:t>
            </a:r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Italská hudební kultura </a:t>
            </a:r>
            <a:r>
              <a:rPr lang="cs-CZ" dirty="0" smtClean="0"/>
              <a:t>rozšířila </a:t>
            </a:r>
            <a:r>
              <a:rPr lang="cs-CZ" dirty="0" smtClean="0"/>
              <a:t>termín </a:t>
            </a:r>
            <a:r>
              <a:rPr lang="cs-CZ" i="1" dirty="0" smtClean="0"/>
              <a:t>maestro.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Britská </a:t>
            </a:r>
            <a:r>
              <a:rPr lang="cs-CZ" dirty="0" smtClean="0">
                <a:solidFill>
                  <a:srgbClr val="0070C0"/>
                </a:solidFill>
              </a:rPr>
              <a:t>a </a:t>
            </a:r>
            <a:r>
              <a:rPr lang="cs-CZ" dirty="0" smtClean="0">
                <a:solidFill>
                  <a:srgbClr val="0070C0"/>
                </a:solidFill>
              </a:rPr>
              <a:t>pak i </a:t>
            </a:r>
            <a:r>
              <a:rPr lang="cs-CZ" dirty="0" smtClean="0">
                <a:solidFill>
                  <a:srgbClr val="0070C0"/>
                </a:solidFill>
              </a:rPr>
              <a:t>obecně ‚</a:t>
            </a:r>
            <a:r>
              <a:rPr lang="cs-CZ" dirty="0" smtClean="0">
                <a:solidFill>
                  <a:srgbClr val="0070C0"/>
                </a:solidFill>
              </a:rPr>
              <a:t>anglosaská‘ kultura </a:t>
            </a:r>
            <a:r>
              <a:rPr lang="cs-CZ" dirty="0" smtClean="0"/>
              <a:t>postupně šíří </a:t>
            </a:r>
            <a:r>
              <a:rPr lang="cs-CZ" dirty="0" smtClean="0"/>
              <a:t>tvar </a:t>
            </a:r>
            <a:r>
              <a:rPr lang="cs-CZ" i="1" dirty="0" smtClean="0"/>
              <a:t>master </a:t>
            </a:r>
            <a:r>
              <a:rPr lang="cs-CZ" dirty="0" smtClean="0"/>
              <a:t>v různých významech.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6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85913" y="22970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Děkuji za pozornost</a:t>
            </a:r>
            <a:br>
              <a:rPr lang="cs-CZ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cs-CZ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Gratias</a:t>
            </a:r>
            <a:r>
              <a:rPr lang="cs-CZ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ago pro </a:t>
            </a:r>
            <a:r>
              <a:rPr lang="cs-CZ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attentione</a:t>
            </a:r>
            <a:r>
              <a:rPr lang="cs-CZ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cs-CZ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cs-CZ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Gràtzias</a:t>
            </a:r>
            <a:r>
              <a:rPr lang="cs-CZ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pro </a:t>
            </a:r>
            <a:r>
              <a:rPr lang="cs-CZ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s‘attentzione</a:t>
            </a: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1233487" y="4973638"/>
            <a:ext cx="9144000" cy="1655762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knoll@slu.cas.cz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58" y="216429"/>
            <a:ext cx="1885950" cy="24288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" y="30118"/>
            <a:ext cx="20097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1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Diachronní slovníky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Striktně etymologické slovníky </a:t>
            </a:r>
          </a:p>
          <a:p>
            <a:pPr lvl="1"/>
            <a:r>
              <a:rPr lang="cs-CZ" dirty="0" smtClean="0"/>
              <a:t>indoevropské, současných jazyků, historických jazyků, etymologicko-dialektologické 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Historicko-etymologické slovníky 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Historické slovníky 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Slovníky historických období</a:t>
            </a:r>
          </a:p>
          <a:p>
            <a:pPr lvl="2"/>
            <a:r>
              <a:rPr lang="cs-CZ" dirty="0" smtClean="0"/>
              <a:t>Slovníky klasických jazyků </a:t>
            </a:r>
          </a:p>
          <a:p>
            <a:pPr lvl="2"/>
            <a:r>
              <a:rPr lang="cs-CZ" dirty="0" smtClean="0"/>
              <a:t>Kompletní </a:t>
            </a:r>
            <a:r>
              <a:rPr lang="cs-CZ" dirty="0"/>
              <a:t>řady </a:t>
            </a:r>
            <a:r>
              <a:rPr lang="cs-CZ" dirty="0" smtClean="0"/>
              <a:t>(i nedokončených) slovníků </a:t>
            </a:r>
            <a:r>
              <a:rPr lang="cs-CZ" dirty="0"/>
              <a:t>historických období </a:t>
            </a:r>
            <a:endParaRPr lang="cs-CZ" dirty="0" smtClean="0"/>
          </a:p>
          <a:p>
            <a:pPr lvl="2"/>
            <a:r>
              <a:rPr lang="cs-CZ" dirty="0" smtClean="0"/>
              <a:t>Slovníky vymřelých (korpusových) jazyků, historických literárních idiomů, specifické slovní zásoby z určitého období, autorů atd.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„Národní“ slovníky</a:t>
            </a:r>
          </a:p>
          <a:p>
            <a:pPr lvl="2"/>
            <a:r>
              <a:rPr lang="cs-CZ" dirty="0" smtClean="0"/>
              <a:t>Kompletní vývoj jazyka  </a:t>
            </a:r>
          </a:p>
          <a:p>
            <a:pPr lvl="2"/>
            <a:r>
              <a:rPr lang="cs-CZ" smtClean="0"/>
              <a:t>Historicko-synchronní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0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Jak vzniklo slovo </a:t>
            </a:r>
            <a:r>
              <a:rPr lang="cs-CZ" b="1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magister</a:t>
            </a:r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8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Původ slova</a:t>
            </a:r>
            <a:r>
              <a:rPr lang="cs-CZ" b="1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magister</a:t>
            </a:r>
            <a:endParaRPr lang="cs-CZ" b="1" i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70C0"/>
                </a:solidFill>
              </a:rPr>
              <a:t>Magis</a:t>
            </a:r>
            <a:r>
              <a:rPr lang="cs-CZ" dirty="0" smtClean="0">
                <a:solidFill>
                  <a:srgbClr val="0070C0"/>
                </a:solidFill>
              </a:rPr>
              <a:t>-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i="1" dirty="0" smtClean="0">
                <a:solidFill>
                  <a:srgbClr val="0070C0"/>
                </a:solidFill>
              </a:rPr>
              <a:t>Mag-</a:t>
            </a:r>
            <a:r>
              <a:rPr lang="cs-CZ" dirty="0" smtClean="0"/>
              <a:t> + přípona </a:t>
            </a:r>
            <a:r>
              <a:rPr lang="cs-CZ" i="1" dirty="0" smtClean="0">
                <a:solidFill>
                  <a:srgbClr val="0070C0"/>
                </a:solidFill>
              </a:rPr>
              <a:t>-</a:t>
            </a:r>
            <a:r>
              <a:rPr lang="cs-CZ" i="1" dirty="0" err="1" smtClean="0">
                <a:solidFill>
                  <a:srgbClr val="0070C0"/>
                </a:solidFill>
              </a:rPr>
              <a:t>is</a:t>
            </a:r>
            <a:endParaRPr lang="cs-CZ" i="1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Komparativ od </a:t>
            </a:r>
            <a:r>
              <a:rPr lang="cs-CZ" i="1" dirty="0" err="1" smtClean="0"/>
              <a:t>magnus</a:t>
            </a:r>
            <a:r>
              <a:rPr lang="cs-CZ" i="1" dirty="0" smtClean="0"/>
              <a:t> </a:t>
            </a:r>
            <a:r>
              <a:rPr lang="cs-CZ" dirty="0" smtClean="0"/>
              <a:t>‚větší‘</a:t>
            </a:r>
          </a:p>
          <a:p>
            <a:r>
              <a:rPr lang="cs-CZ" dirty="0" smtClean="0"/>
              <a:t>Z indoevropského </a:t>
            </a:r>
            <a:r>
              <a:rPr lang="cs-CZ" dirty="0" smtClean="0">
                <a:solidFill>
                  <a:srgbClr val="0070C0"/>
                </a:solidFill>
              </a:rPr>
              <a:t>*méĝ-h</a:t>
            </a:r>
            <a:r>
              <a:rPr lang="cs-CZ" baseline="-25000" dirty="0" smtClean="0">
                <a:solidFill>
                  <a:srgbClr val="0070C0"/>
                </a:solidFill>
              </a:rPr>
              <a:t>2 </a:t>
            </a:r>
            <a:r>
              <a:rPr lang="cs-CZ" dirty="0" smtClean="0"/>
              <a:t>‚velký‘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aseline="-25000" dirty="0" smtClean="0"/>
              <a:t> </a:t>
            </a:r>
            <a:r>
              <a:rPr lang="cs-CZ" dirty="0" smtClean="0"/>
              <a:t>řecky </a:t>
            </a:r>
            <a:r>
              <a:rPr lang="el-GR" i="1" dirty="0" smtClean="0">
                <a:solidFill>
                  <a:srgbClr val="0070C0"/>
                </a:solidFill>
              </a:rPr>
              <a:t>μέγας</a:t>
            </a:r>
            <a:r>
              <a:rPr lang="cs-CZ" dirty="0" smtClean="0"/>
              <a:t>, </a:t>
            </a:r>
            <a:r>
              <a:rPr lang="cs-CZ" dirty="0" err="1" smtClean="0"/>
              <a:t>srv</a:t>
            </a:r>
            <a:r>
              <a:rPr lang="cs-CZ" dirty="0" smtClean="0"/>
              <a:t>. čes. </a:t>
            </a:r>
            <a:r>
              <a:rPr lang="cs-CZ" i="1" dirty="0" err="1" smtClean="0"/>
              <a:t>mega</a:t>
            </a:r>
            <a:r>
              <a:rPr lang="cs-CZ" i="1" dirty="0" smtClean="0"/>
              <a:t>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 smtClean="0"/>
              <a:t> </a:t>
            </a:r>
            <a:r>
              <a:rPr lang="cs-CZ" dirty="0" smtClean="0"/>
              <a:t>sanskrt</a:t>
            </a:r>
            <a:r>
              <a:rPr lang="cs-CZ" i="1" dirty="0" smtClean="0"/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mahan</a:t>
            </a:r>
            <a:r>
              <a:rPr lang="cs-CZ" dirty="0" smtClean="0"/>
              <a:t>, </a:t>
            </a:r>
            <a:r>
              <a:rPr lang="cs-CZ" dirty="0" err="1" smtClean="0"/>
              <a:t>srv</a:t>
            </a:r>
            <a:r>
              <a:rPr lang="cs-CZ" dirty="0" smtClean="0"/>
              <a:t>. </a:t>
            </a:r>
            <a:r>
              <a:rPr lang="cs-CZ" i="1" dirty="0" err="1" smtClean="0"/>
              <a:t>Mahatma</a:t>
            </a:r>
            <a:endParaRPr lang="cs-CZ" i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 smtClean="0"/>
              <a:t> </a:t>
            </a:r>
            <a:r>
              <a:rPr lang="cs-CZ" dirty="0" err="1" smtClean="0"/>
              <a:t>starosasky</a:t>
            </a:r>
            <a:r>
              <a:rPr lang="cs-CZ" i="1" dirty="0" smtClean="0"/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mikil</a:t>
            </a:r>
            <a:r>
              <a:rPr lang="cs-CZ" dirty="0" smtClean="0"/>
              <a:t>, </a:t>
            </a:r>
            <a:r>
              <a:rPr lang="cs-CZ" dirty="0" err="1" smtClean="0"/>
              <a:t>srv</a:t>
            </a:r>
            <a:r>
              <a:rPr lang="cs-CZ" dirty="0" smtClean="0"/>
              <a:t>. Meklenbursko </a:t>
            </a:r>
            <a:endParaRPr lang="cs-CZ" i="1" dirty="0" smtClean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-</a:t>
            </a:r>
            <a:r>
              <a:rPr lang="cs-CZ" dirty="0" err="1" smtClean="0">
                <a:solidFill>
                  <a:srgbClr val="0070C0"/>
                </a:solidFill>
              </a:rPr>
              <a:t>ter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Indoevropská přípona činitelských substantiv </a:t>
            </a:r>
          </a:p>
          <a:p>
            <a:r>
              <a:rPr lang="cs-CZ" dirty="0" smtClean="0"/>
              <a:t>Varianty: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-tor</a:t>
            </a:r>
            <a:r>
              <a:rPr lang="cs-CZ" dirty="0" smtClean="0"/>
              <a:t>, např. </a:t>
            </a:r>
            <a:r>
              <a:rPr lang="cs-CZ" i="1" dirty="0" err="1" smtClean="0"/>
              <a:t>doc</a:t>
            </a:r>
            <a:r>
              <a:rPr lang="cs-CZ" i="1" u="sng" dirty="0" err="1" smtClean="0"/>
              <a:t>tor</a:t>
            </a:r>
            <a:r>
              <a:rPr lang="cs-CZ" dirty="0" smtClean="0"/>
              <a:t> ‚ten, kdo učí</a:t>
            </a:r>
            <a:r>
              <a:rPr lang="cs-CZ" dirty="0" smtClean="0"/>
              <a:t>‘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-</a:t>
            </a:r>
            <a:r>
              <a:rPr lang="cs-CZ" dirty="0" err="1" smtClean="0">
                <a:solidFill>
                  <a:srgbClr val="0070C0"/>
                </a:solidFill>
              </a:rPr>
              <a:t>tr</a:t>
            </a:r>
            <a:r>
              <a:rPr lang="cs-CZ" dirty="0" smtClean="0"/>
              <a:t>, např. čes. </a:t>
            </a:r>
            <a:r>
              <a:rPr lang="cs-CZ" i="1" dirty="0" smtClean="0"/>
              <a:t>ví</a:t>
            </a:r>
            <a:r>
              <a:rPr lang="cs-CZ" i="1" u="sng" dirty="0" smtClean="0"/>
              <a:t>tr</a:t>
            </a:r>
            <a:r>
              <a:rPr lang="cs-CZ" dirty="0" smtClean="0"/>
              <a:t> ‚to, co věje‘</a:t>
            </a:r>
          </a:p>
          <a:p>
            <a:r>
              <a:rPr lang="cs-CZ" dirty="0" smtClean="0"/>
              <a:t>Ve slovanských jazycích jinak ve tvaru </a:t>
            </a:r>
            <a:r>
              <a:rPr lang="cs-CZ" i="1" dirty="0" smtClean="0">
                <a:solidFill>
                  <a:srgbClr val="0070C0"/>
                </a:solidFill>
              </a:rPr>
              <a:t>-tel</a:t>
            </a:r>
            <a:r>
              <a:rPr lang="ru-RU" dirty="0" smtClean="0"/>
              <a:t>, </a:t>
            </a:r>
            <a:r>
              <a:rPr lang="cs-CZ" dirty="0" smtClean="0"/>
              <a:t>např. </a:t>
            </a:r>
            <a:r>
              <a:rPr lang="cs-CZ" i="1" dirty="0" smtClean="0"/>
              <a:t>učitel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8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co se s </a:t>
            </a:r>
            <a:r>
              <a:rPr lang="cs-CZ" b="1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magistrem</a:t>
            </a:r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dělo dál?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4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Globální latina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Klasická latina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Písemný, literární a úřední jazyk Římské říše</a:t>
            </a:r>
          </a:p>
          <a:p>
            <a:r>
              <a:rPr lang="cs-CZ" dirty="0"/>
              <a:t>Pokračuje v poklasické latině a </a:t>
            </a:r>
            <a:r>
              <a:rPr lang="cs-CZ" dirty="0" smtClean="0"/>
              <a:t>ovlivnila velké množství dalších jazyků</a:t>
            </a:r>
            <a:endParaRPr lang="cs-CZ" dirty="0"/>
          </a:p>
          <a:p>
            <a:r>
              <a:rPr lang="cs-CZ" dirty="0" smtClean="0"/>
              <a:t>Úřední a kulturní jazyk </a:t>
            </a:r>
            <a:r>
              <a:rPr lang="cs-CZ" dirty="0" smtClean="0"/>
              <a:t>i po pádu Západořímské říše v značné části </a:t>
            </a:r>
            <a:r>
              <a:rPr lang="cs-CZ" dirty="0" smtClean="0"/>
              <a:t>Evropy</a:t>
            </a:r>
          </a:p>
          <a:p>
            <a:r>
              <a:rPr lang="cs-CZ" dirty="0" smtClean="0"/>
              <a:t>Jako </a:t>
            </a:r>
            <a:r>
              <a:rPr lang="cs-CZ" dirty="0" smtClean="0"/>
              <a:t>kulturní jazyk </a:t>
            </a:r>
            <a:r>
              <a:rPr lang="cs-CZ" dirty="0" smtClean="0"/>
              <a:t>dále </a:t>
            </a:r>
            <a:r>
              <a:rPr lang="cs-CZ" dirty="0" smtClean="0"/>
              <a:t>expanduje v raném novověku</a:t>
            </a:r>
            <a:endParaRPr lang="cs-CZ" dirty="0" smtClean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Vulgární (lidová, </a:t>
            </a:r>
            <a:r>
              <a:rPr lang="cs-CZ" dirty="0" err="1" smtClean="0">
                <a:solidFill>
                  <a:srgbClr val="0070C0"/>
                </a:solidFill>
              </a:rPr>
              <a:t>vernakulární</a:t>
            </a:r>
            <a:r>
              <a:rPr lang="cs-CZ" dirty="0" smtClean="0">
                <a:solidFill>
                  <a:srgbClr val="0070C0"/>
                </a:solidFill>
              </a:rPr>
              <a:t>) latina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Běžný mluvený jazyk Římské říše</a:t>
            </a:r>
            <a:endParaRPr lang="cs-CZ" dirty="0" smtClean="0"/>
          </a:p>
          <a:p>
            <a:r>
              <a:rPr lang="cs-CZ" dirty="0" smtClean="0"/>
              <a:t>Pod vlivem původních i dalších</a:t>
            </a:r>
            <a:r>
              <a:rPr lang="cs-CZ" dirty="0" smtClean="0"/>
              <a:t> jazyků  vznikají různé dialekty</a:t>
            </a:r>
            <a:endParaRPr lang="cs-CZ" dirty="0" smtClean="0"/>
          </a:p>
          <a:p>
            <a:r>
              <a:rPr lang="cs-CZ" dirty="0" smtClean="0"/>
              <a:t>Vyvíjí </a:t>
            </a:r>
            <a:r>
              <a:rPr lang="cs-CZ" dirty="0" smtClean="0"/>
              <a:t>se částečně odděleně a částečně v interakci s </a:t>
            </a:r>
            <a:r>
              <a:rPr lang="cs-CZ" i="1" dirty="0" smtClean="0"/>
              <a:t>latinou </a:t>
            </a:r>
            <a:r>
              <a:rPr lang="cs-CZ" dirty="0" smtClean="0"/>
              <a:t>tam, kde si latina udržela funkci úředního či kulturního jazyka</a:t>
            </a:r>
          </a:p>
          <a:p>
            <a:r>
              <a:rPr lang="cs-CZ" dirty="0" smtClean="0"/>
              <a:t>Pokračuje v románských </a:t>
            </a:r>
            <a:r>
              <a:rPr lang="cs-CZ" dirty="0" smtClean="0"/>
              <a:t>jazycích, které ovlivnily mnoho </a:t>
            </a:r>
            <a:r>
              <a:rPr lang="cs-CZ" dirty="0" smtClean="0"/>
              <a:t>a </a:t>
            </a:r>
            <a:r>
              <a:rPr lang="cs-CZ" dirty="0" smtClean="0"/>
              <a:t>mnoho </a:t>
            </a:r>
            <a:r>
              <a:rPr lang="cs-CZ" dirty="0" smtClean="0"/>
              <a:t>dalších jazyků </a:t>
            </a:r>
            <a:r>
              <a:rPr lang="cs-CZ" dirty="0" smtClean="0"/>
              <a:t>na všech kontinentech </a:t>
            </a:r>
            <a:r>
              <a:rPr lang="cs-CZ" dirty="0" smtClean="0"/>
              <a:t>(kromě Antarktidy)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2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Magister v klasické latině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‚Představený‘, označení funkce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 smtClean="0"/>
              <a:t>Označení úřední, vojenská či náboženské funkce</a:t>
            </a:r>
            <a:endParaRPr lang="cs-CZ" i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cs-CZ" dirty="0" smtClean="0"/>
              <a:t>Funkce na lodi, např. ‚kapitán‘, ‚kormidelník‘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‚Manažer‘ čehokoli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‚Představený zvířat‘, tedy ‚pastýř‘ ale také ‚jezdec‘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‚Představený žáků‘, tedy ‚učitel‘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‚Expert‘ v jakémkoli povolání a ‚člověk, sloužící za vzor‘, ale také ‚velmi dobrá věc</a:t>
            </a:r>
            <a:r>
              <a:rPr lang="cs-CZ" dirty="0" smtClean="0"/>
              <a:t>‘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(OLD II, 1168-1169)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971550" lvl="1" indent="-514350">
              <a:buFont typeface="+mj-lt"/>
              <a:buAutoNum type="arabicPeriod"/>
            </a:pPr>
            <a:endParaRPr lang="cs-CZ" dirty="0" smtClean="0"/>
          </a:p>
          <a:p>
            <a:pPr marL="971550" lvl="1" indent="-514350">
              <a:buFont typeface="+mj-lt"/>
              <a:buAutoNum type="arabicPeriod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520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cs-CZ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ma'ɡɪstr</a:t>
            </a:r>
            <a:r>
              <a:rPr lang="cs-CZ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‑u/ v </a:t>
            </a:r>
            <a:r>
              <a:rPr lang="cs-CZ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prarománštině</a:t>
            </a:r>
            <a:endParaRPr lang="cs-CZ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Prarománština</a:t>
            </a:r>
            <a:r>
              <a:rPr lang="cs-CZ" i="1" dirty="0" smtClean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protorománština</a:t>
            </a:r>
            <a:r>
              <a:rPr lang="cs-CZ" i="1" dirty="0" smtClean="0"/>
              <a:t>) </a:t>
            </a:r>
            <a:r>
              <a:rPr lang="cs-CZ" dirty="0" smtClean="0"/>
              <a:t>= rekonstruovaný předek </a:t>
            </a:r>
            <a:r>
              <a:rPr lang="cs-CZ" dirty="0" smtClean="0"/>
              <a:t>románských jazyků, </a:t>
            </a:r>
            <a:r>
              <a:rPr lang="cs-CZ" dirty="0" smtClean="0"/>
              <a:t>vycházející </a:t>
            </a:r>
            <a:r>
              <a:rPr lang="cs-CZ" dirty="0" smtClean="0"/>
              <a:t>z vulgární latiny. </a:t>
            </a:r>
          </a:p>
          <a:p>
            <a:r>
              <a:rPr lang="cs-CZ" dirty="0" smtClean="0"/>
              <a:t>Rekonstruované významy </a:t>
            </a:r>
          </a:p>
          <a:p>
            <a:pPr lvl="1"/>
            <a:r>
              <a:rPr lang="cs-CZ" dirty="0" smtClean="0"/>
              <a:t>‚osoba disponující určitou autoritou‘</a:t>
            </a:r>
          </a:p>
          <a:p>
            <a:pPr lvl="1"/>
            <a:r>
              <a:rPr lang="cs-CZ" dirty="0" smtClean="0"/>
              <a:t>‚osoba kvalifikovaná pro výuku‘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DÉRom</a:t>
            </a:r>
            <a:r>
              <a:rPr lang="cs-CZ" dirty="0" smtClean="0"/>
              <a:t>: </a:t>
            </a:r>
            <a:r>
              <a:rPr lang="cs-CZ" dirty="0">
                <a:hlinkClick r:id="rId2"/>
              </a:rPr>
              <a:t>http://www.atilf.fr/DERom/entree/ma'gIstr-u</a:t>
            </a:r>
            <a:r>
              <a:rPr lang="cs-CZ" dirty="0"/>
              <a:t> 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7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1501</Words>
  <Application>Microsoft Office PowerPoint</Application>
  <PresentationFormat>Širokoúhlá obrazovka</PresentationFormat>
  <Paragraphs>178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Century Gothic</vt:lpstr>
      <vt:lpstr>Wingdings</vt:lpstr>
      <vt:lpstr>Motiv Office</vt:lpstr>
      <vt:lpstr>Magistr:  vysokoškolák nebo černokněžník?</vt:lpstr>
      <vt:lpstr>Jak sledovat vývoj slovní zásoby</vt:lpstr>
      <vt:lpstr>Diachronní slovníky</vt:lpstr>
      <vt:lpstr>Jak vzniklo slovo magister?</vt:lpstr>
      <vt:lpstr>Původ slova magister</vt:lpstr>
      <vt:lpstr>A co se s magistrem dělo dál?</vt:lpstr>
      <vt:lpstr>Globální latina</vt:lpstr>
      <vt:lpstr>Magister v klasické latině</vt:lpstr>
      <vt:lpstr>/ma'ɡɪstr‑u/ v prarománštině</vt:lpstr>
      <vt:lpstr>Překážky na naší cestě</vt:lpstr>
      <vt:lpstr>Dědictví Římské říše</vt:lpstr>
      <vt:lpstr>Latinský a románský svět</vt:lpstr>
      <vt:lpstr>Latinská Evropa a její vliv</vt:lpstr>
      <vt:lpstr>Středolatinské magister</vt:lpstr>
      <vt:lpstr>Mladší výpůjčky střlat. magister</vt:lpstr>
      <vt:lpstr>Šíření příbuzných slov</vt:lpstr>
      <vt:lpstr>Stará francouzština</vt:lpstr>
      <vt:lpstr>Střední dolní němčina</vt:lpstr>
      <vt:lpstr>Střední horní němčina</vt:lpstr>
      <vt:lpstr>Stará čeština</vt:lpstr>
      <vt:lpstr>Byzantská řečtina</vt:lpstr>
      <vt:lpstr>Zajímavé významy</vt:lpstr>
      <vt:lpstr>Módní slova</vt:lpstr>
      <vt:lpstr>Tažení italského maestro</vt:lpstr>
      <vt:lpstr>Šíření anglického master</vt:lpstr>
      <vt:lpstr>Co jsme zjistili?</vt:lpstr>
      <vt:lpstr>Magistrovi potomci</vt:lpstr>
      <vt:lpstr>Děkuji za pozornost Gratias ago pro attentione Gràtzias pro s‘attentzione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Vladislav KNOLL</dc:creator>
  <cp:lastModifiedBy>Vladislav KNOLL</cp:lastModifiedBy>
  <cp:revision>97</cp:revision>
  <cp:lastPrinted>2018-11-26T10:35:56Z</cp:lastPrinted>
  <dcterms:created xsi:type="dcterms:W3CDTF">2018-10-09T09:54:21Z</dcterms:created>
  <dcterms:modified xsi:type="dcterms:W3CDTF">2018-11-26T14:04:49Z</dcterms:modified>
</cp:coreProperties>
</file>