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3" r:id="rId10"/>
    <p:sldId id="263" r:id="rId11"/>
    <p:sldId id="264" r:id="rId12"/>
    <p:sldId id="265" r:id="rId13"/>
    <p:sldId id="266" r:id="rId14"/>
    <p:sldId id="275" r:id="rId15"/>
    <p:sldId id="268" r:id="rId16"/>
    <p:sldId id="267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8" autoAdjust="0"/>
  </p:normalViewPr>
  <p:slideViewPr>
    <p:cSldViewPr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14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5C04D36-6196-451E-A3A2-FFAFE3EA4EF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507886-0B09-4B0F-83D0-1AEC81CBD601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05858C-5D50-406F-A801-EFD8100B496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AF81-2CF8-4BF2-850F-4BAAA5F48D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88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BF650-DE2B-4762-8722-B29DC04D28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2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692663-055B-412A-A980-81E1CD9641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47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8F15F-1261-40FB-871C-B834C8B093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11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70EE-0A5E-4064-A5DC-75403898F3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4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DF08-F5DD-47C6-8306-AF057DE969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5306-8B18-4E46-A3EF-B448064406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5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5917B-C938-4E16-9963-1B7F5D6FA5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42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7EE4E-A3B3-4372-BACC-D20D7048A7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526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69DF-A678-4EB8-BE73-C85CD7487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51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5C945-40B0-4741-A2D4-5A86F5486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85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BEFAF04-71F1-4F6F-8555-B594DD2008B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Ø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 Unicode MS" pitchFamily="34" charset="-128"/>
        <a:buChar char="-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828800"/>
          </a:xfrm>
        </p:spPr>
        <p:txBody>
          <a:bodyPr/>
          <a:lstStyle/>
          <a:p>
            <a:r>
              <a:rPr lang="cs-CZ" altLang="cs-CZ" sz="4000"/>
              <a:t>Počátky českého státu, církve a literatury v postavách nejstarších českých světců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Drang nach Osten</a:t>
            </a:r>
            <a:endParaRPr lang="en-US" alt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Na sever i na jih od české kotliny postupuje germánské osídlení násilně na východ, pohanství tamních Slovanů ospravedlňuje jejich zatlačování a postupnou germanizaci</a:t>
            </a:r>
          </a:p>
          <a:p>
            <a:r>
              <a:rPr lang="cs-CZ" altLang="cs-CZ" sz="2800"/>
              <a:t>Česká kotlina svými hraničními horami poskytuje dočasnou ochranu</a:t>
            </a:r>
          </a:p>
          <a:p>
            <a:r>
              <a:rPr lang="cs-CZ" altLang="cs-CZ" sz="2800"/>
              <a:t>Území Čech ještě v 8. století rozdrobeno na nevelké kmenové útvary</a:t>
            </a:r>
            <a:endParaRPr lang="en-US" altLang="cs-CZ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Přemyslovci</a:t>
            </a:r>
            <a:endParaRPr lang="en-US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Jeden z několika českých knížecích rodů</a:t>
            </a:r>
          </a:p>
          <a:p>
            <a:r>
              <a:rPr lang="cs-CZ" altLang="cs-CZ" sz="2800"/>
              <a:t>Prosadili se kolaborací s Velkomoravskou říší</a:t>
            </a:r>
          </a:p>
          <a:p>
            <a:r>
              <a:rPr lang="cs-CZ" altLang="cs-CZ" sz="2800"/>
              <a:t>Odtud převzali křesťanství, které je v očích Moravanů legitimovalo</a:t>
            </a:r>
          </a:p>
          <a:p>
            <a:r>
              <a:rPr lang="cs-CZ" altLang="cs-CZ" sz="2800"/>
              <a:t>Bořivoj pokřtěn Metodějem okolo r. 880–884, umírá 890 ?</a:t>
            </a:r>
          </a:p>
          <a:p>
            <a:r>
              <a:rPr lang="cs-CZ" altLang="cs-CZ" sz="2800"/>
              <a:t>895 se Češi odtrhli od Velké Moravy a hledají oporu u Franské říše</a:t>
            </a:r>
            <a:endParaRPr lang="en-US" altLang="cs-CZ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Příbuzní svatého Václava</a:t>
            </a:r>
            <a:endParaRPr lang="en-US" altLang="cs-CZ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Spytihněv †915 ?</a:t>
            </a:r>
          </a:p>
          <a:p>
            <a:pPr>
              <a:lnSpc>
                <a:spcPct val="90000"/>
              </a:lnSpc>
            </a:pPr>
            <a:r>
              <a:rPr lang="cs-CZ" altLang="cs-CZ"/>
              <a:t>Vratislav †921, Václav jeho dědicem</a:t>
            </a:r>
          </a:p>
          <a:p>
            <a:pPr>
              <a:lnSpc>
                <a:spcPct val="90000"/>
              </a:lnSpc>
            </a:pPr>
            <a:r>
              <a:rPr lang="cs-CZ" altLang="cs-CZ"/>
              <a:t>Regentkou Bořivojova vdova Ludmila</a:t>
            </a:r>
          </a:p>
          <a:p>
            <a:pPr>
              <a:lnSpc>
                <a:spcPct val="90000"/>
              </a:lnSpc>
            </a:pPr>
            <a:r>
              <a:rPr lang="cs-CZ" altLang="cs-CZ"/>
              <a:t>Zavražděna 15.9.921 na rozkaz Vratislavovy vdovy Drahomíry</a:t>
            </a:r>
          </a:p>
          <a:p>
            <a:pPr>
              <a:lnSpc>
                <a:spcPct val="90000"/>
              </a:lnSpc>
            </a:pPr>
            <a:r>
              <a:rPr lang="cs-CZ" altLang="cs-CZ"/>
              <a:t>Rychle nabývá pověsti svatosti, ale kult vzniká až ve 12. století, vždy doprovodný ke kultu sv. Václava</a:t>
            </a:r>
            <a:endParaRPr lang="en-US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Kníže Václav</a:t>
            </a:r>
            <a:endParaRPr lang="en-US" alt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Ujímá se vlády snad r. 924</a:t>
            </a:r>
          </a:p>
          <a:p>
            <a:r>
              <a:rPr lang="cs-CZ" altLang="cs-CZ"/>
              <a:t>Podřízení se Sasku a vévodovi a králi Říše Jindřichu Ptáčníkovi</a:t>
            </a:r>
          </a:p>
          <a:p>
            <a:r>
              <a:rPr lang="cs-CZ" altLang="cs-CZ"/>
              <a:t>Velkorysá podpora představitelů církve přicházejících z Bavorska</a:t>
            </a:r>
          </a:p>
          <a:p>
            <a:r>
              <a:rPr lang="cs-CZ" altLang="cs-CZ"/>
              <a:t>Zavražděn možná náhodně bratrem Boleslavem 28.9.935</a:t>
            </a:r>
            <a:endParaRPr lang="en-US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Exkurs – Svatá říše římská</a:t>
            </a:r>
            <a:endParaRPr lang="en-US" altLang="cs-CZ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Tento název se v 10. století vžil pro nástupnický stát Východofranské říše vzniklé rozštěpením jednotné Franské říše r. 843. Poslední vládce Východofranské říše z rodu Karla Velikého (†814, za „římského císaře“ korunován v Římě r. 800) zemřel r. 911.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Tvořena několika vévodstvími, v nichž se hovořilo různými navzájem značně odlišnými dialekty pozdější němčiny a které si dlouho střežily svou autonomii. Proto jsou názvy Německá říše nebo dokonce Německo pro 10. století anachronismem. Nadále je používán název „Říše“.</a:t>
            </a:r>
            <a:endParaRPr lang="en-US" altLang="cs-CZ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Václav jako nástroj protičeské propagandy</a:t>
            </a:r>
            <a:endParaRPr lang="en-US" altLang="cs-CZ" sz="40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936–950 válka Václavova bratra a vraha Boleslava I. s Říší, do Čech přichází několik moravských kněží znalých staroslověnštiny?</a:t>
            </a:r>
          </a:p>
          <a:p>
            <a:r>
              <a:rPr lang="cs-CZ" altLang="cs-CZ" sz="2800"/>
              <a:t>Během této války vedli Václavovi vyhnaní řezenští kněží proti Boleslavovi a Přemyslovcům psychologickou válku a propagandu, která doznívala ještě po uzavření míru</a:t>
            </a:r>
            <a:endParaRPr lang="en-US" altLang="cs-CZ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Legenda Crescente fide Christiana</a:t>
            </a:r>
            <a:endParaRPr lang="en-US" altLang="cs-CZ" sz="40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Vznikla v Řezně, sídle biskupství, pod něž spadaly Čechy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Čerpala z ústních zpráv vyhnaných Václavových kněží, možná napsaná jedním z nich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Návaznost na starší bavorskou legendu o sv. Emmeramovi, jednoduchý jazyk a styl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Nenávist k Boleslavovi a Přemyslovcům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Až později v Čechách poněkud adaptována v nové redakci</a:t>
            </a:r>
            <a:endParaRPr lang="en-US" altLang="cs-CZ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Václav pro říšskou elitu světcem</a:t>
            </a:r>
            <a:endParaRPr lang="en-US" alt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 Říši má tato tradice velký ohlas</a:t>
            </a:r>
          </a:p>
          <a:p>
            <a:r>
              <a:rPr lang="cs-CZ" altLang="cs-CZ"/>
              <a:t>Kronikář Widukind a jeho nejasné zprávy o Václavovi zapsané ok. roku 970</a:t>
            </a:r>
          </a:p>
          <a:p>
            <a:r>
              <a:rPr lang="cs-CZ" altLang="cs-CZ"/>
              <a:t>Vznik literárně náročné a reprezentativní tzv. Gumpoldovy legendy (podle historicky doloženého autora) na podnět designovaného císaře Oty II. ok. roku 970</a:t>
            </a:r>
            <a:endParaRPr lang="en-US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Václavův vrah zakládá jeho kult v Čechách</a:t>
            </a:r>
            <a:endParaRPr lang="en-US" altLang="cs-CZ" sz="40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Boleslavova péče o Václavovo tělo, jeho pohřbení v Praze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Neformální vznik kultu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Snad Boleslavova protipropaganda – tzv. 1. staroslověnská legenda, využití moravských kněží, nahradivších kněze bavorské? Propřemyslovská tendence.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Tuto tradici kupodivu zná tzv. Vavřincova václavská legenda, vzniklá v Itálii snad na poč. 11 stol.?</a:t>
            </a:r>
            <a:endParaRPr lang="en-US" altLang="cs-CZ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Václavův vrah Boleslav I. dosahuje založení Pražského biskupství</a:t>
            </a:r>
            <a:endParaRPr lang="en-US" altLang="cs-CZ" sz="40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/>
              <a:t>Definitivní neutralizace protipřemyslovských resentimentů v Říši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Císařové Říše Ota I. a Ota II. zakládají r. 973 Pražské biskupství jako dědictví sv. Václava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České knížectví přijato přes slovanský jazyk za rovnoprávnou součást Říše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Vyhlazovací válka proti němu ve stylu boje proti polabským Slovanům a poněmčování Čechů přes všechny následující krize již nemyslitelné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Je to zásluha „součinnosti“ oběti vraždy Václava a vraha Boleslava a fenoménu světecké úcty raného středověku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Viz mapu Říše ok. roku 1000</a:t>
            </a:r>
            <a:endParaRPr lang="en-US" altLang="cs-CZ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Nejstarší křesťanská církev soustředěna na zvěst evangelia</a:t>
            </a:r>
            <a:endParaRPr lang="en-US" altLang="cs-CZ" sz="40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Její pronásledování vycházelo ze dvou prostředí</a:t>
            </a:r>
          </a:p>
          <a:p>
            <a:pPr lvl="1"/>
            <a:r>
              <a:rPr lang="cs-CZ" altLang="cs-CZ"/>
              <a:t>z židovské náboženské komunity, zvláště v Jeruzalémě (Štěpán Prvomučedník, Jakub Starší r.43?)</a:t>
            </a:r>
          </a:p>
          <a:p>
            <a:pPr lvl="1"/>
            <a:r>
              <a:rPr lang="cs-CZ" altLang="cs-CZ"/>
              <a:t>od orgánů římského státu (sv. Pavel a Petr)</a:t>
            </a:r>
            <a:endParaRPr lang="en-US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Říše a říšská církev ok. roku 1000</a:t>
            </a:r>
            <a:endParaRPr lang="en-US" altLang="cs-CZ" sz="4000"/>
          </a:p>
        </p:txBody>
      </p:sp>
      <p:pic>
        <p:nvPicPr>
          <p:cNvPr id="96262" name="Picture 6" descr="99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6769100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Další vlny pronásledování církve, lokální i celoříšské</a:t>
            </a:r>
            <a:endParaRPr lang="en-US" altLang="cs-CZ" sz="40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Martyres – řecky „svědci“, zemřelí krvavou smrtí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Nero r. 64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Domitianus r. 91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Traianus r.111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Antoninus Pius 160 ?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Celoříšská pronásledování: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Decius 251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Valerius 258</a:t>
            </a:r>
            <a:endParaRPr lang="en-US" altLang="cs-CZ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Vyvrcholení éry mučedníků za Diocletiana</a:t>
            </a:r>
            <a:endParaRPr lang="en-US" altLang="cs-CZ" sz="40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/>
              <a:t>295–311</a:t>
            </a:r>
          </a:p>
          <a:p>
            <a:pPr>
              <a:lnSpc>
                <a:spcPct val="90000"/>
              </a:lnSpc>
            </a:pPr>
            <a:r>
              <a:rPr lang="cs-CZ" altLang="cs-CZ"/>
              <a:t>Čtyři vlny pronásledování křesťanů, někdy a v některých oblastech nabývající charakteru genocidy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Úcta k mučedníkům stále lokální a do jisté míry přídavný jev</a:t>
            </a:r>
          </a:p>
          <a:p>
            <a:pPr>
              <a:lnSpc>
                <a:spcPct val="90000"/>
              </a:lnSpc>
            </a:pPr>
            <a:r>
              <a:rPr lang="cs-CZ" altLang="cs-CZ"/>
              <a:t>Přeživší mučedníci však dosahují velké úcty, někdy zastiňují i biskupy své diecéze</a:t>
            </a:r>
            <a:endParaRPr lang="en-US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„Konstantinovský obrat“</a:t>
            </a:r>
            <a:endParaRPr lang="en-US" alt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312 toleranční edikt Konstantina Velikého (císařem 306–337)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Ukončení pronásledování církve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Vznik nových forem uctívání světců – vyznavačů </a:t>
            </a:r>
            <a:r>
              <a:rPr lang="cs-CZ" altLang="cs-CZ" sz="2000" i="1"/>
              <a:t>(confessores</a:t>
            </a:r>
            <a:r>
              <a:rPr lang="cs-CZ" altLang="cs-CZ" sz="2000"/>
              <a:t>)</a:t>
            </a:r>
            <a:r>
              <a:rPr lang="cs-CZ" altLang="cs-CZ" sz="2000" i="1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asketové z mnišského prostředí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významní teologové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charismatičtí biskupové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mnohdy zcela vymyšlené postavy – např. sv. Vít, sv.Jiří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hledání hrobů křesťanů zahynulých při pronásledování v minulých staletích a přenášení jejich ostatků do městských katedrál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nové formy kultu, šíření víry v zázračnou moc ostatků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Nové literární formy – </a:t>
            </a:r>
            <a:r>
              <a:rPr lang="cs-CZ" altLang="cs-CZ" sz="2000" i="1"/>
              <a:t>Acta</a:t>
            </a:r>
            <a:r>
              <a:rPr lang="cs-CZ" altLang="cs-CZ" sz="2000"/>
              <a:t>, legendy, vznik svátků jednotlivých světců</a:t>
            </a:r>
            <a:endParaRPr lang="en-US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Církev v antické Římské říši a během stěhování národů</a:t>
            </a:r>
            <a:endParaRPr lang="en-US" altLang="cs-CZ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/>
              <a:t>Postavena na společenství biskupů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Papežský primát jen slabě vyvinut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Velký vliv panovníků římských a později germánských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 této podobě přežívá křesťanská církev s výjimkou severní Afriky stěhování národů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Kult světců se stává jedním z hlavních projevů křesťanské víry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Zatím většinou vzniká spontánně, církev ho většinou uznává až zpětně, rozhoduje místní biskup, římský papež výjimečně až od konce 10. stol., výhradně až od poč. 13. stol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Viz mapa k roku 150</a:t>
            </a:r>
            <a:endParaRPr lang="en-US" altLang="cs-CZ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Pozdní římská říše, po r. 312 postupně christianizovaná</a:t>
            </a:r>
            <a:endParaRPr lang="en-US" altLang="cs-CZ" sz="4000"/>
          </a:p>
        </p:txBody>
      </p:sp>
      <p:pic>
        <p:nvPicPr>
          <p:cNvPr id="91144" name="Picture 8" descr="15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133600"/>
            <a:ext cx="6697662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Franská říše</a:t>
            </a:r>
            <a:endParaRPr lang="en-US" altLang="cs-CZ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Mocenské a církevní sjednocení západní Evropy od Bretaně, Pyrenejí a dánských hranic až k Neapoli, Labi a českým hranicím (postupně mezi roky 500 a 800)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Plná integrace říše a církve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Křesťan – poddaný franských vládců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Se slovanskými „pohany“, byť snad u nich působily misie, možné jen dočasné příměří, dokud nejsou zařazeni do říšské struktury církve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Jejich případné křesťanství bez tradic, světců a vlastních biskupství nezasluhuje respektu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Viz mapa k roku 600</a:t>
            </a:r>
            <a:endParaRPr lang="en-US" altLang="cs-CZ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Franská říše a franská církev</a:t>
            </a:r>
            <a:endParaRPr lang="en-US" altLang="cs-CZ"/>
          </a:p>
        </p:txBody>
      </p:sp>
      <p:pic>
        <p:nvPicPr>
          <p:cNvPr id="94214" name="Picture 6" descr="60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626427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713</TotalTime>
  <Words>845</Words>
  <Application>Microsoft Office PowerPoint</Application>
  <PresentationFormat>Předvádění na obrazovce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Tahoma</vt:lpstr>
      <vt:lpstr>Wingdings</vt:lpstr>
      <vt:lpstr>Arial Unicode MS</vt:lpstr>
      <vt:lpstr>Textura</vt:lpstr>
      <vt:lpstr>Počátky českého státu, církve a literatury v postavách nejstarších českých světců</vt:lpstr>
      <vt:lpstr>Nejstarší křesťanská církev soustředěna na zvěst evangelia</vt:lpstr>
      <vt:lpstr>Další vlny pronásledování církve, lokální i celoříšské</vt:lpstr>
      <vt:lpstr>Vyvrcholení éry mučedníků za Diocletiana</vt:lpstr>
      <vt:lpstr>„Konstantinovský obrat“</vt:lpstr>
      <vt:lpstr>Církev v antické Římské říši a během stěhování národů</vt:lpstr>
      <vt:lpstr>Pozdní římská říše, po r. 312 postupně christianizovaná</vt:lpstr>
      <vt:lpstr>Franská říše</vt:lpstr>
      <vt:lpstr>Franská říše a franská církev</vt:lpstr>
      <vt:lpstr>Drang nach Osten</vt:lpstr>
      <vt:lpstr>Přemyslovci</vt:lpstr>
      <vt:lpstr>Příbuzní svatého Václava</vt:lpstr>
      <vt:lpstr>Kníže Václav</vt:lpstr>
      <vt:lpstr>Exkurs – Svatá říše římská</vt:lpstr>
      <vt:lpstr>Václav jako nástroj protičeské propagandy</vt:lpstr>
      <vt:lpstr>Legenda Crescente fide Christiana</vt:lpstr>
      <vt:lpstr>Václav pro říšskou elitu světcem</vt:lpstr>
      <vt:lpstr>Václavův vrah zakládá jeho kult v Čechách</vt:lpstr>
      <vt:lpstr>Václavův vrah Boleslav I. dosahuje založení Pražského biskupství</vt:lpstr>
      <vt:lpstr>Říše a říšská církev ok. roku 1000</vt:lpstr>
    </vt:vector>
  </TitlesOfParts>
  <Company>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Antický člověk a jeho čas</dc:title>
  <dc:creator>Jan Kalivoda</dc:creator>
  <cp:lastModifiedBy>Bednářová, Hana</cp:lastModifiedBy>
  <cp:revision>71</cp:revision>
  <dcterms:created xsi:type="dcterms:W3CDTF">2012-11-11T16:11:05Z</dcterms:created>
  <dcterms:modified xsi:type="dcterms:W3CDTF">2018-10-18T09:22:49Z</dcterms:modified>
</cp:coreProperties>
</file>