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77" r:id="rId14"/>
    <p:sldId id="265" r:id="rId15"/>
    <p:sldId id="274" r:id="rId16"/>
    <p:sldId id="279" r:id="rId17"/>
    <p:sldId id="266" r:id="rId18"/>
    <p:sldId id="268" r:id="rId19"/>
    <p:sldId id="269" r:id="rId20"/>
    <p:sldId id="270" r:id="rId21"/>
    <p:sldId id="272" r:id="rId22"/>
    <p:sldId id="280" r:id="rId23"/>
    <p:sldId id="271" r:id="rId24"/>
    <p:sldId id="281" r:id="rId25"/>
    <p:sldId id="282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94"/>
  </p:normalViewPr>
  <p:slideViewPr>
    <p:cSldViewPr snapToGrid="0">
      <p:cViewPr varScale="1">
        <p:scale>
          <a:sx n="87" d="100"/>
          <a:sy n="87" d="100"/>
        </p:scale>
        <p:origin x="84" y="18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6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7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9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78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63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834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1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61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06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7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9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5CE2EC-C5A1-49A4-8A13-2FD9A3F14C58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E61ED3-FC64-47A4-BA50-CB344FBDF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Chorobn%C3%A9_stavy_ze_zv%C3%BD%C5%A1en%C3%A9ho_po%C4%8Dtu_erytrocyt%C5%AF" TargetMode="External"/><Relationship Id="rId2" Type="http://schemas.openxmlformats.org/officeDocument/2006/relationships/hyperlink" Target="https://www.wikiskripta.eu/w/Sekund%C3%A1rn%C3%AD_polyglobul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Porfyrie_ko%C5%BEn%C3%A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sj.gr/wiki/%CF%86%CE%BB%CE%B5%CE%B2%CE%BF%CF%84%CE%BF%CE%BC%CE%AF%CE%B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CE%B1%CE%AF%CE%BC%CE%B1#Gree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tionary.org/wiki/%CF%86%CE%BB%CE%AD%CE%B3%CE%BC%CE%B1#Ancient_Greek" TargetMode="External"/><Relationship Id="rId4" Type="http://schemas.openxmlformats.org/officeDocument/2006/relationships/hyperlink" Target="https://en.wiktionary.org/wiki/%CF%87%CE%BF%CE%BB%CE%AE#Ancient_Gree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000">
                <a:solidFill>
                  <a:schemeClr val="bg1"/>
                </a:solidFill>
              </a:rPr>
              <a:t>Venaesectio, phlebotomia aneb pouštění žilou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Petr </a:t>
            </a:r>
            <a:r>
              <a:rPr lang="cs-CZ" dirty="0" err="1">
                <a:solidFill>
                  <a:schemeClr val="bg1"/>
                </a:solidFill>
              </a:rPr>
              <a:t>Honč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3. lékařská fakulta Univerzity Karlovy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4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Pouštění žilou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Důvod pro indikaci každé závažné onemocnění a tato metoda může být používána i jako </a:t>
            </a:r>
            <a:r>
              <a:rPr lang="cs-CZ" b="1" dirty="0"/>
              <a:t>profylaxe </a:t>
            </a:r>
            <a:r>
              <a:rPr lang="cs-CZ" dirty="0"/>
              <a:t>(dosl. předsunutá hlídka).</a:t>
            </a:r>
          </a:p>
          <a:p>
            <a:r>
              <a:rPr lang="cs-CZ" dirty="0"/>
              <a:t>V závislosti na věku pacienta a jeho tělesné  stavbě, na ročním období i místu, kde se pacient nacházel, byla stanovena přesná pravidla, kolik krve odebrat. </a:t>
            </a:r>
          </a:p>
          <a:p>
            <a:r>
              <a:rPr lang="cs-CZ" dirty="0"/>
              <a:t>Při těžších stavech doporučoval </a:t>
            </a:r>
            <a:r>
              <a:rPr lang="cs-CZ" dirty="0" err="1"/>
              <a:t>Galén</a:t>
            </a:r>
            <a:r>
              <a:rPr lang="cs-CZ" dirty="0"/>
              <a:t> provádět flebotomii dvakrát denně: první odběr je třeba ukončit předtím, než pacient upadne do mdlob, druhý může pokračovat až do jeho bezvědomí.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00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Pouštění žilou (asi 480 př. Kr.)</a:t>
            </a:r>
          </a:p>
        </p:txBody>
      </p:sp>
      <p:pic>
        <p:nvPicPr>
          <p:cNvPr id="4" name="Zástupný symbol pro obsah 3" descr="Obsah obrázku text, exteriér, staré, černá&#10;&#10;Popis byl vytvořen automatick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28" y="2622319"/>
            <a:ext cx="3133344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1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Latina byla základním dorozumívacím prostředkem na evropských univerzitách i hlavním jazykem lékařských spisů</a:t>
            </a:r>
          </a:p>
          <a:p>
            <a:r>
              <a:rPr lang="cs-CZ" dirty="0"/>
              <a:t>Znalost řečtiny téměř zanikla, řecké spisy zůstaly v povědomí hlavně díky arabským překladům</a:t>
            </a:r>
          </a:p>
          <a:p>
            <a:r>
              <a:rPr lang="cs-CZ" dirty="0"/>
              <a:t>Flebotomie se uchovala jako základní terapeutický prostředek v křesťanském i islámském kulturním okruhu.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13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2F721-6692-1FA9-8959-F99623BA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Pouštění žilou</a:t>
            </a:r>
          </a:p>
        </p:txBody>
      </p:sp>
      <p:pic>
        <p:nvPicPr>
          <p:cNvPr id="5" name="Zástupný obsah 4" descr="Obsah obrázku text, tkanina&#10;&#10;Popis byl vytvořen automaticky">
            <a:extLst>
              <a:ext uri="{FF2B5EF4-FFF2-40B4-BE49-F238E27FC236}">
                <a16:creationId xmlns:a16="http://schemas.microsoft.com/office/drawing/2014/main" id="{C051BB9C-9066-6092-1193-0BC8CEBD4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58215"/>
            <a:ext cx="7102549" cy="3317653"/>
          </a:xfrm>
        </p:spPr>
      </p:pic>
    </p:spTree>
    <p:extLst>
      <p:ext uri="{BB962C8B-B14F-4D97-AF65-F5344CB8AC3E}">
        <p14:creationId xmlns:p14="http://schemas.microsoft.com/office/powerpoint/2010/main" val="371826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Lékařská astrologie (</a:t>
            </a:r>
            <a:r>
              <a:rPr lang="cs-CZ" dirty="0" err="1"/>
              <a:t>jatroastrologie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snažila definovat, jaký význam mají pro lidské zdraví pohyby nebeských těles</a:t>
            </a:r>
          </a:p>
          <a:p>
            <a:r>
              <a:rPr lang="cs-CZ" dirty="0"/>
              <a:t>podle Salernského pravidla zdraví se doporučovalo provádět flebotomii především na jaře a poté počátkem září</a:t>
            </a:r>
          </a:p>
          <a:p>
            <a:r>
              <a:rPr lang="cs-CZ" dirty="0"/>
              <a:t>1462 vytištěn v Mohuči Kalendář pouštění žilou</a:t>
            </a:r>
          </a:p>
          <a:p>
            <a:r>
              <a:rPr lang="cs-CZ" dirty="0"/>
              <a:t>k hlavním přínosům patřilo zlepšení spánku, uklidnění, zlepšení zraku a sluchu</a:t>
            </a:r>
          </a:p>
          <a:p>
            <a:r>
              <a:rPr lang="cs-CZ" dirty="0"/>
              <a:t>Vlastní pouštění žilou bylo ponecháváno chirurgům a tzv. </a:t>
            </a:r>
            <a:r>
              <a:rPr lang="cs-CZ" dirty="0" err="1"/>
              <a:t>bradýřům</a:t>
            </a:r>
            <a:endParaRPr lang="cs-CZ" dirty="0"/>
          </a:p>
          <a:p>
            <a:r>
              <a:rPr lang="cs-CZ" dirty="0"/>
              <a:t>Nejčastějším typem středověké medicínské ilustrace  byl člověk ve zvěrokruhu- mužská postava se zvýrazněnými body vhodnými pro pouštění žilou.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30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cs-CZ" sz="2800" dirty="0">
                <a:solidFill>
                  <a:srgbClr val="262626"/>
                </a:solidFill>
              </a:rPr>
              <a:t>Pouštění žilou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39378D-6545-2994-F700-A586E538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0" y="2430471"/>
            <a:ext cx="3230877" cy="3552039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rgbClr val="262626"/>
                </a:solidFill>
              </a:rPr>
              <a:t>Používal</a:t>
            </a:r>
            <a:r>
              <a:rPr lang="en-US" sz="1800" dirty="0">
                <a:solidFill>
                  <a:srgbClr val="262626"/>
                </a:solidFill>
              </a:rPr>
              <a:t> se </a:t>
            </a:r>
            <a:r>
              <a:rPr lang="en-US" sz="1800" dirty="0" err="1">
                <a:solidFill>
                  <a:srgbClr val="262626"/>
                </a:solidFill>
              </a:rPr>
              <a:t>ostrý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nástroj</a:t>
            </a:r>
            <a:r>
              <a:rPr lang="en-US" sz="1800" dirty="0">
                <a:solidFill>
                  <a:srgbClr val="262626"/>
                </a:solidFill>
              </a:rPr>
              <a:t> (</a:t>
            </a:r>
            <a:r>
              <a:rPr lang="en-US" sz="1800" dirty="0" err="1">
                <a:solidFill>
                  <a:srgbClr val="262626"/>
                </a:solidFill>
              </a:rPr>
              <a:t>lanceta</a:t>
            </a:r>
            <a:r>
              <a:rPr lang="en-US" sz="1800" dirty="0">
                <a:solidFill>
                  <a:srgbClr val="262626"/>
                </a:solidFill>
              </a:rPr>
              <a:t>)</a:t>
            </a:r>
          </a:p>
          <a:p>
            <a:r>
              <a:rPr lang="en-US" sz="1800" dirty="0" err="1">
                <a:solidFill>
                  <a:srgbClr val="262626"/>
                </a:solidFill>
              </a:rPr>
              <a:t>Další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typy</a:t>
            </a:r>
            <a:r>
              <a:rPr lang="en-US" sz="1800" dirty="0">
                <a:solidFill>
                  <a:srgbClr val="262626"/>
                </a:solidFill>
              </a:rPr>
              <a:t>: 	</a:t>
            </a:r>
            <a:r>
              <a:rPr lang="en-US" sz="1800" dirty="0" err="1">
                <a:solidFill>
                  <a:srgbClr val="262626"/>
                </a:solidFill>
              </a:rPr>
              <a:t>baňkování</a:t>
            </a:r>
            <a:endParaRPr lang="en-US" sz="1800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			</a:t>
            </a:r>
            <a:r>
              <a:rPr lang="en-US" sz="1800" dirty="0" err="1">
                <a:solidFill>
                  <a:srgbClr val="262626"/>
                </a:solidFill>
              </a:rPr>
              <a:t>pijavice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09" y="609602"/>
            <a:ext cx="4176842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344F5-C747-A223-3D6C-57986679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Baňkování</a:t>
            </a:r>
          </a:p>
        </p:txBody>
      </p:sp>
      <p:pic>
        <p:nvPicPr>
          <p:cNvPr id="5" name="Zástupný obsah 4" descr="Obsah obrázku text, kniha, osoba, exteriér&#10;&#10;Popis byl vytvořen automaticky">
            <a:extLst>
              <a:ext uri="{FF2B5EF4-FFF2-40B4-BE49-F238E27FC236}">
                <a16:creationId xmlns:a16="http://schemas.microsoft.com/office/drawing/2014/main" id="{B42ED512-636C-716A-C87E-74C19F150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77" y="2557463"/>
            <a:ext cx="2499645" cy="3317875"/>
          </a:xfrm>
        </p:spPr>
      </p:pic>
    </p:spTree>
    <p:extLst>
      <p:ext uri="{BB962C8B-B14F-4D97-AF65-F5344CB8AC3E}">
        <p14:creationId xmlns:p14="http://schemas.microsoft.com/office/powerpoint/2010/main" val="258131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Renesance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Snaha pořídit dobré překlady řeckých textů</a:t>
            </a:r>
          </a:p>
          <a:p>
            <a:r>
              <a:rPr lang="cs-CZ" dirty="0"/>
              <a:t>Za naprosto nevyhovující byla označena dobová odborná lékařská terminologie</a:t>
            </a:r>
          </a:p>
          <a:p>
            <a:r>
              <a:rPr lang="cs-CZ" dirty="0"/>
              <a:t>Kontroverze ohledně správného pouštění žilou</a:t>
            </a:r>
          </a:p>
          <a:p>
            <a:r>
              <a:rPr lang="cs-CZ" dirty="0"/>
              <a:t>Základní náplní práce chirurga bylo stále pouštění žilou, často na žádost pacienta</a:t>
            </a:r>
          </a:p>
          <a:p>
            <a:r>
              <a:rPr lang="cs-CZ" dirty="0"/>
              <a:t>Nové impulsy: </a:t>
            </a:r>
            <a:r>
              <a:rPr lang="cs-CZ" dirty="0" err="1"/>
              <a:t>Paracelsus</a:t>
            </a:r>
            <a:r>
              <a:rPr lang="cs-CZ" dirty="0"/>
              <a:t> (</a:t>
            </a:r>
            <a:r>
              <a:rPr lang="cs-CZ" dirty="0" err="1"/>
              <a:t>Philippus</a:t>
            </a:r>
            <a:r>
              <a:rPr lang="cs-CZ" dirty="0"/>
              <a:t> </a:t>
            </a:r>
            <a:r>
              <a:rPr lang="cs-CZ" dirty="0" err="1"/>
              <a:t>Aureolus</a:t>
            </a:r>
            <a:r>
              <a:rPr lang="cs-CZ" dirty="0"/>
              <a:t> </a:t>
            </a:r>
            <a:r>
              <a:rPr lang="cs-CZ" dirty="0" err="1"/>
              <a:t>Theophrastus</a:t>
            </a:r>
            <a:r>
              <a:rPr lang="cs-CZ" dirty="0"/>
              <a:t> </a:t>
            </a:r>
            <a:r>
              <a:rPr lang="cs-CZ" dirty="0" err="1"/>
              <a:t>Bombastus</a:t>
            </a:r>
            <a:r>
              <a:rPr lang="cs-CZ" dirty="0"/>
              <a:t> von </a:t>
            </a:r>
            <a:r>
              <a:rPr lang="cs-CZ" dirty="0" err="1"/>
              <a:t>Hohenheim</a:t>
            </a:r>
            <a:r>
              <a:rPr lang="cs-CZ" dirty="0"/>
              <a:t>)</a:t>
            </a:r>
          </a:p>
          <a:p>
            <a:r>
              <a:rPr lang="cs-CZ" dirty="0"/>
              <a:t>Odsouzení pouštění žilou: pokud příčina nemoci nespočívala v nadbytku krve, flebotomie pouze zbavuje pacienta jeho vitality.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61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Andreas </a:t>
            </a:r>
            <a:r>
              <a:rPr lang="cs-CZ" dirty="0" err="1"/>
              <a:t>Vessalius</a:t>
            </a:r>
            <a:r>
              <a:rPr lang="cs-CZ" dirty="0"/>
              <a:t> (1514–1564) a </a:t>
            </a:r>
            <a:br>
              <a:rPr lang="cs-CZ" dirty="0"/>
            </a:br>
            <a:r>
              <a:rPr lang="cs-CZ" dirty="0"/>
              <a:t>William Harvey (1578–1657)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err="1"/>
              <a:t>Vesalius</a:t>
            </a:r>
            <a:r>
              <a:rPr lang="cs-CZ" dirty="0"/>
              <a:t>: </a:t>
            </a:r>
            <a:r>
              <a:rPr lang="cs-CZ" i="1" dirty="0"/>
              <a:t>De </a:t>
            </a:r>
            <a:r>
              <a:rPr lang="cs-CZ" i="1" dirty="0" err="1"/>
              <a:t>humani</a:t>
            </a:r>
            <a:r>
              <a:rPr lang="cs-CZ" i="1" dirty="0"/>
              <a:t> </a:t>
            </a:r>
            <a:r>
              <a:rPr lang="cs-CZ" i="1" dirty="0" err="1"/>
              <a:t>corporis</a:t>
            </a:r>
            <a:r>
              <a:rPr lang="cs-CZ" i="1" dirty="0"/>
              <a:t> </a:t>
            </a:r>
            <a:r>
              <a:rPr lang="cs-CZ" i="1" dirty="0" err="1"/>
              <a:t>fabrica</a:t>
            </a:r>
            <a:r>
              <a:rPr lang="cs-CZ" i="1" dirty="0"/>
              <a:t> </a:t>
            </a:r>
            <a:r>
              <a:rPr lang="cs-CZ" i="1" dirty="0" err="1"/>
              <a:t>Libri</a:t>
            </a:r>
            <a:r>
              <a:rPr lang="cs-CZ" i="1" dirty="0"/>
              <a:t> septem</a:t>
            </a:r>
            <a:r>
              <a:rPr lang="cs-CZ" dirty="0"/>
              <a:t> (zákl. anatomické dílo)</a:t>
            </a:r>
            <a:endParaRPr lang="cs-CZ" i="1" dirty="0"/>
          </a:p>
          <a:p>
            <a:r>
              <a:rPr lang="cs-CZ" dirty="0"/>
              <a:t>Harvey: 1628 popsal krevní oběh (</a:t>
            </a:r>
            <a:r>
              <a:rPr lang="cs-CZ" i="1" dirty="0" err="1"/>
              <a:t>Exercitatio</a:t>
            </a:r>
            <a:r>
              <a:rPr lang="cs-CZ" i="1" dirty="0"/>
              <a:t> </a:t>
            </a:r>
            <a:r>
              <a:rPr lang="cs-CZ" i="1" dirty="0" err="1"/>
              <a:t>Anatomica</a:t>
            </a:r>
            <a:r>
              <a:rPr lang="cs-CZ" i="1" dirty="0"/>
              <a:t> de Motu </a:t>
            </a:r>
            <a:r>
              <a:rPr lang="cs-CZ" i="1" dirty="0" err="1"/>
              <a:t>Cordis</a:t>
            </a:r>
            <a:r>
              <a:rPr lang="cs-CZ" i="1" dirty="0"/>
              <a:t> et </a:t>
            </a:r>
            <a:r>
              <a:rPr lang="cs-CZ" i="1" dirty="0" err="1"/>
              <a:t>Sanguinis</a:t>
            </a:r>
            <a:r>
              <a:rPr lang="cs-CZ" i="1" dirty="0"/>
              <a:t> in </a:t>
            </a:r>
            <a:r>
              <a:rPr lang="cs-CZ" i="1" dirty="0" err="1"/>
              <a:t>Animalibus</a:t>
            </a:r>
            <a:r>
              <a:rPr lang="cs-CZ" i="1" dirty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zpochybnění </a:t>
            </a:r>
            <a:r>
              <a:rPr lang="cs-CZ" dirty="0" err="1"/>
              <a:t>Galénovy</a:t>
            </a:r>
            <a:r>
              <a:rPr lang="cs-CZ" dirty="0"/>
              <a:t> fyziologie</a:t>
            </a:r>
          </a:p>
          <a:p>
            <a:r>
              <a:rPr lang="cs-CZ" dirty="0"/>
              <a:t>Pokud v celém těle proudí tatáž krev, jaký smyl má flebotomie a související teorie o výběru správné žíly?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Šipka doprava se zářezem 4">
            <a:extLst>
              <a:ext uri="{FF2B5EF4-FFF2-40B4-BE49-F238E27FC236}">
                <a16:creationId xmlns:a16="http://schemas.microsoft.com/office/drawing/2014/main" id="{40F25020-E794-606C-EE1A-5EDCC13EDD55}"/>
              </a:ext>
            </a:extLst>
          </p:cNvPr>
          <p:cNvSpPr/>
          <p:nvPr/>
        </p:nvSpPr>
        <p:spPr>
          <a:xfrm>
            <a:off x="1418897" y="4322379"/>
            <a:ext cx="99848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77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Osvícenství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 hlavním stoupencům flebotomie patřil i zakladatel americké medicíny dr. </a:t>
            </a:r>
            <a:r>
              <a:rPr lang="cs-CZ" b="1" dirty="0"/>
              <a:t>Benjamin </a:t>
            </a:r>
            <a:r>
              <a:rPr lang="cs-CZ" b="1" dirty="0" err="1"/>
              <a:t>Rush</a:t>
            </a:r>
            <a:r>
              <a:rPr lang="cs-CZ" b="1" dirty="0"/>
              <a:t> </a:t>
            </a:r>
            <a:r>
              <a:rPr lang="cs-CZ" dirty="0"/>
              <a:t>(1746-1813).</a:t>
            </a:r>
          </a:p>
          <a:p>
            <a:r>
              <a:rPr lang="cs-CZ" dirty="0"/>
              <a:t>Pařížský lékař </a:t>
            </a:r>
            <a:r>
              <a:rPr lang="cs-CZ" b="1" dirty="0" err="1"/>
              <a:t>Pierre</a:t>
            </a:r>
            <a:r>
              <a:rPr lang="cs-CZ" b="1" dirty="0"/>
              <a:t> Louis </a:t>
            </a:r>
            <a:r>
              <a:rPr lang="cs-CZ" dirty="0"/>
              <a:t>(1787-1872) ověřoval účinnost jednotlivých terapeutických metod pomocí jednoduché aritmetiky. Zhodnotil tak např. reálnou účinnost pouštění žilou u pacientů s pneumonií.</a:t>
            </a:r>
          </a:p>
          <a:p>
            <a:r>
              <a:rPr lang="cs-CZ" dirty="0"/>
              <a:t>Odporoval mu ale jiný lékař </a:t>
            </a:r>
            <a:r>
              <a:rPr lang="cs-CZ" dirty="0" err="1"/>
              <a:t>Broussais</a:t>
            </a:r>
            <a:r>
              <a:rPr lang="cs-CZ" dirty="0"/>
              <a:t> (1772-1838), který pouštění žilou považoval za všelék. Za primární zdroj nemocí pokládal podráždění gastrointestinálního traktu. 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96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6C1D6-52E2-5549-9AA4-B9F48E29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/>
              <a:t>Lékařství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4408E-5540-EFA7-5353-4C1BC0A30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Po většinu historie se lékařství pouze pomalu rozvíjelo</a:t>
            </a:r>
          </a:p>
          <a:p>
            <a:pPr>
              <a:lnSpc>
                <a:spcPct val="90000"/>
              </a:lnSpc>
            </a:pPr>
            <a:r>
              <a:rPr lang="cs-CZ" dirty="0"/>
              <a:t>Znalosti o fungování lidského těla se začaly výrazněji zlepšovat od renesance</a:t>
            </a:r>
          </a:p>
          <a:p>
            <a:pPr>
              <a:lnSpc>
                <a:spcPct val="90000"/>
              </a:lnSpc>
            </a:pPr>
            <a:r>
              <a:rPr lang="cs-CZ" dirty="0"/>
              <a:t>Až do konce 19. století byla rozšířena metoda pouštění žilou jako základní terapeutický prostředek </a:t>
            </a:r>
            <a:br>
              <a:rPr lang="cs-CZ" dirty="0"/>
            </a:br>
            <a:r>
              <a:rPr lang="cs-CZ" dirty="0"/>
              <a:t>na většinu chorob</a:t>
            </a:r>
          </a:p>
          <a:p>
            <a:pPr>
              <a:lnSpc>
                <a:spcPct val="90000"/>
              </a:lnSpc>
            </a:pPr>
            <a:r>
              <a:rPr lang="cs-CZ" dirty="0"/>
              <a:t>Návštěva lékaře až do 20. stol. často ponechávala pacienta v horším stavu, než byl před ní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56519FA-2A81-FBE5-AF85-41C6DFD37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0" r="30364" b="-3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3747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řada teorií o utišujících prostředcích a pouštění žilou</a:t>
            </a:r>
          </a:p>
          <a:p>
            <a:r>
              <a:rPr lang="cs-CZ" dirty="0"/>
              <a:t>pouštění žilou se stalo pod vlivem lékaře Giovanni </a:t>
            </a:r>
            <a:r>
              <a:rPr lang="cs-CZ" dirty="0" err="1"/>
              <a:t>Rasoriho</a:t>
            </a:r>
            <a:r>
              <a:rPr lang="cs-CZ" dirty="0"/>
              <a:t> vědecky uznávanou technikou, která ospravedlňovala starou léčebnou techniku a zbavovala ji úlohy čistě empirického zákroku</a:t>
            </a:r>
          </a:p>
          <a:p>
            <a:r>
              <a:rPr lang="cs-CZ" dirty="0"/>
              <a:t>do Francie za jeden rok bylo importováno na 40 miliónů pijavic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83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Pouštění žilou (1860)</a:t>
            </a:r>
          </a:p>
        </p:txBody>
      </p:sp>
      <p:pic>
        <p:nvPicPr>
          <p:cNvPr id="4" name="Zástupný symbol pro obsah 3" descr="Obsah obrázku text, osoba, kniha&#10;&#10;Popis byl vytvořen automatick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69" y="2557463"/>
            <a:ext cx="393646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AFEF0-9683-EC73-EF72-08EDCFA6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Pouštění žilou pomocí pijavic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hirudo</a:t>
            </a:r>
            <a:r>
              <a:rPr lang="cs-CZ" dirty="0"/>
              <a:t> </a:t>
            </a:r>
            <a:r>
              <a:rPr lang="cs-CZ" dirty="0" err="1"/>
              <a:t>medicinalis</a:t>
            </a:r>
            <a:r>
              <a:rPr lang="cs-CZ" dirty="0"/>
              <a:t>)</a:t>
            </a:r>
          </a:p>
        </p:txBody>
      </p:sp>
      <p:pic>
        <p:nvPicPr>
          <p:cNvPr id="5" name="Zástupný obsah 4" descr="Obsah obrázku kočka, interiér, tetování&#10;&#10;Popis byl vytvořen automaticky">
            <a:extLst>
              <a:ext uri="{FF2B5EF4-FFF2-40B4-BE49-F238E27FC236}">
                <a16:creationId xmlns:a16="http://schemas.microsoft.com/office/drawing/2014/main" id="{2C50C4CC-DD91-7E0A-BCD7-503638105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67000"/>
            <a:ext cx="6096000" cy="3098800"/>
          </a:xfrm>
        </p:spPr>
      </p:pic>
    </p:spTree>
    <p:extLst>
      <p:ext uri="{BB962C8B-B14F-4D97-AF65-F5344CB8AC3E}">
        <p14:creationId xmlns:p14="http://schemas.microsoft.com/office/powerpoint/2010/main" val="339552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doba a současnost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 objevem vasodilatačních přípravků, se metoda s úspěchem používala i v případě léčby náhlého selhání srdce</a:t>
            </a:r>
          </a:p>
          <a:p>
            <a:r>
              <a:rPr lang="cs-CZ" dirty="0"/>
              <a:t>1998: Zpráva v časopisu New </a:t>
            </a:r>
            <a:r>
              <a:rPr lang="cs-CZ" dirty="0" err="1"/>
              <a:t>Scientis</a:t>
            </a:r>
            <a:r>
              <a:rPr lang="cs-CZ" dirty="0"/>
              <a:t> tvrdí, že muži, kteří pravidelně darují krev, jsou méně ohroženi srdečními chorobami</a:t>
            </a:r>
          </a:p>
          <a:p>
            <a:r>
              <a:rPr lang="cs-CZ" dirty="0">
                <a:solidFill>
                  <a:schemeClr val="tx1"/>
                </a:solidFill>
              </a:rPr>
              <a:t>V současnosti je metoda indikována u</a:t>
            </a:r>
            <a:r>
              <a:rPr lang="cs-CZ" dirty="0"/>
              <a:t> </a:t>
            </a:r>
            <a:r>
              <a:rPr lang="cs-CZ" dirty="0">
                <a:hlinkClick r:id="rId2" tooltip="Sekundární polyglobul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sekundární polyglobulie</a:t>
            </a:r>
            <a:r>
              <a:rPr lang="cs-CZ" dirty="0"/>
              <a:t>, 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chorobných stavů způsobených zvýšeným počtem erytrocytů</a:t>
            </a:r>
            <a:r>
              <a:rPr lang="cs-CZ" dirty="0"/>
              <a:t>, hemochromatózy, některých druhů </a:t>
            </a:r>
            <a:r>
              <a:rPr lang="cs-CZ" dirty="0">
                <a:hlinkClick r:id="rId4" tooltip="Porfyrie kožní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kožní porfyrie</a:t>
            </a:r>
            <a:r>
              <a:rPr lang="cs-CZ" dirty="0"/>
              <a:t>.</a:t>
            </a:r>
          </a:p>
          <a:p>
            <a:r>
              <a:rPr lang="cs-CZ" dirty="0"/>
              <a:t>Pijavice (např. prevence před nekrózou)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85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027F0-D881-0232-3D78-11A80342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Intelektuální anomálie?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EF7D6-7D91-4A18-34CD-56038E15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Pouštění žilou přetrvalo jako výsledek dynamické interakce v oblasti sociální, ekonomické a intelektuální: tento proces stále ovlivňuje lékařskou praxi (</a:t>
            </a:r>
            <a:r>
              <a:rPr lang="cs-CZ" dirty="0" err="1"/>
              <a:t>Kerridge-Lowe</a:t>
            </a:r>
            <a:r>
              <a:rPr lang="cs-CZ" dirty="0"/>
              <a:t>, 1995) </a:t>
            </a:r>
          </a:p>
        </p:txBody>
      </p:sp>
    </p:spTree>
    <p:extLst>
      <p:ext uri="{BB962C8B-B14F-4D97-AF65-F5344CB8AC3E}">
        <p14:creationId xmlns:p14="http://schemas.microsoft.com/office/powerpoint/2010/main" val="1036979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Roy Porter, </a:t>
            </a:r>
            <a:r>
              <a:rPr lang="cs-CZ" i="1" dirty="0" smtClean="0"/>
              <a:t>Dějiny medicíny od starověku po současnost</a:t>
            </a:r>
            <a:r>
              <a:rPr lang="cs-CZ" dirty="0" smtClean="0"/>
              <a:t>, Praha 2015</a:t>
            </a:r>
          </a:p>
          <a:p>
            <a:r>
              <a:rPr lang="en-US" dirty="0" smtClean="0"/>
              <a:t>Peter Brain, </a:t>
            </a:r>
            <a:r>
              <a:rPr lang="en-US" i="1" dirty="0" err="1" smtClean="0"/>
              <a:t>Gallen</a:t>
            </a:r>
            <a:r>
              <a:rPr lang="en-US" i="1" dirty="0" smtClean="0"/>
              <a:t> on </a:t>
            </a:r>
            <a:r>
              <a:rPr lang="en-US" i="1" dirty="0" err="1" smtClean="0"/>
              <a:t>Bloodlteeting</a:t>
            </a:r>
            <a:r>
              <a:rPr lang="en-US" i="1" dirty="0" smtClean="0"/>
              <a:t>. A study of the origins, development and validity of his opinions, with a translation of the three works</a:t>
            </a:r>
            <a:r>
              <a:rPr lang="en-US" dirty="0" smtClean="0"/>
              <a:t>, Cambridge 2009.</a:t>
            </a:r>
            <a:endParaRPr lang="cs-CZ" dirty="0" smtClean="0"/>
          </a:p>
          <a:p>
            <a:r>
              <a:rPr lang="en-US" dirty="0"/>
              <a:t>https://bcmj.org/premise/history-bloodletting</a:t>
            </a:r>
          </a:p>
        </p:txBody>
      </p:sp>
    </p:spTree>
    <p:extLst>
      <p:ext uri="{BB962C8B-B14F-4D97-AF65-F5344CB8AC3E}">
        <p14:creationId xmlns:p14="http://schemas.microsoft.com/office/powerpoint/2010/main" val="3332332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357FE-0C0A-EB3E-540F-8DDD45D5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BB99D-886A-354C-54C2-308CEE50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32561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Lékařská terminologie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 tvořena převážně z řecko-latinských základů</a:t>
            </a:r>
          </a:p>
          <a:p>
            <a:r>
              <a:rPr lang="cs-CZ" dirty="0"/>
              <a:t>Vyvíjí se téměř 2 500 let, základy položeny ve starém Řecku a Římě</a:t>
            </a:r>
          </a:p>
          <a:p>
            <a:r>
              <a:rPr lang="cs-CZ" dirty="0"/>
              <a:t>Otcem latinské lékařské terminologie nazýván </a:t>
            </a:r>
            <a:r>
              <a:rPr lang="cs-CZ" b="1" dirty="0"/>
              <a:t>A. </a:t>
            </a:r>
            <a:r>
              <a:rPr lang="cs-CZ" b="1" dirty="0" err="1"/>
              <a:t>Cornelius</a:t>
            </a:r>
            <a:r>
              <a:rPr lang="cs-CZ" b="1" dirty="0"/>
              <a:t> </a:t>
            </a:r>
            <a:r>
              <a:rPr lang="cs-CZ" b="1" dirty="0" err="1"/>
              <a:t>Celsus</a:t>
            </a:r>
            <a:r>
              <a:rPr lang="cs-CZ" dirty="0"/>
              <a:t> </a:t>
            </a:r>
            <a:endParaRPr lang="cs-CZ" b="1" dirty="0"/>
          </a:p>
          <a:p>
            <a:r>
              <a:rPr lang="cs-CZ" dirty="0"/>
              <a:t>Mezi medicínou a latinou vzniklo silné pouto</a:t>
            </a:r>
          </a:p>
          <a:p>
            <a:r>
              <a:rPr lang="cs-CZ" dirty="0"/>
              <a:t>Řecko-latinská terminologie se používá v anatomii i klinických oborech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25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E7191-B0AA-5766-DA14-633B5ED7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PHLEBOTOMIA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CF031-609F-3759-0B24-C09656F12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Pouštění žilou se praktikovalo alespoň 3000 let, nejstarší doklady z Egypta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Odebírání krve za účelem léčby či prevence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/>
              <a:t>Phlebotomia</a:t>
            </a:r>
            <a:r>
              <a:rPr lang="cs-CZ" b="1" dirty="0"/>
              <a:t> </a:t>
            </a:r>
            <a:r>
              <a:rPr lang="el-GR" dirty="0"/>
              <a:t> </a:t>
            </a:r>
            <a:r>
              <a:rPr lang="el-G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φλεβοτομία</a:t>
            </a:r>
            <a:r>
              <a:rPr lang="cs-CZ" dirty="0"/>
              <a:t> (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fleps</a:t>
            </a:r>
            <a:r>
              <a:rPr lang="cs-CZ" dirty="0"/>
              <a:t> = žíla, </a:t>
            </a:r>
            <a:r>
              <a:rPr lang="cs-CZ" dirty="0" err="1"/>
              <a:t>tomia</a:t>
            </a:r>
            <a:r>
              <a:rPr lang="cs-CZ" dirty="0"/>
              <a:t>=řezání)</a:t>
            </a:r>
          </a:p>
          <a:p>
            <a:pPr marL="0" indent="0">
              <a:buNone/>
            </a:pPr>
            <a:r>
              <a:rPr lang="cs-CZ" b="1" dirty="0" err="1"/>
              <a:t>Venaesectio</a:t>
            </a:r>
            <a:r>
              <a:rPr lang="cs-CZ" dirty="0"/>
              <a:t> (lat. </a:t>
            </a:r>
            <a:r>
              <a:rPr lang="cs-CZ" dirty="0" err="1"/>
              <a:t>vena</a:t>
            </a:r>
            <a:r>
              <a:rPr lang="cs-CZ" dirty="0"/>
              <a:t>= žíla, </a:t>
            </a:r>
            <a:r>
              <a:rPr lang="cs-CZ" dirty="0" err="1"/>
              <a:t>sectio</a:t>
            </a:r>
            <a:r>
              <a:rPr lang="cs-CZ" dirty="0"/>
              <a:t>= řezaní)</a:t>
            </a:r>
          </a:p>
          <a:p>
            <a:pPr marL="0" indent="0">
              <a:buNone/>
            </a:pPr>
            <a:r>
              <a:rPr lang="cs-CZ" b="1" dirty="0" err="1"/>
              <a:t>Minutio</a:t>
            </a:r>
            <a:r>
              <a:rPr lang="cs-CZ" b="1" dirty="0"/>
              <a:t> </a:t>
            </a:r>
            <a:r>
              <a:rPr lang="cs-CZ" b="1" dirty="0" err="1"/>
              <a:t>sanguinis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sanguis</a:t>
            </a:r>
            <a:r>
              <a:rPr lang="cs-CZ" dirty="0"/>
              <a:t>=krev)</a:t>
            </a:r>
          </a:p>
          <a:p>
            <a:pPr marL="0" indent="0">
              <a:buNone/>
            </a:pPr>
            <a:r>
              <a:rPr lang="cs-CZ" b="1" dirty="0" err="1"/>
              <a:t>Missio</a:t>
            </a:r>
            <a:r>
              <a:rPr lang="cs-CZ" b="1" dirty="0"/>
              <a:t> </a:t>
            </a:r>
            <a:r>
              <a:rPr lang="cs-CZ" b="1" dirty="0" err="1"/>
              <a:t>sangunis</a:t>
            </a:r>
            <a:r>
              <a:rPr lang="cs-CZ" b="1" dirty="0"/>
              <a:t> </a:t>
            </a:r>
            <a:r>
              <a:rPr lang="cs-CZ" dirty="0"/>
              <a:t>(pouštění krve)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10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HIPPOKRATÉS A CORPUS HIPPOCRATICUM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dirty="0" err="1"/>
              <a:t>Hippokratés</a:t>
            </a:r>
            <a:r>
              <a:rPr lang="cs-CZ" sz="2200" dirty="0"/>
              <a:t> (460-370 př. Kr.)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Základní sbírka řeckých lékařských spisů utvářená do 3. stol. př. Kr.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200" dirty="0"/>
              <a:t>Zdraví=rovnováha, nemoc=narušení rovnováhy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200" dirty="0"/>
              <a:t>Svět je tvořen 4 základními elementy (země, vzduch, oheň a voda)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200" dirty="0"/>
              <a:t>V rovnováze se mají uchovávat tělesné šťávy (</a:t>
            </a:r>
            <a:r>
              <a:rPr lang="cs-CZ" sz="2200" i="1" dirty="0" err="1"/>
              <a:t>chymoi</a:t>
            </a:r>
            <a:r>
              <a:rPr lang="cs-CZ" sz="22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200" dirty="0"/>
              <a:t>Za zdroj života považována </a:t>
            </a:r>
            <a:r>
              <a:rPr lang="cs-CZ" sz="2200" b="1" dirty="0"/>
              <a:t>krev </a:t>
            </a:r>
            <a:r>
              <a:rPr lang="cs-CZ" sz="2200" dirty="0"/>
              <a:t>(</a:t>
            </a:r>
            <a:r>
              <a:rPr lang="cs-CZ" sz="2200" dirty="0" err="1"/>
              <a:t>řec</a:t>
            </a:r>
            <a:r>
              <a:rPr lang="cs-CZ" sz="2200" dirty="0"/>
              <a:t>. </a:t>
            </a:r>
            <a:r>
              <a:rPr lang="el-GR" dirty="0">
                <a:solidFill>
                  <a:schemeClr val="tx1"/>
                </a:solidFill>
                <a:hlinkClick r:id="rId3" tooltip="αίμα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αίμα</a:t>
            </a:r>
            <a:r>
              <a:rPr lang="cs-CZ" dirty="0">
                <a:solidFill>
                  <a:schemeClr val="tx1"/>
                </a:solidFill>
              </a:rPr>
              <a:t>, [</a:t>
            </a:r>
            <a:r>
              <a:rPr lang="cs-CZ" dirty="0" err="1">
                <a:solidFill>
                  <a:schemeClr val="tx1"/>
                </a:solidFill>
              </a:rPr>
              <a:t>haima</a:t>
            </a:r>
            <a:r>
              <a:rPr lang="cs-CZ" dirty="0">
                <a:solidFill>
                  <a:schemeClr val="tx1"/>
                </a:solidFill>
              </a:rPr>
              <a:t>], lat. </a:t>
            </a:r>
            <a:r>
              <a:rPr lang="cs-CZ" dirty="0" err="1">
                <a:solidFill>
                  <a:schemeClr val="tx1"/>
                </a:solidFill>
              </a:rPr>
              <a:t>haemat</a:t>
            </a:r>
            <a:r>
              <a:rPr lang="cs-CZ" dirty="0">
                <a:solidFill>
                  <a:schemeClr val="tx1"/>
                </a:solidFill>
              </a:rPr>
              <a:t>-)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200" dirty="0"/>
              <a:t>S chorobnými stavy spojovány především dvě tekutiny: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200" b="1" dirty="0"/>
              <a:t>žluč </a:t>
            </a:r>
            <a:r>
              <a:rPr lang="cs-CZ" sz="2200" dirty="0"/>
              <a:t>(</a:t>
            </a:r>
            <a:r>
              <a:rPr lang="el-GR" u="sng" dirty="0">
                <a:solidFill>
                  <a:schemeClr val="tx1"/>
                </a:solidFill>
                <a:hlinkClick r:id="rId4" tooltip="χολή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χολή</a:t>
            </a:r>
            <a:r>
              <a:rPr lang="cs-CZ" u="sng" dirty="0">
                <a:solidFill>
                  <a:schemeClr val="tx1"/>
                </a:solidFill>
              </a:rPr>
              <a:t>; </a:t>
            </a:r>
            <a:r>
              <a:rPr lang="cs-CZ" u="sng" dirty="0" err="1">
                <a:solidFill>
                  <a:schemeClr val="tx1"/>
                </a:solidFill>
              </a:rPr>
              <a:t>cholé</a:t>
            </a:r>
            <a:r>
              <a:rPr lang="cs-CZ" u="sng" dirty="0">
                <a:solidFill>
                  <a:schemeClr val="tx1"/>
                </a:solidFill>
              </a:rPr>
              <a:t>)</a:t>
            </a:r>
            <a:r>
              <a:rPr lang="el-GR" dirty="0">
                <a:solidFill>
                  <a:schemeClr val="tx1"/>
                </a:solidFill>
              </a:rPr>
              <a:t> 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200" b="1" dirty="0"/>
              <a:t>hlen </a:t>
            </a:r>
            <a:r>
              <a:rPr lang="cs-CZ" sz="2200" dirty="0">
                <a:solidFill>
                  <a:schemeClr val="tx1"/>
                </a:solidFill>
              </a:rPr>
              <a:t>(</a:t>
            </a:r>
            <a:r>
              <a:rPr lang="el-GR" u="sng" dirty="0">
                <a:solidFill>
                  <a:schemeClr val="tx1"/>
                </a:solidFill>
                <a:hlinkClick r:id="rId5" tooltip="φλέγμα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φλέγμα</a:t>
            </a:r>
            <a:r>
              <a:rPr lang="cs-CZ" u="sng" dirty="0">
                <a:solidFill>
                  <a:schemeClr val="tx1"/>
                </a:solidFill>
              </a:rPr>
              <a:t>; </a:t>
            </a:r>
            <a:r>
              <a:rPr lang="cs-CZ" u="sng" dirty="0" err="1">
                <a:solidFill>
                  <a:schemeClr val="tx1"/>
                </a:solidFill>
              </a:rPr>
              <a:t>phlegma</a:t>
            </a:r>
            <a:r>
              <a:rPr lang="cs-CZ" u="sng" dirty="0">
                <a:solidFill>
                  <a:schemeClr val="tx1"/>
                </a:solidFill>
              </a:rPr>
              <a:t>)</a:t>
            </a:r>
            <a:r>
              <a:rPr lang="el-GR" dirty="0">
                <a:solidFill>
                  <a:schemeClr val="tx1"/>
                </a:solidFill>
              </a:rPr>
              <a:t> 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262626"/>
                </a:solidFill>
              </a:rPr>
              <a:t>Tělesné tekutiny</a:t>
            </a:r>
            <a:br>
              <a:rPr lang="cs-CZ" dirty="0">
                <a:solidFill>
                  <a:srgbClr val="262626"/>
                </a:solidFill>
              </a:rPr>
            </a:br>
            <a:r>
              <a:rPr lang="cs-CZ" dirty="0">
                <a:solidFill>
                  <a:srgbClr val="262626"/>
                </a:solidFill>
              </a:rPr>
              <a:t>(humorální teorie)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366105"/>
              </p:ext>
            </p:extLst>
          </p:nvPr>
        </p:nvGraphicFramePr>
        <p:xfrm>
          <a:off x="1295402" y="2479964"/>
          <a:ext cx="8993015" cy="316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09">
                  <a:extLst>
                    <a:ext uri="{9D8B030D-6E8A-4147-A177-3AD203B41FA5}">
                      <a16:colId xmlns:a16="http://schemas.microsoft.com/office/drawing/2014/main" val="3665825485"/>
                    </a:ext>
                  </a:extLst>
                </a:gridCol>
                <a:gridCol w="1052064">
                  <a:extLst>
                    <a:ext uri="{9D8B030D-6E8A-4147-A177-3AD203B41FA5}">
                      <a16:colId xmlns:a16="http://schemas.microsoft.com/office/drawing/2014/main" val="2612547946"/>
                    </a:ext>
                  </a:extLst>
                </a:gridCol>
                <a:gridCol w="1282704">
                  <a:extLst>
                    <a:ext uri="{9D8B030D-6E8A-4147-A177-3AD203B41FA5}">
                      <a16:colId xmlns:a16="http://schemas.microsoft.com/office/drawing/2014/main" val="3862916574"/>
                    </a:ext>
                  </a:extLst>
                </a:gridCol>
                <a:gridCol w="1081791">
                  <a:extLst>
                    <a:ext uri="{9D8B030D-6E8A-4147-A177-3AD203B41FA5}">
                      <a16:colId xmlns:a16="http://schemas.microsoft.com/office/drawing/2014/main" val="4181934583"/>
                    </a:ext>
                  </a:extLst>
                </a:gridCol>
                <a:gridCol w="1515054">
                  <a:extLst>
                    <a:ext uri="{9D8B030D-6E8A-4147-A177-3AD203B41FA5}">
                      <a16:colId xmlns:a16="http://schemas.microsoft.com/office/drawing/2014/main" val="1170911776"/>
                    </a:ext>
                  </a:extLst>
                </a:gridCol>
                <a:gridCol w="1191131">
                  <a:extLst>
                    <a:ext uri="{9D8B030D-6E8A-4147-A177-3AD203B41FA5}">
                      <a16:colId xmlns:a16="http://schemas.microsoft.com/office/drawing/2014/main" val="1274779451"/>
                    </a:ext>
                  </a:extLst>
                </a:gridCol>
                <a:gridCol w="1526062">
                  <a:extLst>
                    <a:ext uri="{9D8B030D-6E8A-4147-A177-3AD203B41FA5}">
                      <a16:colId xmlns:a16="http://schemas.microsoft.com/office/drawing/2014/main" val="947629445"/>
                    </a:ext>
                  </a:extLst>
                </a:gridCol>
              </a:tblGrid>
              <a:tr h="849107"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Tělesná tekutina</a:t>
                      </a:r>
                    </a:p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Období</a:t>
                      </a:r>
                    </a:p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Věk</a:t>
                      </a:r>
                    </a:p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Element</a:t>
                      </a:r>
                    </a:p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Orgán</a:t>
                      </a:r>
                    </a:p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Prostředí</a:t>
                      </a:r>
                    </a:p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Temperament</a:t>
                      </a:r>
                    </a:p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extLst>
                  <a:ext uri="{0D108BD9-81ED-4DB2-BD59-A6C34878D82A}">
                    <a16:rowId xmlns:a16="http://schemas.microsoft.com/office/drawing/2014/main" val="2975609818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krev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jaro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dětství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vzduch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játra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teplo a vlhko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sangvinik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extLst>
                  <a:ext uri="{0D108BD9-81ED-4DB2-BD59-A6C34878D82A}">
                    <a16:rowId xmlns:a16="http://schemas.microsoft.com/office/drawing/2014/main" val="2575103178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žluč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léto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mládí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oheň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žlučník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teplo a sucho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cholerik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extLst>
                  <a:ext uri="{0D108BD9-81ED-4DB2-BD59-A6C34878D82A}">
                    <a16:rowId xmlns:a16="http://schemas.microsoft.com/office/drawing/2014/main" val="742327826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černá žluč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podzim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dospělost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země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slezina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chlad a sucho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melancholik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extLst>
                  <a:ext uri="{0D108BD9-81ED-4DB2-BD59-A6C34878D82A}">
                    <a16:rowId xmlns:a16="http://schemas.microsoft.com/office/drawing/2014/main" val="260654340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hlen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zima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stáří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voda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mozek/plíce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chlad a vlhko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flegmatik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1" marR="44601" marT="0" marB="0"/>
                </a:tc>
                <a:extLst>
                  <a:ext uri="{0D108BD9-81ED-4DB2-BD59-A6C34878D82A}">
                    <a16:rowId xmlns:a16="http://schemas.microsoft.com/office/drawing/2014/main" val="155562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63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tělesných tekutin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3" y="2410692"/>
            <a:ext cx="4387273" cy="36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1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Galénos</a:t>
            </a:r>
            <a:r>
              <a:rPr lang="cs-CZ" dirty="0">
                <a:solidFill>
                  <a:srgbClr val="FFFFFF"/>
                </a:solidFill>
              </a:rPr>
              <a:t> (129-216)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cs-CZ" dirty="0"/>
              <a:t>Narodil se v Pergamu, r. 162 se přestěhoval do Říma</a:t>
            </a:r>
          </a:p>
          <a:p>
            <a:r>
              <a:rPr lang="cs-CZ" dirty="0"/>
              <a:t>Velmi plodný autor, lékařskou autoritou až do renesance</a:t>
            </a:r>
          </a:p>
          <a:p>
            <a:r>
              <a:rPr lang="cs-CZ" dirty="0"/>
              <a:t>Centrum živočišného organismu játra</a:t>
            </a:r>
          </a:p>
          <a:p>
            <a:r>
              <a:rPr lang="cs-CZ" dirty="0"/>
              <a:t>Hlavní propagátor metody pouštění žilou</a:t>
            </a:r>
          </a:p>
          <a:p>
            <a:r>
              <a:rPr lang="cs-CZ" dirty="0"/>
              <a:t>Humorální teorii převzal od Hippokrata (</a:t>
            </a:r>
            <a:r>
              <a:rPr lang="cs-CZ" i="1" dirty="0"/>
              <a:t>O přirozenosti člověka</a:t>
            </a:r>
            <a:r>
              <a:rPr lang="cs-CZ" dirty="0"/>
              <a:t>) a dále ji rozvinul. </a:t>
            </a:r>
          </a:p>
          <a:p>
            <a:pPr marL="0" indent="0">
              <a:buNone/>
            </a:pPr>
            <a:r>
              <a:rPr lang="cs-CZ" b="1" dirty="0" err="1"/>
              <a:t>Eucrasia</a:t>
            </a:r>
            <a:r>
              <a:rPr lang="cs-CZ" dirty="0"/>
              <a:t>: čtyři kvality a tekutiny jsou v harmonii</a:t>
            </a:r>
          </a:p>
          <a:p>
            <a:pPr marL="0" indent="0">
              <a:buNone/>
            </a:pPr>
            <a:r>
              <a:rPr lang="cs-CZ" b="1" dirty="0" err="1"/>
              <a:t>Dyscrasia</a:t>
            </a:r>
            <a:r>
              <a:rPr lang="cs-CZ" dirty="0"/>
              <a:t>: dochází k </a:t>
            </a:r>
            <a:r>
              <a:rPr lang="cs-CZ" dirty="0" err="1"/>
              <a:t>disbalanci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87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Galénova</a:t>
            </a:r>
            <a:r>
              <a:rPr lang="cs-CZ" dirty="0"/>
              <a:t>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Exces žluté žluči, černé žluči a hlenu se nazývá </a:t>
            </a:r>
            <a:r>
              <a:rPr lang="cs-CZ" b="1" dirty="0" err="1"/>
              <a:t>cacochymia</a:t>
            </a:r>
            <a:r>
              <a:rPr lang="cs-CZ" dirty="0"/>
              <a:t> </a:t>
            </a:r>
          </a:p>
          <a:p>
            <a:r>
              <a:rPr lang="cs-CZ" dirty="0"/>
              <a:t>Nadbytek krve se nazývá </a:t>
            </a:r>
            <a:r>
              <a:rPr lang="cs-CZ" b="1" dirty="0" err="1"/>
              <a:t>plethora</a:t>
            </a:r>
            <a:endParaRPr lang="cs-CZ" dirty="0"/>
          </a:p>
          <a:p>
            <a:r>
              <a:rPr lang="cs-CZ" dirty="0"/>
              <a:t>I nadbytek krve může způsobit patologický stav</a:t>
            </a:r>
          </a:p>
          <a:p>
            <a:r>
              <a:rPr lang="cs-CZ" dirty="0"/>
              <a:t>Zásadní důležitost v antickém systému měla teorie zbavení se zbytků</a:t>
            </a:r>
          </a:p>
          <a:p>
            <a:r>
              <a:rPr lang="cs-CZ" dirty="0"/>
              <a:t>Pouštění žilou mělo odvrátit krev z jedné části těla do druhé</a:t>
            </a:r>
          </a:p>
          <a:p>
            <a:r>
              <a:rPr lang="cs-CZ" dirty="0" err="1"/>
              <a:t>Galén</a:t>
            </a:r>
            <a:r>
              <a:rPr lang="cs-CZ" dirty="0"/>
              <a:t> opakovaně psal, že lékař může zastavit krvácení, kdykoli chce.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955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1127</Words>
  <Application>Microsoft Office PowerPoint</Application>
  <PresentationFormat>Širokoúhlá obrazovka</PresentationFormat>
  <Paragraphs>155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Organika</vt:lpstr>
      <vt:lpstr>Venaesectio, phlebotomia aneb pouštění žilou</vt:lpstr>
      <vt:lpstr>Lékařství</vt:lpstr>
      <vt:lpstr>Lékařská terminologie</vt:lpstr>
      <vt:lpstr>PHLEBOTOMIA</vt:lpstr>
      <vt:lpstr>HIPPOKRATÉS A CORPUS HIPPOCRATICUM</vt:lpstr>
      <vt:lpstr>Tělesné tekutiny (humorální teorie)</vt:lpstr>
      <vt:lpstr>Teorie tělesných tekutin</vt:lpstr>
      <vt:lpstr>Galénos (129-216)</vt:lpstr>
      <vt:lpstr>Galénova teorie</vt:lpstr>
      <vt:lpstr>Pouštění žilou</vt:lpstr>
      <vt:lpstr>Pouštění žilou (asi 480 př. Kr.)</vt:lpstr>
      <vt:lpstr>Středověk</vt:lpstr>
      <vt:lpstr>Pouštění žilou</vt:lpstr>
      <vt:lpstr>Lékařská astrologie (jatroastrologie)</vt:lpstr>
      <vt:lpstr>Pouštění žilou</vt:lpstr>
      <vt:lpstr>Baňkování</vt:lpstr>
      <vt:lpstr>Renesance</vt:lpstr>
      <vt:lpstr> Andreas Vessalius (1514–1564) a  William Harvey (1578–1657) </vt:lpstr>
      <vt:lpstr>Osvícenství</vt:lpstr>
      <vt:lpstr>19. století</vt:lpstr>
      <vt:lpstr>Pouštění žilou (1860)</vt:lpstr>
      <vt:lpstr>Pouštění žilou pomocí pijavic (hirudo medicinalis)</vt:lpstr>
      <vt:lpstr>Moderní doba a současnost</vt:lpstr>
      <vt:lpstr>Intelektuální anomálie?</vt:lpstr>
      <vt:lpstr>Základní literatura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Venaesectio, phlebotomia aneb pouštění žilou</dc:title>
  <dc:creator>HP</dc:creator>
  <cp:lastModifiedBy>HP</cp:lastModifiedBy>
  <cp:revision>20</cp:revision>
  <dcterms:created xsi:type="dcterms:W3CDTF">2022-04-11T13:09:17Z</dcterms:created>
  <dcterms:modified xsi:type="dcterms:W3CDTF">2022-04-29T07:52:26Z</dcterms:modified>
</cp:coreProperties>
</file>