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309" r:id="rId5"/>
    <p:sldId id="260" r:id="rId6"/>
    <p:sldId id="310" r:id="rId7"/>
    <p:sldId id="287" r:id="rId8"/>
    <p:sldId id="316" r:id="rId9"/>
    <p:sldId id="261" r:id="rId10"/>
    <p:sldId id="288" r:id="rId11"/>
    <p:sldId id="262" r:id="rId12"/>
    <p:sldId id="289" r:id="rId13"/>
    <p:sldId id="263" r:id="rId14"/>
    <p:sldId id="290" r:id="rId15"/>
    <p:sldId id="302" r:id="rId16"/>
    <p:sldId id="256" r:id="rId17"/>
    <p:sldId id="264" r:id="rId18"/>
    <p:sldId id="265" r:id="rId19"/>
    <p:sldId id="322" r:id="rId20"/>
    <p:sldId id="323" r:id="rId21"/>
    <p:sldId id="303" r:id="rId22"/>
    <p:sldId id="301" r:id="rId23"/>
    <p:sldId id="317" r:id="rId24"/>
    <p:sldId id="266" r:id="rId25"/>
    <p:sldId id="304" r:id="rId26"/>
    <p:sldId id="291" r:id="rId27"/>
    <p:sldId id="318" r:id="rId28"/>
    <p:sldId id="312" r:id="rId29"/>
    <p:sldId id="305" r:id="rId30"/>
    <p:sldId id="319" r:id="rId31"/>
    <p:sldId id="267" r:id="rId32"/>
    <p:sldId id="320" r:id="rId33"/>
    <p:sldId id="297" r:id="rId34"/>
    <p:sldId id="292" r:id="rId35"/>
    <p:sldId id="293" r:id="rId36"/>
    <p:sldId id="324" r:id="rId37"/>
    <p:sldId id="298" r:id="rId38"/>
    <p:sldId id="268" r:id="rId39"/>
    <p:sldId id="299" r:id="rId40"/>
    <p:sldId id="294" r:id="rId41"/>
    <p:sldId id="269" r:id="rId42"/>
    <p:sldId id="270" r:id="rId43"/>
    <p:sldId id="295" r:id="rId44"/>
    <p:sldId id="271" r:id="rId45"/>
    <p:sldId id="272" r:id="rId46"/>
    <p:sldId id="273" r:id="rId47"/>
    <p:sldId id="274" r:id="rId48"/>
    <p:sldId id="313" r:id="rId49"/>
    <p:sldId id="275" r:id="rId50"/>
    <p:sldId id="314" r:id="rId51"/>
    <p:sldId id="300" r:id="rId52"/>
    <p:sldId id="276" r:id="rId53"/>
    <p:sldId id="277" r:id="rId54"/>
    <p:sldId id="311" r:id="rId55"/>
    <p:sldId id="278" r:id="rId56"/>
    <p:sldId id="279" r:id="rId57"/>
    <p:sldId id="281" r:id="rId58"/>
    <p:sldId id="280" r:id="rId59"/>
    <p:sldId id="282" r:id="rId60"/>
    <p:sldId id="283" r:id="rId61"/>
    <p:sldId id="321" r:id="rId62"/>
    <p:sldId id="315" r:id="rId63"/>
    <p:sldId id="296" r:id="rId64"/>
    <p:sldId id="307" r:id="rId65"/>
    <p:sldId id="308" r:id="rId66"/>
    <p:sldId id="325" r:id="rId67"/>
    <p:sldId id="326" r:id="rId68"/>
    <p:sldId id="284" r:id="rId69"/>
    <p:sldId id="306" r:id="rId70"/>
    <p:sldId id="285" r:id="rId7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2060-2EE7-402A-90D9-608A5ADB7A82}" type="datetimeFigureOut">
              <a:rPr lang="cs-CZ" smtClean="0"/>
              <a:pPr/>
              <a:t>02.12.2022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4B38-452C-4BBF-9F62-3B815A3776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2060-2EE7-402A-90D9-608A5ADB7A82}" type="datetimeFigureOut">
              <a:rPr lang="cs-CZ" smtClean="0"/>
              <a:pPr/>
              <a:t>02.12.2022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4B38-452C-4BBF-9F62-3B815A3776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2060-2EE7-402A-90D9-608A5ADB7A82}" type="datetimeFigureOut">
              <a:rPr lang="cs-CZ" smtClean="0"/>
              <a:pPr/>
              <a:t>02.12.2022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4B38-452C-4BBF-9F62-3B815A3776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2060-2EE7-402A-90D9-608A5ADB7A82}" type="datetimeFigureOut">
              <a:rPr lang="cs-CZ" smtClean="0"/>
              <a:pPr/>
              <a:t>02.12.2022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4B38-452C-4BBF-9F62-3B815A3776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2060-2EE7-402A-90D9-608A5ADB7A82}" type="datetimeFigureOut">
              <a:rPr lang="cs-CZ" smtClean="0"/>
              <a:pPr/>
              <a:t>02.12.2022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4B38-452C-4BBF-9F62-3B815A3776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2060-2EE7-402A-90D9-608A5ADB7A82}" type="datetimeFigureOut">
              <a:rPr lang="cs-CZ" smtClean="0"/>
              <a:pPr/>
              <a:t>02.12.2022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4B38-452C-4BBF-9F62-3B815A3776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2060-2EE7-402A-90D9-608A5ADB7A82}" type="datetimeFigureOut">
              <a:rPr lang="cs-CZ" smtClean="0"/>
              <a:pPr/>
              <a:t>02.12.2022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4B38-452C-4BBF-9F62-3B815A3776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2060-2EE7-402A-90D9-608A5ADB7A82}" type="datetimeFigureOut">
              <a:rPr lang="cs-CZ" smtClean="0"/>
              <a:pPr/>
              <a:t>02.12.2022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4B38-452C-4BBF-9F62-3B815A3776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2060-2EE7-402A-90D9-608A5ADB7A82}" type="datetimeFigureOut">
              <a:rPr lang="cs-CZ" smtClean="0"/>
              <a:pPr/>
              <a:t>02.12.2022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4B38-452C-4BBF-9F62-3B815A3776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2060-2EE7-402A-90D9-608A5ADB7A82}" type="datetimeFigureOut">
              <a:rPr lang="cs-CZ" smtClean="0"/>
              <a:pPr/>
              <a:t>02.12.2022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4B38-452C-4BBF-9F62-3B815A3776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2060-2EE7-402A-90D9-608A5ADB7A82}" type="datetimeFigureOut">
              <a:rPr lang="cs-CZ" smtClean="0"/>
              <a:pPr/>
              <a:t>02.12.2022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924B38-452C-4BBF-9F62-3B815A377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9D2060-2EE7-402A-90D9-608A5ADB7A82}" type="datetimeFigureOut">
              <a:rPr lang="cs-CZ" smtClean="0"/>
              <a:pPr/>
              <a:t>02.12.2022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924B38-452C-4BBF-9F62-3B815A37764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3429024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>
                <a:solidFill>
                  <a:srgbClr val="FFFF00"/>
                </a:solidFill>
              </a:rPr>
              <a:t>Přednáška pro</a:t>
            </a:r>
            <a:br>
              <a:rPr lang="cs-CZ" sz="3200" dirty="0" smtClean="0">
                <a:solidFill>
                  <a:srgbClr val="FFFF00"/>
                </a:solidFill>
              </a:rPr>
            </a:br>
            <a:r>
              <a:rPr lang="cs-CZ" sz="3200" dirty="0" smtClean="0">
                <a:solidFill>
                  <a:srgbClr val="FFFF00"/>
                </a:solidFill>
              </a:rPr>
              <a:t/>
            </a:r>
            <a:br>
              <a:rPr lang="cs-CZ" sz="3200" dirty="0" smtClean="0">
                <a:solidFill>
                  <a:srgbClr val="FFFF00"/>
                </a:solidFill>
              </a:rPr>
            </a:br>
            <a:r>
              <a:rPr lang="cs-CZ" dirty="0" smtClean="0"/>
              <a:t> </a:t>
            </a:r>
            <a:r>
              <a:rPr lang="cs-CZ" sz="6700" dirty="0" smtClean="0">
                <a:solidFill>
                  <a:srgbClr val="00B0F0"/>
                </a:solidFill>
              </a:rPr>
              <a:t>Den latiny </a:t>
            </a:r>
            <a:r>
              <a:rPr lang="cs-CZ" sz="6700" dirty="0" smtClean="0">
                <a:solidFill>
                  <a:srgbClr val="FF0000"/>
                </a:solidFill>
              </a:rPr>
              <a:t/>
            </a:r>
            <a:br>
              <a:rPr lang="cs-CZ" sz="6700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200" dirty="0" smtClean="0">
                <a:solidFill>
                  <a:srgbClr val="FFFF00"/>
                </a:solidFill>
              </a:rPr>
              <a:t>na FF UK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013176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>
                <a:solidFill>
                  <a:srgbClr val="006600"/>
                </a:solidFill>
                <a:latin typeface="Arial"/>
                <a:cs typeface="Arial"/>
              </a:rPr>
              <a:t>©  </a:t>
            </a:r>
            <a:r>
              <a:rPr lang="cs-CZ" sz="2400" b="1" dirty="0" smtClean="0">
                <a:solidFill>
                  <a:srgbClr val="006600"/>
                </a:solidFill>
              </a:rPr>
              <a:t>Doc. PhDr. Martin Hemelík, CSc.</a:t>
            </a:r>
            <a:endParaRPr lang="cs-CZ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082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97467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Abych Vám však podal zcela přesnou informaci, je třeba dodat, že určitá část současné </a:t>
            </a:r>
            <a:r>
              <a:rPr lang="cs-CZ" b="1" u="sng" dirty="0" smtClean="0">
                <a:solidFill>
                  <a:srgbClr val="0070C0"/>
                </a:solidFill>
              </a:rPr>
              <a:t>odborné</a:t>
            </a:r>
            <a:r>
              <a:rPr lang="cs-CZ" b="1" dirty="0" smtClean="0">
                <a:solidFill>
                  <a:schemeClr val="tx1"/>
                </a:solidFill>
              </a:rPr>
              <a:t> (zejména </a:t>
            </a:r>
            <a:r>
              <a:rPr lang="cs-CZ" b="1" u="sng" dirty="0" smtClean="0">
                <a:solidFill>
                  <a:srgbClr val="0070C0"/>
                </a:solidFill>
              </a:rPr>
              <a:t>klinické či patologické</a:t>
            </a:r>
            <a:r>
              <a:rPr lang="cs-CZ" b="1" dirty="0" smtClean="0">
                <a:solidFill>
                  <a:schemeClr val="tx1"/>
                </a:solidFill>
              </a:rPr>
              <a:t>) </a:t>
            </a:r>
            <a:r>
              <a:rPr lang="cs-CZ" b="1" u="sng" dirty="0" smtClean="0">
                <a:solidFill>
                  <a:srgbClr val="0070C0"/>
                </a:solidFill>
              </a:rPr>
              <a:t>terminologie</a:t>
            </a:r>
            <a:r>
              <a:rPr lang="cs-CZ" b="1" dirty="0" smtClean="0">
                <a:solidFill>
                  <a:schemeClr val="tx1"/>
                </a:solidFill>
              </a:rPr>
              <a:t> je</a:t>
            </a:r>
            <a:r>
              <a:rPr lang="cs-CZ" b="1" dirty="0" smtClean="0"/>
              <a:t> </a:t>
            </a:r>
            <a:r>
              <a:rPr lang="cs-CZ" b="1" u="sng" dirty="0" smtClean="0">
                <a:solidFill>
                  <a:srgbClr val="FF0000"/>
                </a:solidFill>
              </a:rPr>
              <a:t>řeckého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chemeClr val="tx1"/>
                </a:solidFill>
              </a:rPr>
              <a:t>původu, což má své jasné historické kořeny.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Nechci Vás však unavovat v tomto směru nějakými podrobnostmi či detaily.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V každém případě platí, že kdokoli se chce i v současné době věnovat medicíně jako oboru, musí </a:t>
            </a:r>
            <a:r>
              <a:rPr lang="cs-CZ" b="1" u="sng" dirty="0" smtClean="0">
                <a:solidFill>
                  <a:schemeClr val="tx1"/>
                </a:solidFill>
              </a:rPr>
              <a:t>být alespoň základním způsobem obeznámen s </a:t>
            </a:r>
            <a:r>
              <a:rPr lang="cs-CZ" b="1" u="sng" dirty="0" smtClean="0">
                <a:solidFill>
                  <a:srgbClr val="FF0000"/>
                </a:solidFill>
              </a:rPr>
              <a:t>latinským a řeckým jazykem</a:t>
            </a:r>
            <a:r>
              <a:rPr lang="cs-CZ" b="1" dirty="0" smtClean="0">
                <a:solidFill>
                  <a:schemeClr val="tx1"/>
                </a:solidFill>
              </a:rPr>
              <a:t>. 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865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840435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Tak tomu bylo ve středověku, renesanci a dalších etapách a je tomu tak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v zásadě dodnes.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Znalost latinského a řeckého jazyka, orientace v základních gramatických strukturách a dostatečný přehled v lexikální zásobě - to nejsou důležité předpoklady </a:t>
            </a:r>
            <a:r>
              <a:rPr lang="cs-CZ" b="1" dirty="0" smtClean="0">
                <a:solidFill>
                  <a:srgbClr val="0070C0"/>
                </a:solidFill>
              </a:rPr>
              <a:t>pouze pro samotné </a:t>
            </a:r>
            <a:r>
              <a:rPr lang="cs-CZ" b="1" u="sng" dirty="0" smtClean="0">
                <a:solidFill>
                  <a:srgbClr val="0070C0"/>
                </a:solidFill>
              </a:rPr>
              <a:t>medicínské obory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– chirurgii, internu, pediatrii atd. – ale platí to například rovněž pro</a:t>
            </a:r>
            <a:r>
              <a:rPr lang="cs-CZ" b="1" dirty="0" smtClean="0"/>
              <a:t> </a:t>
            </a:r>
            <a:r>
              <a:rPr lang="cs-CZ" b="1" u="sng" dirty="0" smtClean="0">
                <a:solidFill>
                  <a:srgbClr val="0070C0"/>
                </a:solidFill>
              </a:rPr>
              <a:t>historii medicíny, pro základní povědomí o historických diagnostických metodách a terapeutických postupech </a:t>
            </a:r>
            <a:r>
              <a:rPr lang="cs-CZ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23225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cs-CZ" b="1" u="sng" dirty="0">
                <a:solidFill>
                  <a:srgbClr val="0070C0"/>
                </a:solidFill>
              </a:rPr>
              <a:t>Dějiny </a:t>
            </a:r>
            <a:r>
              <a:rPr lang="cs-CZ" b="1" u="sng" dirty="0" smtClean="0">
                <a:solidFill>
                  <a:srgbClr val="0070C0"/>
                </a:solidFill>
              </a:rPr>
              <a:t>lékařství </a:t>
            </a:r>
            <a:r>
              <a:rPr lang="cs-CZ" b="1" u="sng" dirty="0" smtClean="0">
                <a:solidFill>
                  <a:schemeClr val="tx1"/>
                </a:solidFill>
              </a:rPr>
              <a:t>a všeho, co k tomuto oboru náleží, </a:t>
            </a:r>
            <a:r>
              <a:rPr lang="cs-CZ" b="1" u="sng" dirty="0">
                <a:solidFill>
                  <a:schemeClr val="tx1"/>
                </a:solidFill>
              </a:rPr>
              <a:t>představují neobyčejně zajímavou disciplínu. </a:t>
            </a:r>
            <a:endParaRPr lang="cs-CZ" b="1" u="sng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V nich </a:t>
            </a:r>
            <a:r>
              <a:rPr lang="cs-CZ" b="1" dirty="0">
                <a:solidFill>
                  <a:schemeClr val="tx1"/>
                </a:solidFill>
              </a:rPr>
              <a:t>se lze seznamovat s tisíciletou snahou </a:t>
            </a:r>
            <a:r>
              <a:rPr lang="cs-CZ" b="1" dirty="0" smtClean="0">
                <a:solidFill>
                  <a:schemeClr val="tx1"/>
                </a:solidFill>
              </a:rPr>
              <a:t>člověka upevňovat, ochránit své </a:t>
            </a:r>
            <a:r>
              <a:rPr lang="cs-CZ" b="1" dirty="0" smtClean="0"/>
              <a:t>zdraví a případně si ho navracet, pokud je ztraceno </a:t>
            </a:r>
            <a:r>
              <a:rPr lang="cs-CZ" b="1" dirty="0"/>
              <a:t>. </a:t>
            </a:r>
            <a:r>
              <a:rPr lang="cs-CZ" b="1" dirty="0">
                <a:solidFill>
                  <a:schemeClr val="tx1"/>
                </a:solidFill>
              </a:rPr>
              <a:t>Neboť jak pravil slavný arabský středověký lékař</a:t>
            </a:r>
            <a:r>
              <a:rPr lang="cs-CZ" b="1" dirty="0"/>
              <a:t>  </a:t>
            </a:r>
            <a:r>
              <a:rPr lang="cs-CZ" b="1" u="sng" dirty="0">
                <a:solidFill>
                  <a:srgbClr val="008000"/>
                </a:solidFill>
              </a:rPr>
              <a:t>Ibn</a:t>
            </a:r>
            <a:r>
              <a:rPr lang="cs-CZ" b="1" u="sng" dirty="0">
                <a:solidFill>
                  <a:srgbClr val="00B050"/>
                </a:solidFill>
              </a:rPr>
              <a:t> </a:t>
            </a:r>
            <a:r>
              <a:rPr lang="cs-CZ" b="1" u="sng" dirty="0" err="1">
                <a:solidFill>
                  <a:srgbClr val="008000"/>
                </a:solidFill>
              </a:rPr>
              <a:t>Sína</a:t>
            </a:r>
            <a:r>
              <a:rPr lang="cs-CZ" b="1" u="sng" dirty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(v latinsky mluvícím prostředí byl znám pod jménem </a:t>
            </a:r>
            <a:r>
              <a:rPr lang="cs-CZ" b="1" i="1" dirty="0" err="1" smtClean="0">
                <a:solidFill>
                  <a:srgbClr val="FF0000"/>
                </a:solidFill>
              </a:rPr>
              <a:t>Avicenna</a:t>
            </a:r>
            <a:r>
              <a:rPr lang="cs-CZ" b="1" dirty="0">
                <a:solidFill>
                  <a:schemeClr val="tx1"/>
                </a:solidFill>
              </a:rPr>
              <a:t>):</a:t>
            </a:r>
            <a:r>
              <a:rPr lang="cs-CZ" b="1" dirty="0"/>
              <a:t> </a:t>
            </a:r>
          </a:p>
          <a:p>
            <a:r>
              <a:rPr lang="cs-CZ" b="1" dirty="0"/>
              <a:t>„</a:t>
            </a:r>
            <a:r>
              <a:rPr lang="cs-CZ" sz="3200" b="1" i="1" u="sng" dirty="0">
                <a:solidFill>
                  <a:srgbClr val="FF0000"/>
                </a:solidFill>
              </a:rPr>
              <a:t>Účelem medicíny je, aby se zdraví člověka </a:t>
            </a:r>
            <a:r>
              <a:rPr lang="cs-CZ" sz="3200" b="1" i="1" u="sng" dirty="0" smtClean="0">
                <a:solidFill>
                  <a:srgbClr val="FF0000"/>
                </a:solidFill>
              </a:rPr>
              <a:t>zachovalo, </a:t>
            </a:r>
            <a:r>
              <a:rPr lang="cs-CZ" sz="3200" b="1" i="1" u="sng" dirty="0">
                <a:solidFill>
                  <a:srgbClr val="FF0000"/>
                </a:solidFill>
              </a:rPr>
              <a:t>pokud trvá, a aby bylo obnoveno, když přestává</a:t>
            </a:r>
            <a:r>
              <a:rPr lang="cs-CZ" b="1" i="1" dirty="0">
                <a:solidFill>
                  <a:srgbClr val="FF0000"/>
                </a:solidFill>
              </a:rPr>
              <a:t>.</a:t>
            </a:r>
            <a:r>
              <a:rPr lang="cs-CZ" b="1" dirty="0"/>
              <a:t>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0695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1504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Pro účely dnešní popularizační </a:t>
            </a:r>
            <a:r>
              <a:rPr lang="cs-CZ" b="1" u="sng" dirty="0" smtClean="0">
                <a:solidFill>
                  <a:srgbClr val="00B050"/>
                </a:solidFill>
              </a:rPr>
              <a:t>přednášky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chemeClr val="tx1"/>
                </a:solidFill>
              </a:rPr>
              <a:t>jsem se rozhodl vybrat téma, jež by Vás mohlo, jak alespoň doufám, dostatečně zaujmout.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Domnívám se, že by takovým tématem mohl být jeden velice zajímavý okruh z oblasti </a:t>
            </a:r>
            <a:r>
              <a:rPr lang="cs-CZ" b="1" u="sng" dirty="0" smtClean="0">
                <a:solidFill>
                  <a:srgbClr val="0070C0"/>
                </a:solidFill>
              </a:rPr>
              <a:t>historie středověké </a:t>
            </a:r>
            <a:r>
              <a:rPr lang="cs-CZ" b="1" u="sng" dirty="0">
                <a:solidFill>
                  <a:srgbClr val="0070C0"/>
                </a:solidFill>
              </a:rPr>
              <a:t>a</a:t>
            </a:r>
            <a:r>
              <a:rPr lang="cs-CZ" b="1" u="sng" dirty="0" smtClean="0">
                <a:solidFill>
                  <a:srgbClr val="0070C0"/>
                </a:solidFill>
              </a:rPr>
              <a:t> renesanční medicíny, především pak z oblasti rozpoznávání chorob a jejich určování, tj. diagnostiky</a:t>
            </a:r>
            <a:r>
              <a:rPr lang="cs-CZ" b="1" dirty="0" smtClean="0"/>
              <a:t>.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Ač se přirozeně soustředím na středověkou a raně novověkou éru, samotné téma se svým významem klene přes staletí, ba tisíciletí dějin lékařství a je relevantní také v současné době, tj. na počátku 21. století.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697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Nejlépe bude, začneme-li u názvu </a:t>
            </a:r>
            <a:r>
              <a:rPr lang="cs-CZ" b="1" dirty="0">
                <a:solidFill>
                  <a:schemeClr val="tx1"/>
                </a:solidFill>
              </a:rPr>
              <a:t>dnešní </a:t>
            </a:r>
            <a:r>
              <a:rPr lang="cs-CZ" b="1" dirty="0" smtClean="0">
                <a:solidFill>
                  <a:schemeClr val="tx1"/>
                </a:solidFill>
              </a:rPr>
              <a:t>přednášky, který </a:t>
            </a:r>
            <a:r>
              <a:rPr lang="cs-CZ" b="1" dirty="0">
                <a:solidFill>
                  <a:schemeClr val="tx1"/>
                </a:solidFill>
              </a:rPr>
              <a:t>zní</a:t>
            </a:r>
            <a:r>
              <a:rPr lang="cs-CZ" b="1" dirty="0" smtClean="0">
                <a:solidFill>
                  <a:schemeClr val="tx1"/>
                </a:solidFill>
              </a:rPr>
              <a:t>:</a:t>
            </a:r>
            <a:endParaRPr lang="cs-CZ" sz="5600" b="1" u="sng" dirty="0" smtClean="0">
              <a:solidFill>
                <a:srgbClr val="0070C0"/>
              </a:solidFill>
            </a:endParaRPr>
          </a:p>
          <a:p>
            <a:r>
              <a:rPr lang="cs-CZ" sz="5600" b="1" u="sng" dirty="0" smtClean="0">
                <a:solidFill>
                  <a:srgbClr val="0070C0"/>
                </a:solidFill>
              </a:rPr>
              <a:t>Lékaři a/nebo šarlatáni?</a:t>
            </a:r>
            <a:endParaRPr lang="cs-CZ" sz="4000" b="1" i="1" u="sng" dirty="0">
              <a:solidFill>
                <a:srgbClr val="FF0000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Aneb</a:t>
            </a:r>
            <a:r>
              <a:rPr lang="cs-CZ" sz="2800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cs-CZ" sz="3500" b="1" i="1" dirty="0" err="1" smtClean="0">
                <a:solidFill>
                  <a:srgbClr val="FF0000"/>
                </a:solidFill>
              </a:rPr>
              <a:t>Tractatus</a:t>
            </a:r>
            <a:r>
              <a:rPr lang="cs-CZ" sz="3500" b="1" i="1" dirty="0" smtClean="0">
                <a:solidFill>
                  <a:srgbClr val="FF0000"/>
                </a:solidFill>
              </a:rPr>
              <a:t> </a:t>
            </a:r>
            <a:r>
              <a:rPr lang="cs-CZ" sz="3500" b="1" i="1" dirty="0">
                <a:solidFill>
                  <a:srgbClr val="FF0000"/>
                </a:solidFill>
              </a:rPr>
              <a:t>brevis de </a:t>
            </a:r>
            <a:r>
              <a:rPr lang="cs-CZ" sz="3500" b="1" i="1" dirty="0" err="1" smtClean="0">
                <a:solidFill>
                  <a:srgbClr val="FF0000"/>
                </a:solidFill>
              </a:rPr>
              <a:t>historia</a:t>
            </a:r>
            <a:r>
              <a:rPr lang="cs-CZ" sz="3500" b="1" i="1" dirty="0" smtClean="0">
                <a:solidFill>
                  <a:srgbClr val="FF0000"/>
                </a:solidFill>
              </a:rPr>
              <a:t> </a:t>
            </a:r>
            <a:r>
              <a:rPr lang="cs-CZ" sz="3500" b="1" i="1" dirty="0" err="1" smtClean="0">
                <a:solidFill>
                  <a:srgbClr val="FF0000"/>
                </a:solidFill>
              </a:rPr>
              <a:t>uroscopiae</a:t>
            </a:r>
            <a:endParaRPr lang="cs-CZ" sz="3500" b="1" i="1" dirty="0">
              <a:solidFill>
                <a:srgbClr val="FF0000"/>
              </a:solidFill>
            </a:endParaRPr>
          </a:p>
          <a:p>
            <a:endParaRPr lang="cs-CZ" sz="3500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Pro nastavení určité atmosféry našeho setkání je podtitul uveden v latinském jazyce. V českém překladu pak zní:  </a:t>
            </a:r>
            <a:r>
              <a:rPr lang="cs-CZ" sz="2800" b="1" i="1" dirty="0">
                <a:solidFill>
                  <a:srgbClr val="002060"/>
                </a:solidFill>
              </a:rPr>
              <a:t>Krátké </a:t>
            </a:r>
            <a:r>
              <a:rPr lang="cs-CZ" sz="2800" b="1" i="1" dirty="0" smtClean="0">
                <a:solidFill>
                  <a:srgbClr val="002060"/>
                </a:solidFill>
              </a:rPr>
              <a:t>pojednání z historie </a:t>
            </a:r>
            <a:r>
              <a:rPr lang="cs-CZ" sz="2800" b="1" i="1" dirty="0" err="1" smtClean="0">
                <a:solidFill>
                  <a:srgbClr val="002060"/>
                </a:solidFill>
              </a:rPr>
              <a:t>uroskopie</a:t>
            </a:r>
            <a:r>
              <a:rPr lang="cs-CZ" sz="2800" b="1" i="1" dirty="0" smtClean="0">
                <a:solidFill>
                  <a:srgbClr val="002060"/>
                </a:solidFill>
              </a:rPr>
              <a:t>.</a:t>
            </a:r>
          </a:p>
          <a:p>
            <a:endParaRPr lang="cs-CZ" b="1" dirty="0">
              <a:solidFill>
                <a:srgbClr val="00206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2344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Název přednášky a podtitul zřejmě naznačuje, že se chci zabývat vztahem mezi lékaři a tzv. šarlatány v oblasti medicíny, a to zejména s ohledem na „</a:t>
            </a:r>
            <a:r>
              <a:rPr lang="cs-CZ" sz="2800" b="1" u="sng" dirty="0" err="1" smtClean="0">
                <a:solidFill>
                  <a:schemeClr val="tx1"/>
                </a:solidFill>
              </a:rPr>
              <a:t>uroskopii</a:t>
            </a:r>
            <a:r>
              <a:rPr lang="cs-CZ" sz="2800" b="1" dirty="0" smtClean="0">
                <a:solidFill>
                  <a:schemeClr val="tx1"/>
                </a:solidFill>
              </a:rPr>
              <a:t>“ (</a:t>
            </a:r>
            <a:r>
              <a:rPr lang="cs-CZ" sz="2800" b="1" i="1" dirty="0" err="1">
                <a:solidFill>
                  <a:srgbClr val="FF0000"/>
                </a:solidFill>
              </a:rPr>
              <a:t>uroscopia</a:t>
            </a:r>
            <a:r>
              <a:rPr lang="cs-CZ" sz="2800" b="1" dirty="0" smtClean="0">
                <a:solidFill>
                  <a:schemeClr val="tx1"/>
                </a:solidFill>
              </a:rPr>
              <a:t>). 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Slova „</a:t>
            </a:r>
            <a:r>
              <a:rPr lang="cs-CZ" sz="2800" b="1" dirty="0" smtClean="0">
                <a:solidFill>
                  <a:srgbClr val="0070C0"/>
                </a:solidFill>
              </a:rPr>
              <a:t>lékař</a:t>
            </a:r>
            <a:r>
              <a:rPr lang="cs-CZ" sz="2800" b="1" dirty="0" smtClean="0">
                <a:solidFill>
                  <a:schemeClr val="tx1"/>
                </a:solidFill>
              </a:rPr>
              <a:t>“ a „</a:t>
            </a:r>
            <a:r>
              <a:rPr lang="cs-CZ" sz="2800" b="1" dirty="0" smtClean="0">
                <a:solidFill>
                  <a:srgbClr val="002060"/>
                </a:solidFill>
              </a:rPr>
              <a:t>šarlatán</a:t>
            </a:r>
            <a:r>
              <a:rPr lang="cs-CZ" sz="2800" b="1" dirty="0" smtClean="0">
                <a:solidFill>
                  <a:schemeClr val="tx1"/>
                </a:solidFill>
              </a:rPr>
              <a:t>“ (z </a:t>
            </a:r>
            <a:r>
              <a:rPr lang="cs-CZ" sz="2800" b="1" dirty="0" err="1" smtClean="0">
                <a:solidFill>
                  <a:schemeClr val="tx1"/>
                </a:solidFill>
              </a:rPr>
              <a:t>francouštiny</a:t>
            </a:r>
            <a:r>
              <a:rPr lang="cs-CZ" sz="2800" b="1" dirty="0" smtClean="0">
                <a:solidFill>
                  <a:schemeClr val="tx1"/>
                </a:solidFill>
              </a:rPr>
              <a:t>, kde „</a:t>
            </a:r>
            <a:r>
              <a:rPr lang="cs-CZ" sz="2800" b="1" i="1" dirty="0" err="1" smtClean="0">
                <a:solidFill>
                  <a:srgbClr val="002060"/>
                </a:solidFill>
              </a:rPr>
              <a:t>charlatan</a:t>
            </a:r>
            <a:r>
              <a:rPr lang="cs-CZ" sz="2800" b="1" dirty="0" smtClean="0">
                <a:solidFill>
                  <a:schemeClr val="tx1"/>
                </a:solidFill>
              </a:rPr>
              <a:t>“ = </a:t>
            </a:r>
            <a:r>
              <a:rPr lang="cs-CZ" sz="2800" b="1" dirty="0" err="1" smtClean="0">
                <a:solidFill>
                  <a:srgbClr val="C00000"/>
                </a:solidFill>
              </a:rPr>
              <a:t>dryáčník</a:t>
            </a:r>
            <a:r>
              <a:rPr lang="cs-CZ" sz="2800" b="1" dirty="0" smtClean="0">
                <a:solidFill>
                  <a:schemeClr val="tx1"/>
                </a:solidFill>
              </a:rPr>
              <a:t>, tj. ten, kdo diagnostikuje a léčí neověřenými dryáčnickými postupy bez patřičného exaktního odůvodnění; </a:t>
            </a:r>
            <a:r>
              <a:rPr lang="cs-CZ" sz="2800" b="1" dirty="0" smtClean="0">
                <a:solidFill>
                  <a:srgbClr val="C00000"/>
                </a:solidFill>
              </a:rPr>
              <a:t>dryák</a:t>
            </a:r>
            <a:r>
              <a:rPr lang="cs-CZ" sz="2800" b="1" dirty="0" smtClean="0">
                <a:solidFill>
                  <a:schemeClr val="tx1"/>
                </a:solidFill>
              </a:rPr>
              <a:t> = univerzální, avšak zcela neověřený a pochybný všelék) jsou zřejmá, naproti tomu třetí </a:t>
            </a:r>
            <a:r>
              <a:rPr lang="cs-CZ" sz="2800" b="1" dirty="0" smtClean="0"/>
              <a:t>slovo</a:t>
            </a:r>
            <a:r>
              <a:rPr lang="cs-CZ" sz="2800" b="1" dirty="0" smtClean="0">
                <a:solidFill>
                  <a:schemeClr val="tx1"/>
                </a:solidFill>
              </a:rPr>
              <a:t> jasné být nemusí.  </a:t>
            </a:r>
          </a:p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957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968552"/>
          </a:xfrm>
        </p:spPr>
        <p:txBody>
          <a:bodyPr>
            <a:normAutofit fontScale="85000" lnSpcReduction="20000"/>
          </a:bodyPr>
          <a:lstStyle/>
          <a:p>
            <a:r>
              <a:rPr lang="cs-CZ" sz="2800" b="1" dirty="0"/>
              <a:t>Nejprve si tedy stručně objasníme samotné slovo</a:t>
            </a:r>
            <a:r>
              <a:rPr lang="cs-CZ" sz="2400" b="1" dirty="0"/>
              <a:t> </a:t>
            </a:r>
            <a:r>
              <a:rPr lang="cs-CZ" b="1" dirty="0"/>
              <a:t>„</a:t>
            </a:r>
            <a:r>
              <a:rPr lang="cs-CZ" sz="2800" b="1" u="sng" dirty="0" err="1">
                <a:solidFill>
                  <a:srgbClr val="FF0000"/>
                </a:solidFill>
              </a:rPr>
              <a:t>uroskopie</a:t>
            </a:r>
            <a:r>
              <a:rPr lang="cs-CZ" b="1" dirty="0"/>
              <a:t>“!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Podle současné základní lékařské příručky</a:t>
            </a:r>
            <a:r>
              <a:rPr lang="cs-CZ" b="1" dirty="0" smtClean="0"/>
              <a:t> </a:t>
            </a:r>
            <a:r>
              <a:rPr lang="cs-CZ" sz="3000" b="1" i="1" u="sng" dirty="0" smtClean="0">
                <a:solidFill>
                  <a:srgbClr val="0070C0"/>
                </a:solidFill>
              </a:rPr>
              <a:t>Lexicon </a:t>
            </a:r>
            <a:r>
              <a:rPr lang="cs-CZ" sz="3000" b="1" i="1" u="sng" dirty="0" err="1" smtClean="0">
                <a:solidFill>
                  <a:srgbClr val="0070C0"/>
                </a:solidFill>
              </a:rPr>
              <a:t>medicum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r>
              <a:rPr lang="cs-CZ" sz="4400" b="1" i="1" dirty="0" err="1" smtClean="0">
                <a:solidFill>
                  <a:srgbClr val="FF0000"/>
                </a:solidFill>
              </a:rPr>
              <a:t>Uroscopia</a:t>
            </a:r>
            <a:r>
              <a:rPr lang="cs-CZ" sz="4400" b="1" i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 </a:t>
            </a:r>
            <a:r>
              <a:rPr lang="cs-CZ" b="1" dirty="0" smtClean="0"/>
              <a:t>je vymezena jako </a:t>
            </a:r>
            <a:r>
              <a:rPr lang="cs-CZ" b="1" u="sng" dirty="0" smtClean="0">
                <a:solidFill>
                  <a:srgbClr val="002060"/>
                </a:solidFill>
              </a:rPr>
              <a:t>vyšetřování moči.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tx1"/>
                </a:solidFill>
              </a:rPr>
              <a:t>Etymologie termínu spočívá na dvou řeckých slovech, substantivu a slovesu:</a:t>
            </a:r>
          </a:p>
          <a:p>
            <a:r>
              <a:rPr lang="cs-CZ" sz="4000" b="1" i="1" dirty="0" err="1" smtClean="0">
                <a:solidFill>
                  <a:srgbClr val="00B050"/>
                </a:solidFill>
              </a:rPr>
              <a:t>ouron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008000"/>
                </a:solidFill>
              </a:rPr>
              <a:t>(</a:t>
            </a:r>
            <a:r>
              <a:rPr lang="el-GR" b="1" i="1" dirty="0" smtClean="0">
                <a:solidFill>
                  <a:srgbClr val="008000"/>
                </a:solidFill>
              </a:rPr>
              <a:t>ουρον</a:t>
            </a:r>
            <a:r>
              <a:rPr lang="cs-CZ" b="1" i="1" dirty="0" smtClean="0">
                <a:solidFill>
                  <a:srgbClr val="008000"/>
                </a:solidFill>
              </a:rPr>
              <a:t>) </a:t>
            </a:r>
            <a:r>
              <a:rPr lang="cs-CZ" dirty="0" smtClean="0"/>
              <a:t>= </a:t>
            </a:r>
            <a:r>
              <a:rPr lang="cs-CZ" b="1" dirty="0" smtClean="0">
                <a:solidFill>
                  <a:schemeClr val="tx1"/>
                </a:solidFill>
              </a:rPr>
              <a:t>moč</a:t>
            </a:r>
            <a:r>
              <a:rPr lang="cs-CZ" dirty="0" smtClean="0"/>
              <a:t>, </a:t>
            </a:r>
          </a:p>
          <a:p>
            <a:r>
              <a:rPr lang="cs-CZ" sz="4000" b="1" i="1" dirty="0" err="1" smtClean="0">
                <a:solidFill>
                  <a:srgbClr val="00B050"/>
                </a:solidFill>
              </a:rPr>
              <a:t>skopeo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008000"/>
                </a:solidFill>
              </a:rPr>
              <a:t>(</a:t>
            </a:r>
            <a:r>
              <a:rPr lang="el-GR" b="1" i="1" dirty="0" smtClean="0">
                <a:solidFill>
                  <a:srgbClr val="008000"/>
                </a:solidFill>
              </a:rPr>
              <a:t>σκοπεω</a:t>
            </a:r>
            <a:r>
              <a:rPr lang="cs-CZ" b="1" i="1" dirty="0" smtClean="0">
                <a:solidFill>
                  <a:srgbClr val="008000"/>
                </a:solidFill>
              </a:rPr>
              <a:t>) </a:t>
            </a:r>
            <a:r>
              <a:rPr lang="cs-CZ" dirty="0" smtClean="0"/>
              <a:t>= </a:t>
            </a:r>
            <a:r>
              <a:rPr lang="cs-CZ" b="1" dirty="0" smtClean="0">
                <a:solidFill>
                  <a:schemeClr val="tx1"/>
                </a:solidFill>
              </a:rPr>
              <a:t>pozoruji, hledím, zkoumám</a:t>
            </a:r>
          </a:p>
          <a:p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                                         smysly.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45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Je možné, že pro řadu z Vás není tento odborný termín neznámý. Pravděpodobně mnozí z Vás již nějaké </a:t>
            </a:r>
            <a:r>
              <a:rPr lang="cs-CZ" sz="2800" b="1" u="sng" dirty="0" err="1" smtClean="0">
                <a:solidFill>
                  <a:srgbClr val="0070C0"/>
                </a:solidFill>
              </a:rPr>
              <a:t>uroskopické</a:t>
            </a:r>
            <a:r>
              <a:rPr lang="cs-CZ" sz="2800" b="1" dirty="0" smtClean="0">
                <a:solidFill>
                  <a:schemeClr val="tx1"/>
                </a:solidFill>
              </a:rPr>
              <a:t> vyšetření absolvovali, aniž byste možná tušili, že se právě takto v odborné terminologii označuje.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A navíc jste jistě ve větší či menší míře seznámeni s filmovým dílem režisérky A. Hollandové (v hlavní roli s I. Trojanem), v jehož názvu se objevuje právě slovo „</a:t>
            </a:r>
            <a:r>
              <a:rPr lang="cs-CZ" sz="2800" b="1" i="1" u="sng" dirty="0" smtClean="0">
                <a:solidFill>
                  <a:srgbClr val="C00000"/>
                </a:solidFill>
              </a:rPr>
              <a:t>Šarlatán</a:t>
            </a:r>
            <a:r>
              <a:rPr lang="cs-CZ" sz="2800" b="1" dirty="0" smtClean="0">
                <a:solidFill>
                  <a:schemeClr val="tx1"/>
                </a:solidFill>
              </a:rPr>
              <a:t>“ a které svého času vzbudilo značný ohlas. Z našeho hlediska je zajímavé především tím, že </a:t>
            </a:r>
            <a:r>
              <a:rPr lang="cs-CZ" sz="2800" b="1" u="sng" dirty="0" err="1" smtClean="0">
                <a:solidFill>
                  <a:srgbClr val="FF0000"/>
                </a:solidFill>
              </a:rPr>
              <a:t>uroskopie</a:t>
            </a:r>
            <a:r>
              <a:rPr lang="cs-CZ" sz="2800" b="1" dirty="0" smtClean="0">
                <a:solidFill>
                  <a:schemeClr val="tx1"/>
                </a:solidFill>
              </a:rPr>
              <a:t> v něm představuje ústřední téma.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713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34076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3200" b="1" dirty="0" smtClean="0"/>
              <a:t>Jen pro doplnění informace pro ty, kteří případně onen film neznají: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lnSpcReduction="10000"/>
          </a:bodyPr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Film</a:t>
            </a:r>
            <a:r>
              <a:rPr lang="cs-CZ" dirty="0" smtClean="0"/>
              <a:t> „</a:t>
            </a:r>
            <a:r>
              <a:rPr lang="cs-CZ" b="1" i="1" dirty="0" smtClean="0">
                <a:solidFill>
                  <a:srgbClr val="C00000"/>
                </a:solidFill>
              </a:rPr>
              <a:t>Šarlatán</a:t>
            </a:r>
            <a:r>
              <a:rPr lang="cs-CZ" dirty="0" smtClean="0"/>
              <a:t>“ </a:t>
            </a:r>
            <a:r>
              <a:rPr lang="cs-CZ" b="1" dirty="0" smtClean="0">
                <a:solidFill>
                  <a:schemeClr val="tx1"/>
                </a:solidFill>
              </a:rPr>
              <a:t>zpracovává životní osudy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u="sng" dirty="0" smtClean="0">
                <a:solidFill>
                  <a:srgbClr val="008000"/>
                </a:solidFill>
              </a:rPr>
              <a:t>Jana Mikoláška</a:t>
            </a:r>
            <a:r>
              <a:rPr lang="cs-CZ" dirty="0" smtClean="0">
                <a:solidFill>
                  <a:srgbClr val="008000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(1889 – 1973), českého laického </a:t>
            </a:r>
            <a:r>
              <a:rPr lang="cs-CZ" b="1" dirty="0" smtClean="0">
                <a:solidFill>
                  <a:srgbClr val="0070C0"/>
                </a:solidFill>
              </a:rPr>
              <a:t>diagnostika a lidového léčitele</a:t>
            </a:r>
            <a:r>
              <a:rPr lang="cs-CZ" b="1" dirty="0" smtClean="0">
                <a:solidFill>
                  <a:schemeClr val="tx1"/>
                </a:solidFill>
              </a:rPr>
              <a:t>, který se v tomto oboru </a:t>
            </a:r>
            <a:r>
              <a:rPr lang="cs-CZ" b="1" dirty="0"/>
              <a:t>postupem </a:t>
            </a:r>
            <a:r>
              <a:rPr lang="cs-CZ" b="1" dirty="0" smtClean="0"/>
              <a:t>času v nedávné </a:t>
            </a:r>
            <a:r>
              <a:rPr lang="cs-CZ" b="1" dirty="0"/>
              <a:t>minulosti </a:t>
            </a:r>
            <a:r>
              <a:rPr lang="cs-CZ" b="1" dirty="0" smtClean="0">
                <a:solidFill>
                  <a:schemeClr val="tx1"/>
                </a:solidFill>
              </a:rPr>
              <a:t>stal jednou z nejznámějších a nejuznávanějších osobností. Později však byl v důsledku mnoha okolností pozapomenut.</a:t>
            </a:r>
          </a:p>
          <a:p>
            <a:r>
              <a:rPr lang="cs-CZ" b="1" dirty="0" smtClean="0"/>
              <a:t>Mikoláškovo jméno se vlivem uvedeného filmového díla A. </a:t>
            </a:r>
            <a:r>
              <a:rPr lang="cs-CZ" b="1" dirty="0" err="1" smtClean="0"/>
              <a:t>Holland</a:t>
            </a:r>
            <a:r>
              <a:rPr lang="cs-CZ" b="1" dirty="0" smtClean="0"/>
              <a:t> dnes opět dostalo do obecného povědomí.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282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52528"/>
          </a:xfrm>
        </p:spPr>
        <p:txBody>
          <a:bodyPr>
            <a:normAutofit/>
          </a:bodyPr>
          <a:lstStyle/>
          <a:p>
            <a:r>
              <a:rPr lang="cs-CZ" b="1" u="sng" dirty="0">
                <a:solidFill>
                  <a:srgbClr val="008000"/>
                </a:solidFill>
              </a:rPr>
              <a:t>Jeho diagnostická a léčitelská metoda byla </a:t>
            </a:r>
            <a:r>
              <a:rPr lang="cs-CZ" b="1" u="sng" dirty="0" smtClean="0">
                <a:solidFill>
                  <a:srgbClr val="008000"/>
                </a:solidFill>
              </a:rPr>
              <a:t>velmi jednoduchá.</a:t>
            </a:r>
          </a:p>
          <a:p>
            <a:r>
              <a:rPr lang="cs-CZ" b="1" u="sng" dirty="0" smtClean="0">
                <a:solidFill>
                  <a:srgbClr val="008000"/>
                </a:solidFill>
              </a:rPr>
              <a:t>Pacient </a:t>
            </a:r>
            <a:r>
              <a:rPr lang="cs-CZ" b="1" u="sng" dirty="0">
                <a:solidFill>
                  <a:srgbClr val="008000"/>
                </a:solidFill>
              </a:rPr>
              <a:t>odevzdal vzorek </a:t>
            </a:r>
            <a:r>
              <a:rPr lang="cs-CZ" b="1" u="sng" dirty="0" smtClean="0">
                <a:solidFill>
                  <a:srgbClr val="008000"/>
                </a:solidFill>
              </a:rPr>
              <a:t>své moči. </a:t>
            </a:r>
          </a:p>
          <a:p>
            <a:r>
              <a:rPr lang="cs-CZ" b="1" u="sng" dirty="0" smtClean="0">
                <a:solidFill>
                  <a:srgbClr val="008000"/>
                </a:solidFill>
              </a:rPr>
              <a:t>Mikolášek si vzorek </a:t>
            </a:r>
            <a:r>
              <a:rPr lang="cs-CZ" b="1" u="sng" dirty="0">
                <a:solidFill>
                  <a:srgbClr val="008000"/>
                </a:solidFill>
              </a:rPr>
              <a:t>prohlédl, seznámil se </a:t>
            </a:r>
            <a:r>
              <a:rPr lang="cs-CZ" b="1" u="sng" dirty="0" smtClean="0">
                <a:solidFill>
                  <a:srgbClr val="008000"/>
                </a:solidFill>
              </a:rPr>
              <a:t>se základními </a:t>
            </a:r>
            <a:r>
              <a:rPr lang="cs-CZ" b="1" u="sng" dirty="0">
                <a:solidFill>
                  <a:srgbClr val="008000"/>
                </a:solidFill>
              </a:rPr>
              <a:t>informacemi o stavu pacienta, určil diagnózu a zároveň i léčbu směsí bylin, které sám nakládal do speciálního </a:t>
            </a:r>
            <a:r>
              <a:rPr lang="cs-CZ" b="1" u="sng" dirty="0" smtClean="0">
                <a:solidFill>
                  <a:srgbClr val="008000"/>
                </a:solidFill>
              </a:rPr>
              <a:t>nálevu, jehož složení bylo jeho tajemstvím.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0893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5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buNone/>
            </a:pPr>
            <a:endParaRPr lang="cs-CZ" sz="3600" u="sng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cs-CZ" sz="3600" u="sng" dirty="0" smtClean="0">
                <a:solidFill>
                  <a:srgbClr val="0070C0"/>
                </a:solidFill>
                <a:latin typeface="Arial Black" pitchFamily="34" charset="0"/>
              </a:rPr>
              <a:t>LÉKAŘI A/NEBO ŠARLATÁNI?</a:t>
            </a:r>
          </a:p>
          <a:p>
            <a:pPr algn="ctr">
              <a:buNone/>
            </a:pPr>
            <a:endParaRPr lang="cs-CZ" sz="24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buNone/>
            </a:pPr>
            <a:endParaRPr lang="cs-CZ" sz="24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aneb</a:t>
            </a:r>
          </a:p>
          <a:p>
            <a:pPr algn="ctr">
              <a:buNone/>
            </a:pPr>
            <a:endParaRPr lang="cs-CZ" u="sng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cs-CZ" i="1" dirty="0" err="1" smtClean="0">
                <a:solidFill>
                  <a:srgbClr val="FF0000"/>
                </a:solidFill>
                <a:latin typeface="Arial Black" pitchFamily="34" charset="0"/>
              </a:rPr>
              <a:t>Tractatus</a:t>
            </a:r>
            <a:r>
              <a:rPr lang="cs-CZ" i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i="1" dirty="0">
                <a:solidFill>
                  <a:srgbClr val="FF0000"/>
                </a:solidFill>
                <a:latin typeface="Arial Black" pitchFamily="34" charset="0"/>
              </a:rPr>
              <a:t>brevis </a:t>
            </a:r>
            <a:r>
              <a:rPr lang="cs-CZ" i="1" dirty="0" smtClean="0">
                <a:solidFill>
                  <a:srgbClr val="FF0000"/>
                </a:solidFill>
                <a:latin typeface="Arial Black" pitchFamily="34" charset="0"/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  <a:latin typeface="Arial Black" pitchFamily="34" charset="0"/>
              </a:rPr>
              <a:t>historia</a:t>
            </a:r>
            <a:r>
              <a:rPr lang="cs-CZ" i="1" dirty="0" smtClean="0">
                <a:solidFill>
                  <a:srgbClr val="FF0000"/>
                </a:solidFill>
                <a:latin typeface="Arial Black" pitchFamily="34" charset="0"/>
              </a:rPr>
              <a:t>  </a:t>
            </a:r>
            <a:r>
              <a:rPr lang="cs-CZ" i="1" dirty="0" err="1" smtClean="0">
                <a:solidFill>
                  <a:srgbClr val="FF0000"/>
                </a:solidFill>
                <a:latin typeface="Arial Black" pitchFamily="34" charset="0"/>
              </a:rPr>
              <a:t>uroscopiae</a:t>
            </a:r>
            <a:endParaRPr lang="cs-CZ" i="1" dirty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cs-CZ" sz="48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cs-CZ" sz="2800" u="sng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501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K </a:t>
            </a:r>
            <a:r>
              <a:rPr lang="cs-CZ" b="1" dirty="0"/>
              <a:t>tomu </a:t>
            </a:r>
            <a:r>
              <a:rPr lang="cs-CZ" b="1" dirty="0" smtClean="0"/>
              <a:t>všemu měl předpoklady </a:t>
            </a:r>
            <a:r>
              <a:rPr lang="cs-CZ" b="1" dirty="0"/>
              <a:t>– sice nebyl lékař, ale celý život se zabýval botanikou a zejména bylinami</a:t>
            </a:r>
            <a:r>
              <a:rPr lang="cs-CZ" b="1" u="sng" dirty="0">
                <a:solidFill>
                  <a:srgbClr val="008000"/>
                </a:solidFill>
              </a:rPr>
              <a:t>. </a:t>
            </a:r>
            <a:r>
              <a:rPr lang="cs-CZ" b="1" u="sng" dirty="0"/>
              <a:t>Stal se dokonce „</a:t>
            </a:r>
            <a:r>
              <a:rPr lang="cs-CZ" b="1" u="sng" dirty="0">
                <a:solidFill>
                  <a:srgbClr val="FF0000"/>
                </a:solidFill>
              </a:rPr>
              <a:t>úředním znalcem bylin</a:t>
            </a:r>
            <a:r>
              <a:rPr lang="cs-CZ" b="1" u="sng" dirty="0"/>
              <a:t>“. Mnoho znalostí čerpal z českého překladu </a:t>
            </a:r>
            <a:r>
              <a:rPr lang="cs-CZ" b="1" u="sng" dirty="0" err="1"/>
              <a:t>renesačního</a:t>
            </a:r>
            <a:r>
              <a:rPr lang="cs-CZ" b="1" u="sng" dirty="0"/>
              <a:t> díla P. A. </a:t>
            </a:r>
            <a:r>
              <a:rPr lang="cs-CZ" b="1" u="sng" dirty="0" err="1"/>
              <a:t>Mattioliho</a:t>
            </a:r>
            <a:r>
              <a:rPr lang="cs-CZ" b="1" u="sng" dirty="0"/>
              <a:t> </a:t>
            </a:r>
            <a:r>
              <a:rPr lang="cs-CZ" b="1" i="1" u="sng" dirty="0" err="1" smtClean="0">
                <a:solidFill>
                  <a:srgbClr val="FF0000"/>
                </a:solidFill>
              </a:rPr>
              <a:t>Commentarii</a:t>
            </a:r>
            <a:r>
              <a:rPr lang="cs-CZ" b="1" i="1" u="sng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>
                <a:solidFill>
                  <a:srgbClr val="FF0000"/>
                </a:solidFill>
              </a:rPr>
              <a:t>in sex </a:t>
            </a:r>
            <a:r>
              <a:rPr lang="cs-CZ" b="1" i="1" u="sng" dirty="0" err="1">
                <a:solidFill>
                  <a:srgbClr val="FF0000"/>
                </a:solidFill>
              </a:rPr>
              <a:t>libros</a:t>
            </a:r>
            <a:r>
              <a:rPr lang="cs-CZ" b="1" i="1" u="sng" dirty="0">
                <a:solidFill>
                  <a:srgbClr val="FF0000"/>
                </a:solidFill>
              </a:rPr>
              <a:t> </a:t>
            </a:r>
            <a:r>
              <a:rPr lang="cs-CZ" b="1" i="1" u="sng" dirty="0" err="1" smtClean="0">
                <a:solidFill>
                  <a:srgbClr val="FF0000"/>
                </a:solidFill>
              </a:rPr>
              <a:t>Penacii</a:t>
            </a:r>
            <a:r>
              <a:rPr lang="cs-CZ" b="1" i="1" u="sng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err="1">
                <a:solidFill>
                  <a:srgbClr val="FF0000"/>
                </a:solidFill>
              </a:rPr>
              <a:t>Dioscordis</a:t>
            </a:r>
            <a:r>
              <a:rPr lang="cs-CZ" b="1" i="1" u="sng" dirty="0">
                <a:solidFill>
                  <a:srgbClr val="FF0000"/>
                </a:solidFill>
              </a:rPr>
              <a:t>, </a:t>
            </a:r>
            <a:r>
              <a:rPr lang="cs-CZ" b="1" i="1" u="sng" dirty="0"/>
              <a:t>známého pod názvem </a:t>
            </a:r>
            <a:r>
              <a:rPr lang="cs-CZ" b="1" i="1" u="sng" dirty="0">
                <a:solidFill>
                  <a:srgbClr val="FF0000"/>
                </a:solidFill>
              </a:rPr>
              <a:t>Herbář neboli Bylinář</a:t>
            </a:r>
            <a:r>
              <a:rPr lang="cs-CZ" b="1" u="sng" dirty="0"/>
              <a:t> (1544, první český překlad Tadeáše Hájka z Hájku 1562).</a:t>
            </a:r>
          </a:p>
          <a:p>
            <a:pPr marL="0" indent="0">
              <a:buNone/>
            </a:pPr>
            <a:r>
              <a:rPr lang="cs-CZ" b="1" dirty="0"/>
              <a:t>(</a:t>
            </a:r>
            <a:r>
              <a:rPr lang="cs-CZ" b="1" smtClean="0"/>
              <a:t>Penacius</a:t>
            </a:r>
            <a:r>
              <a:rPr lang="cs-CZ" b="1" dirty="0" smtClean="0"/>
              <a:t> </a:t>
            </a:r>
            <a:r>
              <a:rPr lang="cs-CZ" b="1" dirty="0" err="1"/>
              <a:t>Dioscordis</a:t>
            </a:r>
            <a:r>
              <a:rPr lang="cs-CZ" b="1" dirty="0"/>
              <a:t> byl autorem díla </a:t>
            </a:r>
            <a:r>
              <a:rPr lang="cs-CZ" b="1" i="1" dirty="0">
                <a:solidFill>
                  <a:srgbClr val="0070C0"/>
                </a:solidFill>
              </a:rPr>
              <a:t>De </a:t>
            </a:r>
            <a:r>
              <a:rPr lang="cs-CZ" b="1" i="1" dirty="0" err="1">
                <a:solidFill>
                  <a:srgbClr val="0070C0"/>
                </a:solidFill>
              </a:rPr>
              <a:t>materia</a:t>
            </a:r>
            <a:r>
              <a:rPr lang="cs-CZ" b="1" i="1" dirty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medica</a:t>
            </a:r>
            <a:r>
              <a:rPr lang="cs-CZ" b="1" i="1" dirty="0" smtClean="0">
                <a:solidFill>
                  <a:srgbClr val="0070C0"/>
                </a:solidFill>
              </a:rPr>
              <a:t>.</a:t>
            </a:r>
            <a:r>
              <a:rPr lang="cs-CZ" b="1" dirty="0" smtClean="0"/>
              <a:t>)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Tato metoda byla neobyčejně účinná, využívali ji úspěšně mnozí (včetně těch, kteří jsou dnes označováni jako celebrity), a proto byla Mikoláškova osobnost nesmírně populární.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7497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V onom filmovém představení, ale nejen v něm, se tak vlastně nastoluje otázka, do jaké míry mohou být laicky prováděná </a:t>
            </a:r>
            <a:r>
              <a:rPr lang="cs-CZ" sz="2800" b="1" dirty="0" err="1" smtClean="0">
                <a:solidFill>
                  <a:srgbClr val="FF0000"/>
                </a:solidFill>
              </a:rPr>
              <a:t>uroskopická</a:t>
            </a:r>
            <a:r>
              <a:rPr lang="cs-CZ" sz="2800" b="1" dirty="0" smtClean="0">
                <a:solidFill>
                  <a:schemeClr val="tx1"/>
                </a:solidFill>
              </a:rPr>
              <a:t> vyšetření a závěry z nich odvozené považovány za pouhé „</a:t>
            </a:r>
            <a:r>
              <a:rPr lang="cs-CZ" sz="2800" b="1" dirty="0" smtClean="0">
                <a:solidFill>
                  <a:srgbClr val="002060"/>
                </a:solidFill>
              </a:rPr>
              <a:t>šarlatánství</a:t>
            </a:r>
            <a:r>
              <a:rPr lang="cs-CZ" sz="2800" b="1" dirty="0" smtClean="0">
                <a:solidFill>
                  <a:schemeClr val="tx1"/>
                </a:solidFill>
              </a:rPr>
              <a:t>“, či je možno je pokládat za seriózní diagnostickou metodu.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Ostatně taková otázka může být vztažena i k mnoha jiným nikoli zcela vědecky-medicínsky založeným postupům a závěrům, které jsou dnes často velice populární.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Chtěl bych Vám tuto tematiku osvětlit z jednoho úhlu pohledu, který je fundován především historicky!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6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328592"/>
          </a:xfrm>
        </p:spPr>
        <p:txBody>
          <a:bodyPr>
            <a:normAutofit/>
          </a:bodyPr>
          <a:lstStyle/>
          <a:p>
            <a:r>
              <a:rPr lang="cs-CZ" b="1" u="sng" dirty="0">
                <a:solidFill>
                  <a:srgbClr val="006600"/>
                </a:solidFill>
              </a:rPr>
              <a:t>D</a:t>
            </a:r>
            <a:r>
              <a:rPr lang="cs-CZ" b="1" u="sng" dirty="0" smtClean="0">
                <a:solidFill>
                  <a:srgbClr val="006600"/>
                </a:solidFill>
              </a:rPr>
              <a:t>ovolím si na tomto místě ještě jednu poznámku na okraj:</a:t>
            </a:r>
          </a:p>
          <a:p>
            <a:r>
              <a:rPr lang="cs-CZ" b="1" dirty="0" smtClean="0"/>
              <a:t>V </a:t>
            </a:r>
            <a:r>
              <a:rPr lang="cs-CZ" b="1" dirty="0"/>
              <a:t>souvislosti se zkoumáním lidské moči se m</a:t>
            </a:r>
            <a:r>
              <a:rPr lang="cs-CZ" b="1" dirty="0" smtClean="0"/>
              <a:t>ůžete </a:t>
            </a:r>
            <a:r>
              <a:rPr lang="cs-CZ" b="1" dirty="0"/>
              <a:t>setkat také s </a:t>
            </a:r>
            <a:r>
              <a:rPr lang="cs-CZ" b="1" dirty="0" smtClean="0">
                <a:solidFill>
                  <a:schemeClr val="tx1"/>
                </a:solidFill>
              </a:rPr>
              <a:t>termínem „</a:t>
            </a:r>
            <a:r>
              <a:rPr lang="cs-CZ" b="1" u="sng" dirty="0" err="1" smtClean="0">
                <a:solidFill>
                  <a:srgbClr val="C00000"/>
                </a:solidFill>
              </a:rPr>
              <a:t>uromancia</a:t>
            </a:r>
            <a:r>
              <a:rPr lang="cs-CZ" b="1" dirty="0" smtClean="0">
                <a:solidFill>
                  <a:schemeClr val="tx1"/>
                </a:solidFill>
              </a:rPr>
              <a:t>“.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To je termín používaný zejména v renesanci a raném novověku a označoval </a:t>
            </a:r>
            <a:r>
              <a:rPr lang="cs-CZ" b="1" u="sng" dirty="0" smtClean="0">
                <a:solidFill>
                  <a:srgbClr val="C00000"/>
                </a:solidFill>
              </a:rPr>
              <a:t>věštění a předpovídání budoucnosti </a:t>
            </a:r>
            <a:r>
              <a:rPr lang="cs-CZ" b="1" dirty="0" smtClean="0">
                <a:solidFill>
                  <a:schemeClr val="tx1"/>
                </a:solidFill>
              </a:rPr>
              <a:t>z toho, jaké vlastnosti má lidská moč.</a:t>
            </a:r>
          </a:p>
          <a:p>
            <a:r>
              <a:rPr lang="cs-CZ" b="1" dirty="0" smtClean="0"/>
              <a:t>Není na tom nic překvapivého, </a:t>
            </a:r>
            <a:r>
              <a:rPr lang="cs-CZ" b="1" u="sng" dirty="0" smtClean="0"/>
              <a:t>renesanční doba byla v tomto směru velice příznivě nakloněna nejrůznějším okultním naukám a magii</a:t>
            </a:r>
            <a:r>
              <a:rPr lang="cs-CZ" b="1" dirty="0" smtClean="0"/>
              <a:t>. </a:t>
            </a: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963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Po vynalezení knihtisku </a:t>
            </a:r>
            <a:r>
              <a:rPr lang="cs-CZ" b="1" dirty="0" smtClean="0"/>
              <a:t>se totiž </a:t>
            </a:r>
            <a:r>
              <a:rPr lang="cs-CZ" b="1" dirty="0"/>
              <a:t>i mezi laickou veřejností šířily lékařské spisy a na jejich základě se </a:t>
            </a:r>
            <a:r>
              <a:rPr lang="cs-CZ" b="1" dirty="0" smtClean="0"/>
              <a:t>mohla výrazně  </a:t>
            </a:r>
            <a:r>
              <a:rPr lang="cs-CZ" b="1" dirty="0"/>
              <a:t>a široce </a:t>
            </a:r>
            <a:r>
              <a:rPr lang="cs-CZ" b="1" dirty="0" smtClean="0"/>
              <a:t>uplatňovat nejen laická </a:t>
            </a:r>
            <a:r>
              <a:rPr lang="cs-CZ" b="1" dirty="0" err="1" smtClean="0">
                <a:solidFill>
                  <a:srgbClr val="FF0000"/>
                </a:solidFill>
              </a:rPr>
              <a:t>uroskopie</a:t>
            </a:r>
            <a:r>
              <a:rPr lang="cs-CZ" b="1" dirty="0" smtClean="0"/>
              <a:t>, </a:t>
            </a:r>
            <a:r>
              <a:rPr lang="cs-CZ" b="1" dirty="0"/>
              <a:t>ale lidská moč se </a:t>
            </a:r>
            <a:r>
              <a:rPr lang="cs-CZ" b="1" dirty="0" smtClean="0"/>
              <a:t>rovněž zkoumala jakožto nástroj </a:t>
            </a:r>
            <a:r>
              <a:rPr lang="cs-CZ" b="1" dirty="0" err="1">
                <a:solidFill>
                  <a:srgbClr val="FF0000"/>
                </a:solidFill>
              </a:rPr>
              <a:t>uromancie</a:t>
            </a:r>
            <a:r>
              <a:rPr lang="cs-CZ" b="1" dirty="0"/>
              <a:t>. </a:t>
            </a:r>
            <a:endParaRPr lang="cs-CZ" b="1" dirty="0" smtClean="0"/>
          </a:p>
          <a:p>
            <a:r>
              <a:rPr lang="cs-CZ" b="1" dirty="0" smtClean="0"/>
              <a:t>Naštěstí </a:t>
            </a:r>
            <a:r>
              <a:rPr lang="cs-CZ" b="1" dirty="0"/>
              <a:t>již v XVII. století se lékaři od těchto vskutku </a:t>
            </a:r>
            <a:r>
              <a:rPr lang="cs-CZ" b="1" u="sng" dirty="0"/>
              <a:t>šarlatánských</a:t>
            </a:r>
            <a:r>
              <a:rPr lang="cs-CZ" b="1" dirty="0"/>
              <a:t> metod distancovali. (</a:t>
            </a:r>
            <a:r>
              <a:rPr lang="cs-CZ" b="1" dirty="0" smtClean="0"/>
              <a:t>V roce 1637 </a:t>
            </a:r>
            <a:r>
              <a:rPr lang="cs-CZ" b="1" dirty="0"/>
              <a:t>například </a:t>
            </a:r>
            <a:r>
              <a:rPr lang="cs-CZ" b="1" dirty="0" smtClean="0"/>
              <a:t>vydal anglický lékař </a:t>
            </a:r>
            <a:r>
              <a:rPr lang="cs-CZ" b="1" u="sng" dirty="0" smtClean="0">
                <a:solidFill>
                  <a:srgbClr val="0070C0"/>
                </a:solidFill>
              </a:rPr>
              <a:t>Thomas Brian </a:t>
            </a:r>
            <a:r>
              <a:rPr lang="cs-CZ" b="1" dirty="0" smtClean="0"/>
              <a:t>drobný spis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/>
              <a:t>„ </a:t>
            </a:r>
            <a:r>
              <a:rPr lang="cs-CZ" b="1" i="1" dirty="0" err="1" smtClean="0">
                <a:solidFill>
                  <a:srgbClr val="FF0000"/>
                </a:solidFill>
              </a:rPr>
              <a:t>The</a:t>
            </a:r>
            <a:r>
              <a:rPr lang="cs-CZ" b="1" i="1" dirty="0" smtClean="0"/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Pisse-Prophets</a:t>
            </a:r>
            <a:r>
              <a:rPr lang="cs-CZ" b="1" dirty="0" smtClean="0"/>
              <a:t>“, namířený proti těmto podvodným praktikám! Na titulní straně nechal umístit citát z římského klasika Petronia: „</a:t>
            </a:r>
            <a:r>
              <a:rPr lang="cs-CZ" b="1" i="1" dirty="0" smtClean="0">
                <a:solidFill>
                  <a:srgbClr val="006600"/>
                </a:solidFill>
              </a:rPr>
              <a:t>Si </a:t>
            </a:r>
            <a:r>
              <a:rPr lang="cs-CZ" b="1" i="1" dirty="0" err="1" smtClean="0">
                <a:solidFill>
                  <a:srgbClr val="006600"/>
                </a:solidFill>
              </a:rPr>
              <a:t>populus</a:t>
            </a:r>
            <a:r>
              <a:rPr lang="cs-CZ" b="1" i="1" dirty="0" smtClean="0">
                <a:solidFill>
                  <a:srgbClr val="006600"/>
                </a:solidFill>
              </a:rPr>
              <a:t> </a:t>
            </a:r>
            <a:r>
              <a:rPr lang="cs-CZ" b="1" i="1" dirty="0" err="1" smtClean="0">
                <a:solidFill>
                  <a:srgbClr val="006600"/>
                </a:solidFill>
              </a:rPr>
              <a:t>vult</a:t>
            </a:r>
            <a:r>
              <a:rPr lang="cs-CZ" b="1" i="1" dirty="0" smtClean="0">
                <a:solidFill>
                  <a:srgbClr val="006600"/>
                </a:solidFill>
              </a:rPr>
              <a:t> </a:t>
            </a:r>
            <a:r>
              <a:rPr lang="cs-CZ" b="1" i="1" dirty="0" err="1" smtClean="0">
                <a:solidFill>
                  <a:srgbClr val="006600"/>
                </a:solidFill>
              </a:rPr>
              <a:t>decipi</a:t>
            </a:r>
            <a:r>
              <a:rPr lang="cs-CZ" b="1" i="1" dirty="0" smtClean="0">
                <a:solidFill>
                  <a:srgbClr val="006600"/>
                </a:solidFill>
              </a:rPr>
              <a:t>, </a:t>
            </a:r>
            <a:r>
              <a:rPr lang="cs-CZ" b="1" i="1" dirty="0" err="1" smtClean="0">
                <a:solidFill>
                  <a:srgbClr val="006600"/>
                </a:solidFill>
              </a:rPr>
              <a:t>decipiatur</a:t>
            </a:r>
            <a:r>
              <a:rPr lang="cs-CZ" b="1" i="1" dirty="0" smtClean="0">
                <a:solidFill>
                  <a:srgbClr val="006600"/>
                </a:solidFill>
              </a:rPr>
              <a:t>!</a:t>
            </a:r>
            <a:r>
              <a:rPr lang="cs-CZ" b="1" dirty="0" smtClean="0"/>
              <a:t>“ „Jestliže chce být lid klamán, nechť se klame!“)</a:t>
            </a:r>
            <a:endParaRPr lang="cs-CZ" b="1" dirty="0"/>
          </a:p>
          <a:p>
            <a:r>
              <a:rPr lang="cs-CZ" b="1" u="sng" dirty="0"/>
              <a:t>Touto </a:t>
            </a:r>
            <a:r>
              <a:rPr lang="cs-CZ" b="1" u="sng" dirty="0" smtClean="0"/>
              <a:t>vskutku </a:t>
            </a:r>
            <a:r>
              <a:rPr lang="cs-CZ" b="1" u="sng" dirty="0"/>
              <a:t>zcela šarlatánskou a naprosto okultní záležitostí se ovšem nebudeme </a:t>
            </a:r>
            <a:r>
              <a:rPr lang="cs-CZ" b="1" u="sng" dirty="0" smtClean="0"/>
              <a:t>zabývat vůbec -</a:t>
            </a:r>
            <a:r>
              <a:rPr lang="cs-CZ" b="1" u="sng" dirty="0">
                <a:sym typeface="Wingdings" pitchFamily="2" charset="2"/>
              </a:rPr>
              <a:t>!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xmlns="" val="396164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Naše přednáška se však nebude věnovat ani zmíněnému filmu, resp. uvedené osobnosti J. Mikoláška.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 Co nás ovšem bude eminentně zajímat, bude jeho </a:t>
            </a:r>
            <a:r>
              <a:rPr lang="cs-CZ" b="1" u="sng" dirty="0" smtClean="0">
                <a:solidFill>
                  <a:srgbClr val="0070C0"/>
                </a:solidFill>
              </a:rPr>
              <a:t>diagnostická metoda</a:t>
            </a:r>
            <a:r>
              <a:rPr lang="cs-CZ" b="1" dirty="0" smtClean="0">
                <a:solidFill>
                  <a:schemeClr val="tx1"/>
                </a:solidFill>
              </a:rPr>
              <a:t>, která vlastně nebyla ničím jiným než </a:t>
            </a:r>
            <a:r>
              <a:rPr lang="cs-CZ" b="1" dirty="0" smtClean="0">
                <a:solidFill>
                  <a:srgbClr val="FF0000"/>
                </a:solidFill>
              </a:rPr>
              <a:t>laicky</a:t>
            </a:r>
            <a:r>
              <a:rPr lang="cs-CZ" b="1" dirty="0" smtClean="0">
                <a:solidFill>
                  <a:schemeClr val="tx1"/>
                </a:solidFill>
              </a:rPr>
              <a:t> prováděnou </a:t>
            </a:r>
            <a:r>
              <a:rPr lang="cs-CZ" b="1" u="sng" dirty="0" err="1" smtClean="0">
                <a:solidFill>
                  <a:srgbClr val="FF0000"/>
                </a:solidFill>
              </a:rPr>
              <a:t>uroskopií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b="1" u="sng" dirty="0" smtClean="0">
                <a:solidFill>
                  <a:schemeClr val="tx1"/>
                </a:solidFill>
              </a:rPr>
              <a:t>Rád bych Vám ukázal, že je potřebné pohlížet na uplatnění této metody zcela objektivně a nezaujatě, a přitom přesně rozlišovat, co je třeba považovat za šarlatánství a co nikoli! Leckdy je totiž hranice mezi obojím ne úplně zřetelná.</a:t>
            </a:r>
          </a:p>
          <a:p>
            <a:r>
              <a:rPr lang="cs-CZ" b="1" u="sng" dirty="0" smtClean="0">
                <a:solidFill>
                  <a:schemeClr val="tx1"/>
                </a:solidFill>
              </a:rPr>
              <a:t>Jsem přesvědčen, že historický pohled nám k tomu dopomůže!</a:t>
            </a:r>
          </a:p>
        </p:txBody>
      </p:sp>
    </p:spTree>
    <p:extLst>
      <p:ext uri="{BB962C8B-B14F-4D97-AF65-F5344CB8AC3E}">
        <p14:creationId xmlns:p14="http://schemas.microsoft.com/office/powerpoint/2010/main" xmlns="" val="10113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Nejdříve je třeba si připomenout, </a:t>
            </a:r>
            <a:r>
              <a:rPr lang="cs-CZ" b="1" u="sng" dirty="0" smtClean="0">
                <a:solidFill>
                  <a:srgbClr val="006600"/>
                </a:solidFill>
              </a:rPr>
              <a:t>že </a:t>
            </a:r>
            <a:r>
              <a:rPr lang="cs-CZ" b="1" u="sng" dirty="0" err="1" smtClean="0">
                <a:solidFill>
                  <a:srgbClr val="FF0000"/>
                </a:solidFill>
              </a:rPr>
              <a:t>uroskopie</a:t>
            </a:r>
            <a:r>
              <a:rPr lang="cs-CZ" b="1" u="sng" dirty="0" smtClean="0">
                <a:solidFill>
                  <a:srgbClr val="006600"/>
                </a:solidFill>
              </a:rPr>
              <a:t> </a:t>
            </a:r>
            <a:r>
              <a:rPr lang="cs-CZ" b="1" u="sng" dirty="0">
                <a:solidFill>
                  <a:srgbClr val="006600"/>
                </a:solidFill>
              </a:rPr>
              <a:t>je </a:t>
            </a:r>
            <a:r>
              <a:rPr lang="cs-CZ" b="1" u="sng" dirty="0" smtClean="0">
                <a:solidFill>
                  <a:srgbClr val="006600"/>
                </a:solidFill>
              </a:rPr>
              <a:t> jakožto vyšetřovací diagnostická </a:t>
            </a:r>
            <a:r>
              <a:rPr lang="cs-CZ" b="1" u="sng" dirty="0">
                <a:solidFill>
                  <a:srgbClr val="006600"/>
                </a:solidFill>
              </a:rPr>
              <a:t>metoda neobyčejně stará, užívaná po staletí, ba </a:t>
            </a:r>
            <a:r>
              <a:rPr lang="cs-CZ" b="1" u="sng" dirty="0" smtClean="0">
                <a:solidFill>
                  <a:srgbClr val="006600"/>
                </a:solidFill>
              </a:rPr>
              <a:t>tisíciletí lidmi působícími ve sférách zdravotní péče o druhé</a:t>
            </a:r>
            <a:r>
              <a:rPr lang="cs-CZ" b="1" dirty="0" smtClean="0">
                <a:solidFill>
                  <a:schemeClr val="tx1"/>
                </a:solidFill>
              </a:rPr>
              <a:t>. 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Její počátky </a:t>
            </a:r>
            <a:r>
              <a:rPr lang="cs-CZ" b="1" u="sng" dirty="0">
                <a:solidFill>
                  <a:srgbClr val="0070C0"/>
                </a:solidFill>
              </a:rPr>
              <a:t>spojené se sledováním změn v lidské moči</a:t>
            </a:r>
            <a:r>
              <a:rPr lang="cs-CZ" b="1" dirty="0">
                <a:solidFill>
                  <a:schemeClr val="tx1"/>
                </a:solidFill>
              </a:rPr>
              <a:t> ve vztahu k různým </a:t>
            </a:r>
            <a:r>
              <a:rPr lang="cs-CZ" b="1" u="sng" dirty="0">
                <a:solidFill>
                  <a:srgbClr val="002060"/>
                </a:solidFill>
              </a:rPr>
              <a:t>chorobám</a:t>
            </a:r>
            <a:r>
              <a:rPr lang="cs-CZ" b="1" dirty="0">
                <a:solidFill>
                  <a:schemeClr val="tx1"/>
                </a:solidFill>
              </a:rPr>
              <a:t> lidského těla sahají do </a:t>
            </a:r>
            <a:r>
              <a:rPr lang="cs-CZ" b="1" dirty="0" smtClean="0">
                <a:solidFill>
                  <a:schemeClr val="tx1"/>
                </a:solidFill>
              </a:rPr>
              <a:t>nejranějších lidských </a:t>
            </a:r>
            <a:r>
              <a:rPr lang="cs-CZ" b="1" dirty="0">
                <a:solidFill>
                  <a:schemeClr val="tx1"/>
                </a:solidFill>
              </a:rPr>
              <a:t>kultur a civilizací – </a:t>
            </a:r>
            <a:r>
              <a:rPr lang="cs-CZ" b="1" u="sng" dirty="0">
                <a:solidFill>
                  <a:srgbClr val="C00000"/>
                </a:solidFill>
              </a:rPr>
              <a:t>Egypta, Mezopotámie, východní Indie a Číny</a:t>
            </a:r>
            <a:r>
              <a:rPr lang="cs-CZ" b="1" dirty="0">
                <a:solidFill>
                  <a:schemeClr val="tx1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6377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Jednoduše řečeno: Na základě mnoha pramenných a jiných zpráv je možno konstatovat, že snadno dostupná a makroskopicky lehce </a:t>
            </a:r>
            <a:r>
              <a:rPr lang="cs-CZ" b="1" dirty="0" err="1" smtClean="0">
                <a:solidFill>
                  <a:schemeClr val="tx1"/>
                </a:solidFill>
              </a:rPr>
              <a:t>vyšetřitelná</a:t>
            </a:r>
            <a:r>
              <a:rPr lang="cs-CZ" b="1" dirty="0" smtClean="0">
                <a:solidFill>
                  <a:schemeClr val="tx1"/>
                </a:solidFill>
              </a:rPr>
              <a:t> tekutina pocházející z lidského těla – tj. </a:t>
            </a:r>
            <a:r>
              <a:rPr lang="cs-CZ" b="1" u="sng" dirty="0" smtClean="0">
                <a:solidFill>
                  <a:srgbClr val="008000"/>
                </a:solidFill>
              </a:rPr>
              <a:t>moč</a:t>
            </a:r>
            <a:r>
              <a:rPr lang="cs-CZ" b="1" dirty="0" smtClean="0">
                <a:solidFill>
                  <a:schemeClr val="tx1"/>
                </a:solidFill>
              </a:rPr>
              <a:t> (lat. </a:t>
            </a:r>
            <a:r>
              <a:rPr lang="cs-CZ" b="1" i="1" dirty="0" err="1" smtClean="0">
                <a:solidFill>
                  <a:srgbClr val="FF0000"/>
                </a:solidFill>
              </a:rPr>
              <a:t>urina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urinae</a:t>
            </a:r>
            <a:r>
              <a:rPr lang="cs-CZ" b="1" i="1" dirty="0" smtClean="0">
                <a:solidFill>
                  <a:srgbClr val="FF0000"/>
                </a:solidFill>
              </a:rPr>
              <a:t>, f.</a:t>
            </a:r>
            <a:r>
              <a:rPr lang="cs-CZ" b="1" dirty="0" smtClean="0">
                <a:solidFill>
                  <a:schemeClr val="tx1"/>
                </a:solidFill>
              </a:rPr>
              <a:t>) – představovala  jeden z </a:t>
            </a:r>
            <a:r>
              <a:rPr lang="cs-CZ" b="1" u="sng" dirty="0" smtClean="0">
                <a:solidFill>
                  <a:srgbClr val="002060"/>
                </a:solidFill>
              </a:rPr>
              <a:t>prvních vyšetřovaných biologických materiálů určených k diagnostickým účelům</a:t>
            </a:r>
            <a:r>
              <a:rPr lang="cs-CZ" b="1" u="sng" dirty="0" smtClean="0">
                <a:solidFill>
                  <a:schemeClr val="tx1"/>
                </a:solidFill>
              </a:rPr>
              <a:t>.</a:t>
            </a:r>
          </a:p>
          <a:p>
            <a:endParaRPr lang="cs-CZ" b="1" u="sng" dirty="0" smtClean="0">
              <a:solidFill>
                <a:schemeClr val="tx1"/>
              </a:solidFill>
            </a:endParaRPr>
          </a:p>
          <a:p>
            <a:r>
              <a:rPr lang="cs-CZ" b="1" dirty="0" smtClean="0"/>
              <a:t>Proč tomu tak bylo a vlastně doposud jest?</a:t>
            </a:r>
          </a:p>
        </p:txBody>
      </p:sp>
    </p:spTree>
    <p:extLst>
      <p:ext uri="{BB962C8B-B14F-4D97-AF65-F5344CB8AC3E}">
        <p14:creationId xmlns:p14="http://schemas.microsoft.com/office/powerpoint/2010/main" xmlns="" val="33350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Moč</a:t>
            </a:r>
            <a:r>
              <a:rPr lang="cs-CZ" b="1" dirty="0"/>
              <a:t> </a:t>
            </a:r>
            <a:r>
              <a:rPr lang="cs-CZ" b="1" dirty="0" smtClean="0"/>
              <a:t>(</a:t>
            </a:r>
            <a:r>
              <a:rPr lang="cs-CZ" b="1" i="1" dirty="0" err="1" smtClean="0">
                <a:solidFill>
                  <a:srgbClr val="FF0000"/>
                </a:solidFill>
              </a:rPr>
              <a:t>urina</a:t>
            </a:r>
            <a:r>
              <a:rPr lang="cs-CZ" b="1" i="1" dirty="0" smtClean="0"/>
              <a:t>) byla</a:t>
            </a:r>
            <a:r>
              <a:rPr lang="cs-CZ" b="1" dirty="0" smtClean="0"/>
              <a:t> </a:t>
            </a:r>
            <a:r>
              <a:rPr lang="cs-CZ" b="1" dirty="0"/>
              <a:t>považována za </a:t>
            </a:r>
            <a:r>
              <a:rPr lang="cs-CZ" b="1" u="sng" dirty="0"/>
              <a:t>okno do lidského </a:t>
            </a:r>
            <a:r>
              <a:rPr lang="cs-CZ" b="1" u="sng" dirty="0" smtClean="0"/>
              <a:t>těla, pohled do kterého spolu se znalostmi o stavu </a:t>
            </a:r>
            <a:r>
              <a:rPr lang="cs-CZ" b="1" u="sng" smtClean="0"/>
              <a:t>pacienta umožňuje </a:t>
            </a:r>
            <a:r>
              <a:rPr lang="cs-CZ" b="1" u="sng" dirty="0" smtClean="0"/>
              <a:t>rozpoznat mnohé důležité záležitosti. </a:t>
            </a:r>
            <a:endParaRPr lang="cs-CZ" b="1" dirty="0"/>
          </a:p>
          <a:p>
            <a:r>
              <a:rPr lang="cs-CZ" b="1" dirty="0"/>
              <a:t>Pro stanovení stavu zdraví či nemoci prostřednictvím </a:t>
            </a:r>
            <a:r>
              <a:rPr lang="cs-CZ" b="1" dirty="0" smtClean="0"/>
              <a:t>moči </a:t>
            </a:r>
            <a:r>
              <a:rPr lang="cs-CZ" b="1" dirty="0"/>
              <a:t>nebylo třeba invazivně pronikat do těla. (</a:t>
            </a:r>
            <a:r>
              <a:rPr lang="cs-CZ" b="1" dirty="0" smtClean="0">
                <a:solidFill>
                  <a:srgbClr val="FF0000"/>
                </a:solidFill>
              </a:rPr>
              <a:t>Staří, zejména antičtí řečtí lékaři velmi </a:t>
            </a:r>
            <a:r>
              <a:rPr lang="cs-CZ" b="1" dirty="0">
                <a:solidFill>
                  <a:srgbClr val="FF0000"/>
                </a:solidFill>
              </a:rPr>
              <a:t>neradi </a:t>
            </a:r>
            <a:r>
              <a:rPr lang="cs-CZ" b="1" dirty="0" smtClean="0">
                <a:solidFill>
                  <a:srgbClr val="FF0000"/>
                </a:solidFill>
              </a:rPr>
              <a:t>řezali do lidského těla</a:t>
            </a:r>
            <a:r>
              <a:rPr lang="cs-CZ" b="1" dirty="0" smtClean="0">
                <a:solidFill>
                  <a:srgbClr val="002060"/>
                </a:solidFill>
              </a:rPr>
              <a:t>!</a:t>
            </a:r>
            <a:r>
              <a:rPr lang="cs-CZ" b="1" dirty="0" smtClean="0"/>
              <a:t>)</a:t>
            </a:r>
            <a:endParaRPr lang="cs-CZ" b="1" dirty="0"/>
          </a:p>
          <a:p>
            <a:r>
              <a:rPr lang="cs-CZ" b="1" dirty="0"/>
              <a:t>Moč byla </a:t>
            </a:r>
            <a:r>
              <a:rPr lang="cs-CZ" b="1" dirty="0" err="1" smtClean="0"/>
              <a:t>extrakorporeálním</a:t>
            </a:r>
            <a:r>
              <a:rPr lang="cs-CZ" b="1" dirty="0" smtClean="0"/>
              <a:t> (mimotělním) materiálem </a:t>
            </a:r>
            <a:r>
              <a:rPr lang="cs-CZ" b="1" dirty="0"/>
              <a:t>a </a:t>
            </a:r>
            <a:r>
              <a:rPr lang="cs-CZ" b="1" u="sng" dirty="0"/>
              <a:t>nebylo nutno se těla dotýkat</a:t>
            </a:r>
            <a:r>
              <a:rPr lang="cs-CZ" b="1" dirty="0"/>
              <a:t>. (V různých kulturách to bylo zakázáno zejména ve vztahu k ženám.)</a:t>
            </a:r>
          </a:p>
          <a:p>
            <a:r>
              <a:rPr lang="cs-CZ" b="1" dirty="0"/>
              <a:t>Po dlouhá staletí </a:t>
            </a:r>
            <a:r>
              <a:rPr lang="cs-CZ" b="1" dirty="0" smtClean="0"/>
              <a:t>se tak stalo </a:t>
            </a:r>
            <a:r>
              <a:rPr lang="cs-CZ" b="1" dirty="0"/>
              <a:t>vyšetření </a:t>
            </a:r>
            <a:r>
              <a:rPr lang="cs-CZ" b="1" dirty="0" smtClean="0"/>
              <a:t>moči </a:t>
            </a:r>
            <a:r>
              <a:rPr lang="cs-CZ" b="1" dirty="0"/>
              <a:t>hlavní diagnostickou metodou. 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839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Již v dobách prvních velkých civilizací byla moč </a:t>
            </a:r>
            <a:r>
              <a:rPr lang="cs-CZ" b="1" u="sng" dirty="0"/>
              <a:t>vyšetřována podle zabarvení, množství, sedimentu, zápachu a dokonce podle chuti!! </a:t>
            </a:r>
            <a:r>
              <a:rPr lang="cs-CZ" b="1" u="sng" dirty="0">
                <a:solidFill>
                  <a:srgbClr val="0070C0"/>
                </a:solidFill>
              </a:rPr>
              <a:t>Jednalo se tedy o analýzu moči pomocí lidských smyslů</a:t>
            </a:r>
            <a:r>
              <a:rPr lang="cs-CZ" b="1" u="sng" dirty="0" smtClean="0">
                <a:solidFill>
                  <a:srgbClr val="0070C0"/>
                </a:solidFill>
              </a:rPr>
              <a:t>!</a:t>
            </a:r>
          </a:p>
          <a:p>
            <a:r>
              <a:rPr lang="cs-CZ" b="1" u="sng" dirty="0" smtClean="0">
                <a:solidFill>
                  <a:srgbClr val="0070C0"/>
                </a:solidFill>
              </a:rPr>
              <a:t>To byl jeden z podstatných důvodů jejího univerzálního užívání.</a:t>
            </a:r>
          </a:p>
          <a:p>
            <a:r>
              <a:rPr lang="cs-CZ" b="1" dirty="0" smtClean="0"/>
              <a:t>Samozřejmě, že se v tom skrývá nebezpečí mnohých nepřesností často způsobených zejména špatným pozorováním, nesprávným vyhodnocováním a nedostatkem informací o stavu pacienta. (</a:t>
            </a:r>
            <a:r>
              <a:rPr lang="cs-CZ" b="1" u="sng" dirty="0" smtClean="0"/>
              <a:t>Zde se skrývá skutečně možnost více či méně šarlatánského přístupu!) </a:t>
            </a:r>
            <a:r>
              <a:rPr lang="cs-CZ" b="1" dirty="0" smtClean="0"/>
              <a:t>Posoudíme-li však tento postup historicky s přihlédnutím ke všem okolnostem a v dobovém kontextu, je zřejmé, že to byly postupy velice seriózní a ve své podstatě šarlatánství vzdálené </a:t>
            </a:r>
            <a:r>
              <a:rPr lang="cs-CZ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4159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5616624"/>
          </a:xfrm>
        </p:spPr>
        <p:txBody>
          <a:bodyPr>
            <a:normAutofit/>
          </a:bodyPr>
          <a:lstStyle/>
          <a:p>
            <a:r>
              <a:rPr lang="cs-CZ" b="1" dirty="0"/>
              <a:t>Jak jsem již naznačil, i dnes je </a:t>
            </a:r>
            <a:r>
              <a:rPr lang="cs-CZ" b="1" dirty="0" err="1">
                <a:solidFill>
                  <a:srgbClr val="FF0000"/>
                </a:solidFill>
              </a:rPr>
              <a:t>uroskopie</a:t>
            </a:r>
            <a:r>
              <a:rPr lang="cs-CZ" b="1" dirty="0"/>
              <a:t> součástí lékařských vyšetření a diagnostických postupů, používají se </a:t>
            </a:r>
            <a:r>
              <a:rPr lang="cs-CZ" b="1" dirty="0" smtClean="0"/>
              <a:t>však již </a:t>
            </a:r>
            <a:r>
              <a:rPr lang="cs-CZ" b="1" dirty="0"/>
              <a:t>ryze </a:t>
            </a:r>
            <a:r>
              <a:rPr lang="cs-CZ" b="1" u="sng" dirty="0">
                <a:solidFill>
                  <a:srgbClr val="006600"/>
                </a:solidFill>
              </a:rPr>
              <a:t>vědecké metody vyšetření </a:t>
            </a:r>
            <a:r>
              <a:rPr lang="cs-CZ" b="1" dirty="0"/>
              <a:t>– </a:t>
            </a:r>
            <a:r>
              <a:rPr lang="cs-CZ" b="1" dirty="0">
                <a:solidFill>
                  <a:srgbClr val="002060"/>
                </a:solidFill>
              </a:rPr>
              <a:t>chemické, bakteriologické, mikroskopické </a:t>
            </a:r>
            <a:r>
              <a:rPr lang="cs-CZ" b="1" dirty="0"/>
              <a:t>atd.</a:t>
            </a:r>
          </a:p>
          <a:p>
            <a:r>
              <a:rPr lang="cs-CZ" b="1" dirty="0" smtClean="0"/>
              <a:t>Proto </a:t>
            </a:r>
            <a:r>
              <a:rPr lang="cs-CZ" b="1" dirty="0"/>
              <a:t>lze jednoduše konstatovat</a:t>
            </a:r>
            <a:r>
              <a:rPr lang="cs-CZ" b="1" dirty="0" smtClean="0">
                <a:solidFill>
                  <a:schemeClr val="tx1"/>
                </a:solidFill>
              </a:rPr>
              <a:t>, že taková </a:t>
            </a:r>
            <a:r>
              <a:rPr lang="cs-CZ" b="1" dirty="0" err="1" smtClean="0">
                <a:solidFill>
                  <a:schemeClr val="tx1"/>
                </a:solidFill>
              </a:rPr>
              <a:t>uroskopická</a:t>
            </a:r>
            <a:r>
              <a:rPr lang="cs-CZ" b="1" dirty="0" smtClean="0">
                <a:solidFill>
                  <a:schemeClr val="tx1"/>
                </a:solidFill>
              </a:rPr>
              <a:t> vyšetření patřící dnes k běžné lékařské praxi </a:t>
            </a:r>
            <a:r>
              <a:rPr lang="cs-CZ" b="1" u="sng" dirty="0" smtClean="0">
                <a:solidFill>
                  <a:srgbClr val="FF0000"/>
                </a:solidFill>
              </a:rPr>
              <a:t>rozhodně nejsou </a:t>
            </a:r>
            <a:r>
              <a:rPr lang="cs-CZ" b="1" dirty="0" smtClean="0">
                <a:solidFill>
                  <a:schemeClr val="tx1"/>
                </a:solidFill>
              </a:rPr>
              <a:t>„šarlatánská“. Úloha moderních technických prostředků a </a:t>
            </a:r>
            <a:r>
              <a:rPr lang="cs-CZ" b="1" u="sng" dirty="0" smtClean="0">
                <a:solidFill>
                  <a:srgbClr val="008000"/>
                </a:solidFill>
              </a:rPr>
              <a:t>vědeckých postupů </a:t>
            </a:r>
            <a:r>
              <a:rPr lang="cs-CZ" b="1" dirty="0" smtClean="0">
                <a:solidFill>
                  <a:schemeClr val="tx1"/>
                </a:solidFill>
              </a:rPr>
              <a:t>je při nich podstatná a rozhodující.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130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55468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b="1" u="sng" dirty="0" err="1" smtClean="0">
                <a:solidFill>
                  <a:srgbClr val="0070C0"/>
                </a:solidFill>
              </a:rPr>
              <a:t>Carissimi</a:t>
            </a:r>
            <a:r>
              <a:rPr lang="cs-CZ" b="1" u="sng" dirty="0" smtClean="0">
                <a:solidFill>
                  <a:srgbClr val="0070C0"/>
                </a:solidFill>
              </a:rPr>
              <a:t>! Vážení a milí studenti, dámy a pánové!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Přeji Vám krásný dobrý den a vítám Vás na jedné z přednášek konaných v rámci </a:t>
            </a:r>
            <a:r>
              <a:rPr lang="cs-CZ" b="1" dirty="0" smtClean="0"/>
              <a:t>„</a:t>
            </a:r>
            <a:r>
              <a:rPr lang="cs-CZ" b="1" u="sng" dirty="0" smtClean="0">
                <a:solidFill>
                  <a:srgbClr val="FF0000"/>
                </a:solidFill>
              </a:rPr>
              <a:t>Dne latiny</a:t>
            </a:r>
            <a:r>
              <a:rPr lang="cs-CZ" b="1" dirty="0" smtClean="0"/>
              <a:t>“ </a:t>
            </a:r>
            <a:r>
              <a:rPr lang="cs-CZ" b="1" dirty="0" smtClean="0">
                <a:solidFill>
                  <a:schemeClr val="tx1"/>
                </a:solidFill>
              </a:rPr>
              <a:t>na Filosofické fakultě Karlova vysokého učení v Praze.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Dovolte mi, abych se představil: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Jsem</a:t>
            </a:r>
            <a:r>
              <a:rPr lang="cs-CZ" b="1" dirty="0" smtClean="0"/>
              <a:t> </a:t>
            </a:r>
            <a:r>
              <a:rPr lang="cs-CZ" b="1" u="sng" dirty="0" smtClean="0">
                <a:solidFill>
                  <a:srgbClr val="C00000"/>
                </a:solidFill>
              </a:rPr>
              <a:t>Doc. PhDr. Martin Hemelík, CSc. </a:t>
            </a:r>
            <a:r>
              <a:rPr lang="cs-CZ" b="1" dirty="0" smtClean="0">
                <a:solidFill>
                  <a:schemeClr val="tx1"/>
                </a:solidFill>
              </a:rPr>
              <a:t>a mám tu čest vyučovat </a:t>
            </a:r>
            <a:r>
              <a:rPr lang="cs-CZ" b="1" dirty="0" smtClean="0">
                <a:solidFill>
                  <a:srgbClr val="FF0000"/>
                </a:solidFill>
              </a:rPr>
              <a:t>latinskou a řeckou odbornou terminologii</a:t>
            </a:r>
            <a:r>
              <a:rPr lang="cs-CZ" b="1" dirty="0" smtClean="0">
                <a:solidFill>
                  <a:schemeClr val="tx1"/>
                </a:solidFill>
              </a:rPr>
              <a:t> a přednášet některé </a:t>
            </a:r>
            <a:r>
              <a:rPr lang="cs-CZ" b="1" dirty="0" smtClean="0">
                <a:solidFill>
                  <a:srgbClr val="FF0000"/>
                </a:solidFill>
              </a:rPr>
              <a:t>kursy z historie medicíny a ošetřovatelství</a:t>
            </a:r>
            <a:r>
              <a:rPr lang="cs-CZ" b="1" dirty="0" smtClean="0">
                <a:solidFill>
                  <a:schemeClr val="tx1"/>
                </a:solidFill>
              </a:rPr>
              <a:t> na </a:t>
            </a:r>
            <a:r>
              <a:rPr lang="cs-CZ" b="1" u="sng" dirty="0" smtClean="0">
                <a:solidFill>
                  <a:srgbClr val="002060"/>
                </a:solidFill>
              </a:rPr>
              <a:t>III. lékařské fakultě Univerzity Karlovy v Praze</a:t>
            </a:r>
            <a:r>
              <a:rPr lang="cs-CZ" b="1" dirty="0" smtClean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80773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89120"/>
          </a:xfrm>
        </p:spPr>
        <p:txBody>
          <a:bodyPr/>
          <a:lstStyle/>
          <a:p>
            <a:r>
              <a:rPr lang="cs-CZ" b="1" u="sng" dirty="0" smtClean="0"/>
              <a:t>Stejně tak </a:t>
            </a:r>
            <a:r>
              <a:rPr lang="cs-CZ" b="1" u="sng" dirty="0"/>
              <a:t>ovšem nebyla podobná vyšetření „šarlatánská“ ani v dobách dávno minulých. </a:t>
            </a:r>
            <a:endParaRPr lang="cs-CZ" b="1" u="sng" dirty="0" smtClean="0"/>
          </a:p>
          <a:p>
            <a:r>
              <a:rPr lang="cs-CZ" b="1" u="sng" dirty="0" smtClean="0"/>
              <a:t>Byla </a:t>
            </a:r>
            <a:r>
              <a:rPr lang="cs-CZ" b="1" u="sng" dirty="0"/>
              <a:t>samozřejmě vykonávána pomocí </a:t>
            </a:r>
            <a:r>
              <a:rPr lang="cs-CZ" b="1" u="sng" dirty="0" smtClean="0"/>
              <a:t>jednoduchých (v dnešním pohledu triviálních) </a:t>
            </a:r>
            <a:r>
              <a:rPr lang="cs-CZ" b="1" u="sng" dirty="0"/>
              <a:t>prostředků, ale na druhé straně byla často neobyčejně </a:t>
            </a:r>
            <a:r>
              <a:rPr lang="cs-CZ" b="1" u="sng" dirty="0" smtClean="0"/>
              <a:t>efektivní a hrála velmi důležitou roli ve zdravotní péči.</a:t>
            </a:r>
          </a:p>
          <a:p>
            <a:endParaRPr lang="cs-CZ" b="1" u="sng" dirty="0"/>
          </a:p>
          <a:p>
            <a:r>
              <a:rPr lang="cs-CZ" b="1" dirty="0"/>
              <a:t>Podívejme se proto na </a:t>
            </a:r>
            <a:r>
              <a:rPr lang="cs-CZ" b="1" dirty="0" smtClean="0"/>
              <a:t>celou </a:t>
            </a:r>
            <a:r>
              <a:rPr lang="cs-CZ" b="1" dirty="0"/>
              <a:t>záležitost blíže!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7925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47260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Smyslovou analýzu moči a jejích změn praktikovali lékaři již ve starověku.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Například nejslavnější starověký řecký lékař </a:t>
            </a:r>
            <a:r>
              <a:rPr lang="cs-CZ" b="1" u="sng" dirty="0" err="1" smtClean="0">
                <a:solidFill>
                  <a:srgbClr val="0070C0"/>
                </a:solidFill>
              </a:rPr>
              <a:t>Hippokratés</a:t>
            </a:r>
            <a:r>
              <a:rPr lang="cs-CZ" b="1" dirty="0" smtClean="0">
                <a:solidFill>
                  <a:schemeClr val="tx1"/>
                </a:solidFill>
              </a:rPr>
              <a:t> se soustředil na sledování </a:t>
            </a:r>
            <a:r>
              <a:rPr lang="cs-CZ" b="1" u="sng" dirty="0" smtClean="0">
                <a:solidFill>
                  <a:srgbClr val="C00000"/>
                </a:solidFill>
              </a:rPr>
              <a:t>přítomnosti </a:t>
            </a:r>
            <a:r>
              <a:rPr lang="cs-CZ" b="1" u="sng" dirty="0">
                <a:solidFill>
                  <a:srgbClr val="C00000"/>
                </a:solidFill>
              </a:rPr>
              <a:t>krve či hnisu </a:t>
            </a:r>
            <a:r>
              <a:rPr lang="cs-CZ" b="1" u="sng" dirty="0" smtClean="0">
                <a:solidFill>
                  <a:srgbClr val="C00000"/>
                </a:solidFill>
              </a:rPr>
              <a:t>v moči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Jiný proslavený lékař </a:t>
            </a:r>
            <a:r>
              <a:rPr lang="cs-CZ" b="1" u="sng" dirty="0" err="1" smtClean="0">
                <a:solidFill>
                  <a:srgbClr val="0070C0"/>
                </a:solidFill>
              </a:rPr>
              <a:t>Galénos</a:t>
            </a:r>
            <a:r>
              <a:rPr lang="cs-CZ" b="1" dirty="0" smtClean="0">
                <a:solidFill>
                  <a:schemeClr val="tx1"/>
                </a:solidFill>
              </a:rPr>
              <a:t> určil z pozorování </a:t>
            </a:r>
            <a:r>
              <a:rPr lang="cs-CZ" b="1" u="sng" dirty="0" smtClean="0">
                <a:solidFill>
                  <a:srgbClr val="C00000"/>
                </a:solidFill>
              </a:rPr>
              <a:t>velkého objemu vylučované moči </a:t>
            </a:r>
            <a:r>
              <a:rPr lang="cs-CZ" b="1" dirty="0" smtClean="0">
                <a:solidFill>
                  <a:schemeClr val="tx1"/>
                </a:solidFill>
              </a:rPr>
              <a:t>onemocnění, které nazval „</a:t>
            </a:r>
            <a:r>
              <a:rPr lang="cs-CZ" b="1" u="sng" dirty="0" err="1" smtClean="0">
                <a:solidFill>
                  <a:srgbClr val="FF0000"/>
                </a:solidFill>
              </a:rPr>
              <a:t>diarrhoea</a:t>
            </a:r>
            <a:r>
              <a:rPr lang="cs-CZ" b="1" u="sng" dirty="0" smtClean="0">
                <a:solidFill>
                  <a:srgbClr val="FF0000"/>
                </a:solidFill>
              </a:rPr>
              <a:t> močová</a:t>
            </a:r>
            <a:r>
              <a:rPr lang="cs-CZ" b="1" dirty="0" smtClean="0">
                <a:solidFill>
                  <a:schemeClr val="tx1"/>
                </a:solidFill>
              </a:rPr>
              <a:t>“ (</a:t>
            </a:r>
            <a:r>
              <a:rPr lang="cs-CZ" b="1" i="1" dirty="0" err="1" smtClean="0">
                <a:solidFill>
                  <a:srgbClr val="FF0000"/>
                </a:solidFill>
              </a:rPr>
              <a:t>diarrhoea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urinalis</a:t>
            </a:r>
            <a:r>
              <a:rPr lang="cs-CZ" b="1" dirty="0" smtClean="0">
                <a:solidFill>
                  <a:schemeClr val="tx1"/>
                </a:solidFill>
              </a:rPr>
              <a:t>) a jež je dnes známo jako „</a:t>
            </a:r>
            <a:r>
              <a:rPr lang="cs-CZ" b="1" u="sng" dirty="0" smtClean="0">
                <a:solidFill>
                  <a:srgbClr val="FF0000"/>
                </a:solidFill>
              </a:rPr>
              <a:t>úplavice cukrová</a:t>
            </a:r>
            <a:r>
              <a:rPr lang="cs-CZ" b="1" dirty="0" smtClean="0">
                <a:solidFill>
                  <a:schemeClr val="tx1"/>
                </a:solidFill>
              </a:rPr>
              <a:t>“ (</a:t>
            </a:r>
            <a:r>
              <a:rPr lang="cs-CZ" b="1" i="1" dirty="0" smtClean="0">
                <a:solidFill>
                  <a:srgbClr val="FF0000"/>
                </a:solidFill>
              </a:rPr>
              <a:t>diabetes </a:t>
            </a:r>
            <a:r>
              <a:rPr lang="cs-CZ" b="1" i="1" dirty="0" err="1" smtClean="0">
                <a:solidFill>
                  <a:srgbClr val="FF0000"/>
                </a:solidFill>
              </a:rPr>
              <a:t>mellitus</a:t>
            </a:r>
            <a:r>
              <a:rPr lang="cs-CZ" b="1" dirty="0" smtClean="0">
                <a:solidFill>
                  <a:schemeClr val="tx1"/>
                </a:solidFill>
              </a:rPr>
              <a:t>). (Spojení diabetu s vylučování cukru močí pak prokázali </a:t>
            </a:r>
            <a:r>
              <a:rPr lang="cs-CZ" b="1" u="sng" dirty="0" smtClean="0">
                <a:solidFill>
                  <a:srgbClr val="006600"/>
                </a:solidFill>
              </a:rPr>
              <a:t>až angličtí lékaři v XVII. století</a:t>
            </a:r>
            <a:r>
              <a:rPr lang="cs-CZ" b="1" dirty="0" smtClean="0">
                <a:solidFill>
                  <a:schemeClr val="tx1"/>
                </a:solidFill>
              </a:rPr>
              <a:t> tím, že zkoumali močový sediment po odpaření.)  </a:t>
            </a:r>
          </a:p>
        </p:txBody>
      </p:sp>
    </p:spTree>
    <p:extLst>
      <p:ext uri="{BB962C8B-B14F-4D97-AF65-F5344CB8AC3E}">
        <p14:creationId xmlns:p14="http://schemas.microsoft.com/office/powerpoint/2010/main" xmlns="" val="12882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err="1">
                <a:solidFill>
                  <a:srgbClr val="0070C0"/>
                </a:solidFill>
              </a:rPr>
              <a:t>Rufus</a:t>
            </a:r>
            <a:r>
              <a:rPr lang="cs-CZ" b="1" u="sng" dirty="0">
                <a:solidFill>
                  <a:srgbClr val="0070C0"/>
                </a:solidFill>
              </a:rPr>
              <a:t> z </a:t>
            </a:r>
            <a:r>
              <a:rPr lang="cs-CZ" b="1" u="sng" dirty="0" err="1">
                <a:solidFill>
                  <a:srgbClr val="0070C0"/>
                </a:solidFill>
              </a:rPr>
              <a:t>Efesu</a:t>
            </a:r>
            <a:r>
              <a:rPr lang="cs-CZ" b="1" u="sng" dirty="0">
                <a:solidFill>
                  <a:srgbClr val="0070C0"/>
                </a:solidFill>
              </a:rPr>
              <a:t> </a:t>
            </a:r>
            <a:r>
              <a:rPr lang="cs-CZ" b="1" dirty="0"/>
              <a:t>se výrazně zabýval </a:t>
            </a:r>
            <a:r>
              <a:rPr lang="cs-CZ" b="1" u="sng" dirty="0">
                <a:solidFill>
                  <a:srgbClr val="C00000"/>
                </a:solidFill>
              </a:rPr>
              <a:t>přítomností krve v moči</a:t>
            </a:r>
            <a:r>
              <a:rPr lang="cs-CZ" b="1" dirty="0"/>
              <a:t> (</a:t>
            </a:r>
            <a:r>
              <a:rPr lang="cs-CZ" b="1" i="1" dirty="0" err="1">
                <a:solidFill>
                  <a:srgbClr val="FF0000"/>
                </a:solidFill>
              </a:rPr>
              <a:t>haematuria</a:t>
            </a:r>
            <a:r>
              <a:rPr lang="cs-CZ" b="1" dirty="0" smtClean="0"/>
              <a:t>) a považoval tento jev za prokázání chorobného stavu. </a:t>
            </a:r>
            <a:endParaRPr lang="cs-CZ" b="1" dirty="0"/>
          </a:p>
          <a:p>
            <a:r>
              <a:rPr lang="cs-CZ" b="1" dirty="0"/>
              <a:t>Později </a:t>
            </a:r>
            <a:r>
              <a:rPr lang="cs-CZ" b="1" u="sng" dirty="0">
                <a:solidFill>
                  <a:srgbClr val="0070C0"/>
                </a:solidFill>
              </a:rPr>
              <a:t>Johannes </a:t>
            </a:r>
            <a:r>
              <a:rPr lang="cs-CZ" b="1" u="sng" dirty="0" err="1">
                <a:solidFill>
                  <a:srgbClr val="0070C0"/>
                </a:solidFill>
              </a:rPr>
              <a:t>Zacharius</a:t>
            </a:r>
            <a:r>
              <a:rPr lang="cs-CZ" b="1" u="sng" dirty="0">
                <a:solidFill>
                  <a:srgbClr val="0070C0"/>
                </a:solidFill>
              </a:rPr>
              <a:t> </a:t>
            </a:r>
            <a:r>
              <a:rPr lang="cs-CZ" b="1" u="sng" dirty="0" err="1">
                <a:solidFill>
                  <a:srgbClr val="0070C0"/>
                </a:solidFill>
              </a:rPr>
              <a:t>Actuarius</a:t>
            </a:r>
            <a:r>
              <a:rPr lang="cs-CZ" b="1" u="sng" dirty="0">
                <a:solidFill>
                  <a:srgbClr val="0070C0"/>
                </a:solidFill>
              </a:rPr>
              <a:t> </a:t>
            </a:r>
            <a:r>
              <a:rPr lang="cs-CZ" b="1" dirty="0"/>
              <a:t>zkoumal množství sedimentu v moči v závislosti na horečce a tedy i nemoci</a:t>
            </a:r>
            <a:r>
              <a:rPr lang="cs-CZ" b="1" dirty="0" smtClean="0"/>
              <a:t>.</a:t>
            </a:r>
          </a:p>
          <a:p>
            <a:r>
              <a:rPr lang="cs-CZ" b="1" dirty="0" smtClean="0"/>
              <a:t>A tak bychom mohli pokračovat dále ve výčtu způsobů smyslové analýzy moči.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3731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145435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Je ovšem třeba poznamenat jednu důležitou skutečnost.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 err="1" smtClean="0">
                <a:solidFill>
                  <a:schemeClr val="tx1"/>
                </a:solidFill>
              </a:rPr>
              <a:t>Uroskopická</a:t>
            </a:r>
            <a:r>
              <a:rPr lang="cs-CZ" b="1" dirty="0" smtClean="0">
                <a:solidFill>
                  <a:schemeClr val="tx1"/>
                </a:solidFill>
              </a:rPr>
              <a:t> zkoumání se sice provozovala již v dobách antických (a leckdy i dříve), avšak nebyla tehdy něčím převažujícím.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Antičtí lékaři věnovali daleko větší pozornost tzv. </a:t>
            </a:r>
            <a:r>
              <a:rPr lang="cs-CZ" b="1" u="sng" dirty="0" err="1" smtClean="0">
                <a:solidFill>
                  <a:srgbClr val="FF0000"/>
                </a:solidFill>
              </a:rPr>
              <a:t>haematoskopii</a:t>
            </a:r>
            <a:r>
              <a:rPr lang="cs-CZ" b="1" dirty="0" smtClean="0">
                <a:solidFill>
                  <a:schemeClr val="tx1"/>
                </a:solidFill>
              </a:rPr>
              <a:t> (</a:t>
            </a:r>
            <a:r>
              <a:rPr lang="cs-CZ" b="1" i="1" dirty="0" err="1" smtClean="0">
                <a:solidFill>
                  <a:srgbClr val="FF0000"/>
                </a:solidFill>
              </a:rPr>
              <a:t>haematoscopia</a:t>
            </a:r>
            <a:r>
              <a:rPr lang="cs-CZ" dirty="0" smtClean="0">
                <a:solidFill>
                  <a:schemeClr val="tx1"/>
                </a:solidFill>
              </a:rPr>
              <a:t>,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zde je slovní základ také řecký,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haima</a:t>
            </a:r>
            <a:r>
              <a:rPr lang="cs-CZ" i="1" dirty="0" smtClean="0">
                <a:solidFill>
                  <a:srgbClr val="FF0000"/>
                </a:solidFill>
              </a:rPr>
              <a:t> = </a:t>
            </a:r>
            <a:r>
              <a:rPr lang="cs-CZ" dirty="0" smtClean="0">
                <a:solidFill>
                  <a:schemeClr val="tx1"/>
                </a:solidFill>
              </a:rPr>
              <a:t>krev</a:t>
            </a:r>
            <a:r>
              <a:rPr lang="cs-CZ" b="1" dirty="0" smtClean="0">
                <a:solidFill>
                  <a:schemeClr val="tx1"/>
                </a:solidFill>
              </a:rPr>
              <a:t>) = tj. smyslovému vyšetřování krve! Spolu s tím preferovali  zkoumání a vyšetřování tepu (</a:t>
            </a:r>
            <a:r>
              <a:rPr lang="cs-CZ" b="1" i="1" dirty="0" err="1" smtClean="0">
                <a:solidFill>
                  <a:srgbClr val="FF0000"/>
                </a:solidFill>
              </a:rPr>
              <a:t>exploratio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pulsus</a:t>
            </a:r>
            <a:r>
              <a:rPr lang="cs-CZ" b="1" dirty="0" smtClean="0">
                <a:solidFill>
                  <a:schemeClr val="tx1"/>
                </a:solidFill>
              </a:rPr>
              <a:t>).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Teprve ve </a:t>
            </a:r>
            <a:r>
              <a:rPr lang="cs-CZ" b="1" u="sng" dirty="0" smtClean="0">
                <a:solidFill>
                  <a:srgbClr val="006600"/>
                </a:solidFill>
              </a:rPr>
              <a:t>středověké éře </a:t>
            </a:r>
            <a:r>
              <a:rPr lang="cs-CZ" b="1" dirty="0" smtClean="0">
                <a:solidFill>
                  <a:schemeClr val="tx1"/>
                </a:solidFill>
              </a:rPr>
              <a:t>se začala věnovat </a:t>
            </a:r>
            <a:r>
              <a:rPr lang="cs-CZ" b="1" u="sng" dirty="0" err="1" smtClean="0">
                <a:solidFill>
                  <a:srgbClr val="FF0000"/>
                </a:solidFill>
              </a:rPr>
              <a:t>uroskopii</a:t>
            </a:r>
            <a:r>
              <a:rPr lang="cs-CZ" b="1" dirty="0" smtClean="0">
                <a:solidFill>
                  <a:schemeClr val="tx1"/>
                </a:solidFill>
              </a:rPr>
              <a:t> daleko větší pozornost a do jisté míry začala být tato diagnostika upřednostňována.  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2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246043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Největší rozkvět a uplatnění </a:t>
            </a:r>
            <a:r>
              <a:rPr lang="cs-CZ" b="1" dirty="0" smtClean="0">
                <a:solidFill>
                  <a:schemeClr val="tx1"/>
                </a:solidFill>
              </a:rPr>
              <a:t>tato diagnostická </a:t>
            </a:r>
            <a:r>
              <a:rPr lang="cs-CZ" b="1" dirty="0">
                <a:solidFill>
                  <a:schemeClr val="tx1"/>
                </a:solidFill>
              </a:rPr>
              <a:t>metoda </a:t>
            </a:r>
            <a:r>
              <a:rPr lang="cs-CZ" b="1" dirty="0" smtClean="0">
                <a:solidFill>
                  <a:schemeClr val="tx1"/>
                </a:solidFill>
              </a:rPr>
              <a:t>tedy nalezla </a:t>
            </a:r>
            <a:r>
              <a:rPr lang="cs-CZ" b="1" dirty="0">
                <a:solidFill>
                  <a:schemeClr val="tx1"/>
                </a:solidFill>
              </a:rPr>
              <a:t>ve </a:t>
            </a:r>
            <a:r>
              <a:rPr lang="cs-CZ" b="1" u="sng" dirty="0">
                <a:solidFill>
                  <a:schemeClr val="tx1"/>
                </a:solidFill>
              </a:rPr>
              <a:t>středověké a raně novověké medicíně</a:t>
            </a:r>
            <a:r>
              <a:rPr lang="cs-CZ" b="1" dirty="0" smtClean="0">
                <a:solidFill>
                  <a:schemeClr val="tx1"/>
                </a:solidFill>
              </a:rPr>
              <a:t>. </a:t>
            </a:r>
            <a:r>
              <a:rPr lang="cs-CZ" b="1" u="sng" dirty="0" smtClean="0">
                <a:solidFill>
                  <a:srgbClr val="FF0000"/>
                </a:solidFill>
              </a:rPr>
              <a:t>Lékaři a léčitelé na ni právě pro její poměrnou efektivitu  a výše uvedené výhody výrazně soustřeďovali pozornost.</a:t>
            </a:r>
          </a:p>
          <a:p>
            <a:endParaRPr lang="cs-CZ" b="1" u="sng" dirty="0">
              <a:solidFill>
                <a:srgbClr val="FF0000"/>
              </a:solidFill>
            </a:endParaRPr>
          </a:p>
          <a:p>
            <a:r>
              <a:rPr lang="cs-CZ" b="1" u="sng" dirty="0" smtClean="0">
                <a:solidFill>
                  <a:srgbClr val="0070C0"/>
                </a:solidFill>
              </a:rPr>
              <a:t>Nejznámějšími a nejvlivnějšími </a:t>
            </a:r>
            <a:r>
              <a:rPr lang="cs-CZ" b="1" u="sng" dirty="0">
                <a:solidFill>
                  <a:srgbClr val="0070C0"/>
                </a:solidFill>
              </a:rPr>
              <a:t>lékaři – představiteli používání </a:t>
            </a:r>
            <a:r>
              <a:rPr lang="cs-CZ" b="1" u="sng" dirty="0" smtClean="0">
                <a:solidFill>
                  <a:srgbClr val="0070C0"/>
                </a:solidFill>
              </a:rPr>
              <a:t>a využívání </a:t>
            </a:r>
            <a:r>
              <a:rPr lang="cs-CZ" b="1" u="sng" dirty="0" err="1" smtClean="0">
                <a:solidFill>
                  <a:srgbClr val="FF0000"/>
                </a:solidFill>
              </a:rPr>
              <a:t>uroskopické</a:t>
            </a:r>
            <a:r>
              <a:rPr lang="cs-CZ" b="1" u="sng" dirty="0" smtClean="0">
                <a:solidFill>
                  <a:srgbClr val="FF0000"/>
                </a:solidFill>
              </a:rPr>
              <a:t> </a:t>
            </a:r>
            <a:r>
              <a:rPr lang="cs-CZ" b="1" u="sng" dirty="0">
                <a:solidFill>
                  <a:srgbClr val="FF0000"/>
                </a:solidFill>
              </a:rPr>
              <a:t>metody </a:t>
            </a:r>
            <a:r>
              <a:rPr lang="cs-CZ" b="1" u="sng" dirty="0" smtClean="0">
                <a:solidFill>
                  <a:srgbClr val="FF0000"/>
                </a:solidFill>
              </a:rPr>
              <a:t>v lékařské praxi </a:t>
            </a:r>
            <a:r>
              <a:rPr lang="cs-CZ" b="1" u="sng" dirty="0" smtClean="0">
                <a:solidFill>
                  <a:srgbClr val="0070C0"/>
                </a:solidFill>
              </a:rPr>
              <a:t>– </a:t>
            </a:r>
            <a:r>
              <a:rPr lang="cs-CZ" b="1" u="sng" dirty="0">
                <a:solidFill>
                  <a:srgbClr val="0070C0"/>
                </a:solidFill>
              </a:rPr>
              <a:t>byli příslušníci </a:t>
            </a:r>
            <a:r>
              <a:rPr lang="cs-CZ" b="1" u="sng" dirty="0">
                <a:solidFill>
                  <a:srgbClr val="002060"/>
                </a:solidFill>
              </a:rPr>
              <a:t>lékařské školy</a:t>
            </a:r>
            <a:r>
              <a:rPr lang="cs-CZ" b="1" u="sng" dirty="0">
                <a:solidFill>
                  <a:srgbClr val="0070C0"/>
                </a:solidFill>
              </a:rPr>
              <a:t> ve </a:t>
            </a:r>
            <a:r>
              <a:rPr lang="cs-CZ" b="1" u="sng" dirty="0" smtClean="0">
                <a:solidFill>
                  <a:srgbClr val="0070C0"/>
                </a:solidFill>
              </a:rPr>
              <a:t>středověkém italském </a:t>
            </a:r>
            <a:r>
              <a:rPr lang="cs-CZ" b="1" u="sng" dirty="0">
                <a:solidFill>
                  <a:srgbClr val="FF0000"/>
                </a:solidFill>
              </a:rPr>
              <a:t>Salernu</a:t>
            </a:r>
            <a:r>
              <a:rPr lang="cs-CZ" dirty="0" smtClean="0"/>
              <a:t>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Toto italské středověké město se již ve velmi raném středověku nestalo významným střediskem středověké medicíny náhodou. 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4215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36504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Pro svou zeměpisnou polohu </a:t>
            </a:r>
            <a:r>
              <a:rPr lang="cs-CZ" b="1" dirty="0"/>
              <a:t>získalo </a:t>
            </a:r>
            <a:r>
              <a:rPr lang="cs-CZ" b="1" u="sng" dirty="0" smtClean="0">
                <a:solidFill>
                  <a:srgbClr val="FF0000"/>
                </a:solidFill>
              </a:rPr>
              <a:t>Salerno</a:t>
            </a:r>
            <a:r>
              <a:rPr lang="cs-CZ" b="1" dirty="0" smtClean="0">
                <a:solidFill>
                  <a:schemeClr val="tx1"/>
                </a:solidFill>
              </a:rPr>
              <a:t> postupem času statut velice významného raně středověkého obchodního centra </a:t>
            </a:r>
            <a:r>
              <a:rPr lang="cs-CZ" b="1" dirty="0">
                <a:solidFill>
                  <a:schemeClr val="tx1"/>
                </a:solidFill>
              </a:rPr>
              <a:t>na pobřeží jižní </a:t>
            </a:r>
            <a:r>
              <a:rPr lang="cs-CZ" b="1" dirty="0" smtClean="0">
                <a:solidFill>
                  <a:schemeClr val="tx1"/>
                </a:solidFill>
              </a:rPr>
              <a:t>Itálie.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To bylo důležité nejen z obchodně strategického hlediska, ale zejména proto, že </a:t>
            </a:r>
            <a:r>
              <a:rPr lang="cs-CZ" b="1" u="sng" dirty="0" smtClean="0">
                <a:solidFill>
                  <a:schemeClr val="tx1"/>
                </a:solidFill>
              </a:rPr>
              <a:t>se zde střetávala </a:t>
            </a:r>
            <a:r>
              <a:rPr lang="cs-CZ" b="1" u="sng" dirty="0">
                <a:solidFill>
                  <a:schemeClr val="tx1"/>
                </a:solidFill>
              </a:rPr>
              <a:t>kultura křesťanské Evropy s kulturními vlivy antického Řecka, arabského světa či světa východní Indie</a:t>
            </a:r>
            <a:r>
              <a:rPr lang="cs-CZ" b="1" u="sng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5573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/>
          <a:lstStyle/>
          <a:p>
            <a:r>
              <a:rPr lang="cs-CZ" b="1" u="sng" dirty="0">
                <a:solidFill>
                  <a:srgbClr val="C00000"/>
                </a:solidFill>
              </a:rPr>
              <a:t>Pro středověkou medicínu mělo takové střetávání neobyčejný význam.</a:t>
            </a:r>
            <a:r>
              <a:rPr lang="cs-CZ" b="1" dirty="0"/>
              <a:t> Salernská škola totiž proslula rovněž jako </a:t>
            </a:r>
            <a:r>
              <a:rPr lang="cs-CZ" b="1" u="sng" dirty="0">
                <a:solidFill>
                  <a:srgbClr val="C00000"/>
                </a:solidFill>
              </a:rPr>
              <a:t>překladatelské centrum</a:t>
            </a:r>
            <a:r>
              <a:rPr lang="cs-CZ" b="1" dirty="0"/>
              <a:t>. Překládala se zde zejména lékařská pojednání </a:t>
            </a:r>
            <a:r>
              <a:rPr lang="cs-CZ" b="1" u="sng" dirty="0">
                <a:solidFill>
                  <a:srgbClr val="006600"/>
                </a:solidFill>
              </a:rPr>
              <a:t>z arabštiny do latiny</a:t>
            </a:r>
            <a:r>
              <a:rPr lang="cs-CZ" b="1" dirty="0"/>
              <a:t>.</a:t>
            </a:r>
          </a:p>
          <a:p>
            <a:r>
              <a:rPr lang="cs-CZ" b="1" dirty="0"/>
              <a:t>V tomto směru také úzce spolupracovala s </a:t>
            </a:r>
            <a:r>
              <a:rPr lang="cs-CZ" b="1" u="sng" dirty="0"/>
              <a:t>benediktýnským klášterem na Monte </a:t>
            </a:r>
            <a:r>
              <a:rPr lang="cs-CZ" b="1" u="sng" dirty="0" err="1"/>
              <a:t>Cassinu</a:t>
            </a:r>
            <a:r>
              <a:rPr lang="cs-CZ" b="1" u="sng" dirty="0"/>
              <a:t> a jeho bohatou knihovnou.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05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5796136" y="1600200"/>
            <a:ext cx="2890664" cy="4525963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/>
          </a:p>
          <a:p>
            <a:r>
              <a:rPr lang="cs-CZ" b="1" dirty="0" smtClean="0">
                <a:solidFill>
                  <a:schemeClr val="tx1"/>
                </a:solidFill>
              </a:rPr>
              <a:t>Středověké vyobrazení lékařské školy v Salernu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5470679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3643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Je tedy možné konstatovat, že  </a:t>
            </a:r>
            <a:r>
              <a:rPr lang="cs-CZ" b="1" u="sng" dirty="0" smtClean="0">
                <a:solidFill>
                  <a:srgbClr val="002060"/>
                </a:solidFill>
              </a:rPr>
              <a:t>Salernská lékařská škola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představovala mezi 10. až 14. stoletím jednu z nejdůležitějších evropských lékařských institucí.</a:t>
            </a:r>
            <a:endParaRPr lang="cs-CZ" b="1" dirty="0" smtClean="0"/>
          </a:p>
          <a:p>
            <a:r>
              <a:rPr lang="cs-CZ" b="1" dirty="0" smtClean="0">
                <a:solidFill>
                  <a:schemeClr val="tx1"/>
                </a:solidFill>
              </a:rPr>
              <a:t>V okruhu této </a:t>
            </a:r>
            <a:r>
              <a:rPr lang="cs-CZ" b="1" dirty="0">
                <a:solidFill>
                  <a:schemeClr val="tx1"/>
                </a:solidFill>
              </a:rPr>
              <a:t>školy patřil </a:t>
            </a:r>
            <a:r>
              <a:rPr lang="cs-CZ" b="1" dirty="0" smtClean="0">
                <a:solidFill>
                  <a:schemeClr val="tx1"/>
                </a:solidFill>
              </a:rPr>
              <a:t>k nejslavnějším lékařům Arab</a:t>
            </a:r>
            <a:r>
              <a:rPr lang="cs-CZ" b="1" dirty="0" smtClean="0"/>
              <a:t> </a:t>
            </a:r>
            <a:r>
              <a:rPr lang="cs-CZ" b="1" u="sng" dirty="0" err="1" smtClean="0">
                <a:solidFill>
                  <a:srgbClr val="FF0000"/>
                </a:solidFill>
              </a:rPr>
              <a:t>Constantinus</a:t>
            </a:r>
            <a:r>
              <a:rPr lang="cs-CZ" b="1" u="sng" dirty="0" smtClean="0">
                <a:solidFill>
                  <a:srgbClr val="FF0000"/>
                </a:solidFill>
              </a:rPr>
              <a:t> </a:t>
            </a:r>
            <a:r>
              <a:rPr lang="cs-CZ" b="1" u="sng" dirty="0" err="1" smtClean="0">
                <a:solidFill>
                  <a:srgbClr val="FF0000"/>
                </a:solidFill>
              </a:rPr>
              <a:t>Africanus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chemeClr val="tx1"/>
                </a:solidFill>
              </a:rPr>
              <a:t>který je pro nás zajímavý mimo jiné tím, že přeložil do latiny spis </a:t>
            </a:r>
            <a:r>
              <a:rPr lang="cs-CZ" b="1" u="sng" dirty="0" smtClean="0">
                <a:solidFill>
                  <a:srgbClr val="FF0000"/>
                </a:solidFill>
              </a:rPr>
              <a:t>Izáka </a:t>
            </a:r>
            <a:r>
              <a:rPr lang="cs-CZ" b="1" u="sng" dirty="0" err="1" smtClean="0">
                <a:solidFill>
                  <a:srgbClr val="FF0000"/>
                </a:solidFill>
              </a:rPr>
              <a:t>Ebrea</a:t>
            </a:r>
            <a:r>
              <a:rPr lang="cs-CZ" b="1" u="sng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„</a:t>
            </a:r>
            <a:r>
              <a:rPr lang="cs-CZ" b="1" i="1" dirty="0" smtClean="0">
                <a:solidFill>
                  <a:srgbClr val="0070C0"/>
                </a:solidFill>
              </a:rPr>
              <a:t>Guida </a:t>
            </a:r>
            <a:r>
              <a:rPr lang="cs-CZ" b="1" i="1" dirty="0" err="1" smtClean="0">
                <a:solidFill>
                  <a:srgbClr val="0070C0"/>
                </a:solidFill>
              </a:rPr>
              <a:t>Medicorum</a:t>
            </a:r>
            <a:r>
              <a:rPr lang="cs-CZ" dirty="0" smtClean="0"/>
              <a:t>“, </a:t>
            </a:r>
            <a:r>
              <a:rPr lang="cs-CZ" b="1" dirty="0" smtClean="0">
                <a:solidFill>
                  <a:schemeClr val="tx1"/>
                </a:solidFill>
              </a:rPr>
              <a:t>ve kterém byly popsány základní </a:t>
            </a:r>
            <a:r>
              <a:rPr lang="cs-CZ" b="1" u="sng" dirty="0" smtClean="0">
                <a:solidFill>
                  <a:srgbClr val="0070C0"/>
                </a:solidFill>
              </a:rPr>
              <a:t>diagnózy moči a </a:t>
            </a:r>
            <a:r>
              <a:rPr lang="cs-CZ" b="1" u="sng" dirty="0" err="1" smtClean="0">
                <a:solidFill>
                  <a:srgbClr val="0070C0"/>
                </a:solidFill>
              </a:rPr>
              <a:t>uroskopické</a:t>
            </a:r>
            <a:r>
              <a:rPr lang="cs-CZ" b="1" u="sng" dirty="0" smtClean="0">
                <a:solidFill>
                  <a:srgbClr val="0070C0"/>
                </a:solidFill>
              </a:rPr>
              <a:t> metody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Vlivnými osobnostmi salernské školy byli také</a:t>
            </a:r>
            <a:r>
              <a:rPr lang="cs-CZ" b="1" u="sng" dirty="0" smtClean="0">
                <a:solidFill>
                  <a:srgbClr val="FF0000"/>
                </a:solidFill>
              </a:rPr>
              <a:t> Maur ze Salerna</a:t>
            </a:r>
            <a:r>
              <a:rPr lang="cs-CZ" b="1" dirty="0" smtClean="0">
                <a:solidFill>
                  <a:schemeClr val="tx1"/>
                </a:solidFill>
              </a:rPr>
              <a:t> (autor  spisu </a:t>
            </a:r>
            <a:r>
              <a:rPr lang="cs-CZ" b="1" i="1" dirty="0" err="1" smtClean="0">
                <a:solidFill>
                  <a:srgbClr val="0070C0"/>
                </a:solidFill>
              </a:rPr>
              <a:t>Regulae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urinarum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magistri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Mauri</a:t>
            </a:r>
            <a:r>
              <a:rPr lang="cs-CZ" b="1" dirty="0" smtClean="0">
                <a:solidFill>
                  <a:schemeClr val="tx1"/>
                </a:solidFill>
              </a:rPr>
              <a:t>) a </a:t>
            </a:r>
            <a:r>
              <a:rPr lang="cs-CZ" b="1" u="sng" dirty="0" err="1" smtClean="0">
                <a:solidFill>
                  <a:srgbClr val="FF0000"/>
                </a:solidFill>
              </a:rPr>
              <a:t>Gilles</a:t>
            </a:r>
            <a:r>
              <a:rPr lang="cs-CZ" b="1" u="sng" dirty="0" smtClean="0">
                <a:solidFill>
                  <a:srgbClr val="FF0000"/>
                </a:solidFill>
              </a:rPr>
              <a:t> z </a:t>
            </a:r>
            <a:r>
              <a:rPr lang="cs-CZ" b="1" u="sng" dirty="0" err="1" smtClean="0">
                <a:solidFill>
                  <a:srgbClr val="FF0000"/>
                </a:solidFill>
              </a:rPr>
              <a:t>Corbeil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Salernská nauka pak byla shrnuta ve spise </a:t>
            </a:r>
            <a:r>
              <a:rPr lang="cs-CZ" b="1" i="1" dirty="0" err="1" smtClean="0">
                <a:solidFill>
                  <a:srgbClr val="0070C0"/>
                </a:solidFill>
              </a:rPr>
              <a:t>Flos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medicinae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scholae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Salerni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(</a:t>
            </a:r>
            <a:r>
              <a:rPr lang="cs-CZ" b="1" i="1" dirty="0" smtClean="0">
                <a:solidFill>
                  <a:srgbClr val="0070C0"/>
                </a:solidFill>
              </a:rPr>
              <a:t>Lilium </a:t>
            </a:r>
            <a:r>
              <a:rPr lang="cs-CZ" b="1" i="1" dirty="0" err="1" smtClean="0">
                <a:solidFill>
                  <a:srgbClr val="0070C0"/>
                </a:solidFill>
              </a:rPr>
              <a:t>medicinae</a:t>
            </a:r>
            <a:r>
              <a:rPr lang="cs-CZ" b="1" i="1" dirty="0" smtClean="0">
                <a:solidFill>
                  <a:srgbClr val="0070C0"/>
                </a:solidFill>
              </a:rPr>
              <a:t>; </a:t>
            </a:r>
            <a:r>
              <a:rPr lang="cs-CZ" b="1" i="1" dirty="0" err="1" smtClean="0">
                <a:solidFill>
                  <a:srgbClr val="0070C0"/>
                </a:solidFill>
              </a:rPr>
              <a:t>Regimen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sanitatis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Salernitatum</a:t>
            </a:r>
            <a:r>
              <a:rPr lang="cs-CZ" b="1" dirty="0" smtClean="0">
                <a:solidFill>
                  <a:schemeClr val="tx1"/>
                </a:solidFill>
              </a:rPr>
              <a:t>.)</a:t>
            </a:r>
          </a:p>
          <a:p>
            <a:r>
              <a:rPr lang="cs-CZ" b="1" u="sng" dirty="0" smtClean="0">
                <a:solidFill>
                  <a:schemeClr val="tx1"/>
                </a:solidFill>
              </a:rPr>
              <a:t>Pro doplnění poznamenejme, že školu zrušil až v roce 1811 Napoleon Bonaparte!!</a:t>
            </a:r>
          </a:p>
          <a:p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722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292080" y="1600200"/>
            <a:ext cx="3394720" cy="4525963"/>
          </a:xfrm>
        </p:spPr>
        <p:txBody>
          <a:bodyPr/>
          <a:lstStyle/>
          <a:p>
            <a:endParaRPr lang="cs-CZ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u="sng" dirty="0" smtClean="0">
              <a:solidFill>
                <a:srgbClr val="FF0000"/>
              </a:solidFill>
            </a:endParaRPr>
          </a:p>
          <a:p>
            <a:r>
              <a:rPr lang="cs-CZ" b="1" u="sng" dirty="0" err="1" smtClean="0">
                <a:solidFill>
                  <a:srgbClr val="FF0000"/>
                </a:solidFill>
              </a:rPr>
              <a:t>Constantinus</a:t>
            </a:r>
            <a:r>
              <a:rPr lang="cs-CZ" b="1" u="sng" dirty="0" smtClean="0">
                <a:solidFill>
                  <a:srgbClr val="FF0000"/>
                </a:solidFill>
              </a:rPr>
              <a:t> </a:t>
            </a:r>
            <a:r>
              <a:rPr lang="cs-CZ" b="1" u="sng" dirty="0" err="1" smtClean="0">
                <a:solidFill>
                  <a:srgbClr val="FF0000"/>
                </a:solidFill>
              </a:rPr>
              <a:t>Africanus</a:t>
            </a:r>
            <a:r>
              <a:rPr lang="cs-CZ" b="1" u="sng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vyučuje smyslovou analýzu moči. (Vyobrazení ve středověkém textu.)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7539"/>
            <a:ext cx="4536504" cy="6272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7463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89120"/>
          </a:xfrm>
        </p:spPr>
        <p:txBody>
          <a:bodyPr/>
          <a:lstStyle/>
          <a:p>
            <a:r>
              <a:rPr lang="cs-CZ" b="1" dirty="0" smtClean="0"/>
              <a:t>Jest mi rovněž velikou ctí, že mohu vystoupit před tímto zajímavým auditoriem.</a:t>
            </a:r>
          </a:p>
          <a:p>
            <a:r>
              <a:rPr lang="cs-CZ" b="1" dirty="0" smtClean="0"/>
              <a:t>Vždyť mezi Vámi je určitě mnoho  budoucích posluchačů různých vysokých škol a jistě se řada z Vás chce stát v budoucnu členy akademické obce </a:t>
            </a:r>
            <a:r>
              <a:rPr lang="cs-CZ" b="1" u="sng" dirty="0" smtClean="0">
                <a:solidFill>
                  <a:srgbClr val="008000"/>
                </a:solidFill>
              </a:rPr>
              <a:t>Univerzity Karlovy v Praze</a:t>
            </a:r>
            <a:r>
              <a:rPr lang="cs-CZ" b="1" dirty="0" smtClean="0"/>
              <a:t>, onoho starodávného a slovutného vysokého učení založeného „</a:t>
            </a:r>
            <a:r>
              <a:rPr lang="cs-CZ" b="1" u="sng" dirty="0" smtClean="0">
                <a:solidFill>
                  <a:srgbClr val="FF0000"/>
                </a:solidFill>
              </a:rPr>
              <a:t>otcem vlasti</a:t>
            </a:r>
            <a:r>
              <a:rPr lang="cs-CZ" b="1" dirty="0" smtClean="0"/>
              <a:t>“ (</a:t>
            </a:r>
            <a:r>
              <a:rPr lang="cs-CZ" b="1" i="1" dirty="0" smtClean="0">
                <a:solidFill>
                  <a:srgbClr val="FF0000"/>
                </a:solidFill>
              </a:rPr>
              <a:t>pater </a:t>
            </a:r>
            <a:r>
              <a:rPr lang="cs-CZ" b="1" i="1" dirty="0" err="1" smtClean="0">
                <a:solidFill>
                  <a:srgbClr val="FF0000"/>
                </a:solidFill>
              </a:rPr>
              <a:t>patriae</a:t>
            </a:r>
            <a:r>
              <a:rPr lang="cs-CZ" b="1" dirty="0" smtClean="0"/>
              <a:t>) římským císařem a českým králem </a:t>
            </a:r>
            <a:r>
              <a:rPr lang="cs-CZ" b="1" u="sng" dirty="0" smtClean="0">
                <a:solidFill>
                  <a:srgbClr val="FF0000"/>
                </a:solidFill>
              </a:rPr>
              <a:t>Karlem IV.</a:t>
            </a:r>
            <a:r>
              <a:rPr lang="cs-CZ" b="1" dirty="0" smtClean="0"/>
              <a:t> Tedy je pravděpodobné, že „</a:t>
            </a:r>
            <a:r>
              <a:rPr lang="cs-CZ" b="1" i="1" dirty="0" smtClean="0">
                <a:solidFill>
                  <a:srgbClr val="FF0000"/>
                </a:solidFill>
              </a:rPr>
              <a:t>pro </a:t>
            </a:r>
            <a:r>
              <a:rPr lang="cs-CZ" b="1" i="1" dirty="0" err="1" smtClean="0">
                <a:solidFill>
                  <a:srgbClr val="FF0000"/>
                </a:solidFill>
              </a:rPr>
              <a:t>futuro</a:t>
            </a:r>
            <a:r>
              <a:rPr lang="cs-CZ" b="1" dirty="0" smtClean="0"/>
              <a:t>“ budeme kolegové! Anebo se mýlím?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41992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Na okraj a spíše jen pro zajímavost poznamenejme, že i v české středověké a raně novověké medicíně bylo téma </a:t>
            </a:r>
            <a:r>
              <a:rPr lang="cs-CZ" b="1" u="sng" dirty="0" err="1" smtClean="0">
                <a:solidFill>
                  <a:srgbClr val="FF0000"/>
                </a:solidFill>
              </a:rPr>
              <a:t>uroskopie</a:t>
            </a:r>
            <a:r>
              <a:rPr lang="cs-CZ" b="1" dirty="0" smtClean="0">
                <a:solidFill>
                  <a:schemeClr val="tx1"/>
                </a:solidFill>
              </a:rPr>
              <a:t> přirozeně a výrazně přítomno.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Svědčí o tom například spis jednoho z prvních profesorů medicíny na Karlově vysokém učení </a:t>
            </a:r>
            <a:r>
              <a:rPr lang="cs-CZ" b="1" u="sng" dirty="0" smtClean="0">
                <a:solidFill>
                  <a:srgbClr val="FF0000"/>
                </a:solidFill>
              </a:rPr>
              <a:t>Havla ze Strahova</a:t>
            </a:r>
            <a:r>
              <a:rPr lang="cs-CZ" b="1" dirty="0" smtClean="0">
                <a:solidFill>
                  <a:schemeClr val="tx1"/>
                </a:solidFill>
              </a:rPr>
              <a:t> pod názvem „</a:t>
            </a:r>
            <a:r>
              <a:rPr lang="cs-CZ" b="1" i="1" dirty="0" err="1" smtClean="0">
                <a:solidFill>
                  <a:srgbClr val="0070C0"/>
                </a:solidFill>
              </a:rPr>
              <a:t>Tractatus</a:t>
            </a:r>
            <a:r>
              <a:rPr lang="cs-CZ" b="1" i="1" dirty="0" smtClean="0">
                <a:solidFill>
                  <a:srgbClr val="0070C0"/>
                </a:solidFill>
              </a:rPr>
              <a:t> de </a:t>
            </a:r>
            <a:r>
              <a:rPr lang="cs-CZ" b="1" i="1" dirty="0" err="1" smtClean="0">
                <a:solidFill>
                  <a:srgbClr val="0070C0"/>
                </a:solidFill>
              </a:rPr>
              <a:t>urina</a:t>
            </a:r>
            <a:r>
              <a:rPr lang="cs-CZ" b="1" dirty="0" smtClean="0">
                <a:solidFill>
                  <a:schemeClr val="tx1"/>
                </a:solidFill>
              </a:rPr>
              <a:t>“ (Pojednání o moči).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Další rukopisy z okruhu </a:t>
            </a:r>
            <a:r>
              <a:rPr lang="cs-CZ" b="1" u="sng" dirty="0" err="1" smtClean="0">
                <a:solidFill>
                  <a:srgbClr val="FF0000"/>
                </a:solidFill>
              </a:rPr>
              <a:t>uroskopické</a:t>
            </a:r>
            <a:r>
              <a:rPr lang="cs-CZ" b="1" u="sng" dirty="0" smtClean="0">
                <a:solidFill>
                  <a:srgbClr val="FF0000"/>
                </a:solidFill>
              </a:rPr>
              <a:t> diagnostiky </a:t>
            </a:r>
            <a:r>
              <a:rPr lang="cs-CZ" b="1" dirty="0" smtClean="0">
                <a:solidFill>
                  <a:schemeClr val="tx1"/>
                </a:solidFill>
              </a:rPr>
              <a:t>nalezneme například ve sbírce opisů </a:t>
            </a:r>
            <a:r>
              <a:rPr lang="cs-CZ" b="1" u="sng" dirty="0" smtClean="0">
                <a:solidFill>
                  <a:srgbClr val="FF0000"/>
                </a:solidFill>
              </a:rPr>
              <a:t>Oldřicha Kříže z Telče </a:t>
            </a:r>
            <a:r>
              <a:rPr lang="cs-CZ" b="1" dirty="0" smtClean="0">
                <a:solidFill>
                  <a:schemeClr val="tx1"/>
                </a:solidFill>
              </a:rPr>
              <a:t>z druhé poloviny 15. století. Jedná se o opisy částí z </a:t>
            </a:r>
            <a:r>
              <a:rPr lang="cs-CZ" b="1" dirty="0" err="1" smtClean="0">
                <a:solidFill>
                  <a:schemeClr val="tx1"/>
                </a:solidFill>
              </a:rPr>
              <a:t>uroskopického</a:t>
            </a:r>
            <a:r>
              <a:rPr lang="cs-CZ" b="1" dirty="0" smtClean="0">
                <a:solidFill>
                  <a:schemeClr val="tx1"/>
                </a:solidFill>
              </a:rPr>
              <a:t> textu </a:t>
            </a:r>
            <a:r>
              <a:rPr lang="cs-CZ" b="1" u="sng" dirty="0" smtClean="0">
                <a:solidFill>
                  <a:srgbClr val="FF0000"/>
                </a:solidFill>
              </a:rPr>
              <a:t>Maura ze Salerna </a:t>
            </a:r>
            <a:r>
              <a:rPr lang="cs-CZ" b="1" dirty="0" smtClean="0">
                <a:solidFill>
                  <a:schemeClr val="tx1"/>
                </a:solidFill>
              </a:rPr>
              <a:t>či podobného textu </a:t>
            </a:r>
            <a:r>
              <a:rPr lang="cs-CZ" b="1" u="sng" dirty="0" smtClean="0">
                <a:solidFill>
                  <a:srgbClr val="FF0000"/>
                </a:solidFill>
              </a:rPr>
              <a:t>Bertholda de </a:t>
            </a:r>
            <a:r>
              <a:rPr lang="cs-CZ" b="1" u="sng" dirty="0" err="1" smtClean="0">
                <a:solidFill>
                  <a:srgbClr val="FF0000"/>
                </a:solidFill>
              </a:rPr>
              <a:t>Swevia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614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616624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Abychom si celou věc více přiblížili, použijeme ovšem ukázky z jiného středověkého </a:t>
            </a:r>
            <a:r>
              <a:rPr lang="cs-CZ" b="1" dirty="0" err="1" smtClean="0">
                <a:solidFill>
                  <a:schemeClr val="tx1"/>
                </a:solidFill>
              </a:rPr>
              <a:t>uroskopického</a:t>
            </a:r>
            <a:r>
              <a:rPr lang="cs-CZ" b="1" dirty="0" smtClean="0">
                <a:solidFill>
                  <a:schemeClr val="tx1"/>
                </a:solidFill>
              </a:rPr>
              <a:t> spisu.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Jedná se o anonymní spis </a:t>
            </a:r>
            <a:r>
              <a:rPr lang="cs-CZ" b="1" dirty="0" smtClean="0"/>
              <a:t>„</a:t>
            </a:r>
            <a:r>
              <a:rPr lang="cs-CZ" b="1" i="1" u="sng" dirty="0" smtClean="0">
                <a:solidFill>
                  <a:srgbClr val="0070C0"/>
                </a:solidFill>
              </a:rPr>
              <a:t>De </a:t>
            </a:r>
            <a:r>
              <a:rPr lang="cs-CZ" b="1" i="1" u="sng" dirty="0" err="1" smtClean="0">
                <a:solidFill>
                  <a:srgbClr val="0070C0"/>
                </a:solidFill>
              </a:rPr>
              <a:t>urinis</a:t>
            </a:r>
            <a:r>
              <a:rPr lang="cs-CZ" b="1" dirty="0" smtClean="0"/>
              <a:t>“ </a:t>
            </a:r>
            <a:r>
              <a:rPr lang="cs-CZ" b="1" dirty="0" smtClean="0">
                <a:solidFill>
                  <a:schemeClr val="tx1"/>
                </a:solidFill>
              </a:rPr>
              <a:t>(</a:t>
            </a:r>
            <a:r>
              <a:rPr lang="cs-CZ" b="1" i="1" dirty="0" smtClean="0">
                <a:solidFill>
                  <a:schemeClr val="tx1"/>
                </a:solidFill>
              </a:rPr>
              <a:t>O (druzích) moči</a:t>
            </a:r>
            <a:r>
              <a:rPr lang="cs-CZ" b="1" dirty="0" smtClean="0">
                <a:solidFill>
                  <a:schemeClr val="tx1"/>
                </a:solidFill>
              </a:rPr>
              <a:t>) sepsaný v prostředí školy v Salernu na přelomu 13. a 14. století.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Originální rukopis tohoto textu se dnes nachází v knihovně ortopedického institutu v italské </a:t>
            </a:r>
            <a:r>
              <a:rPr lang="cs-CZ" b="1" dirty="0" err="1" smtClean="0">
                <a:solidFill>
                  <a:schemeClr val="tx1"/>
                </a:solidFill>
              </a:rPr>
              <a:t>Bologni</a:t>
            </a:r>
            <a:r>
              <a:rPr lang="cs-CZ" b="1" dirty="0" smtClean="0">
                <a:solidFill>
                  <a:schemeClr val="tx1"/>
                </a:solidFill>
              </a:rPr>
              <a:t>. (Nemaje přirozeně originál k dispozici, používal jsem jeho pečlivý anglický překlad uveřejněný i s komentářem  a poznámkami ve stati A. dal </a:t>
            </a:r>
            <a:r>
              <a:rPr lang="cs-CZ" b="1" dirty="0" err="1" smtClean="0">
                <a:solidFill>
                  <a:schemeClr val="tx1"/>
                </a:solidFill>
              </a:rPr>
              <a:t>Cantona</a:t>
            </a:r>
            <a:r>
              <a:rPr lang="cs-CZ" b="1" dirty="0" smtClean="0">
                <a:solidFill>
                  <a:schemeClr val="tx1"/>
                </a:solidFill>
              </a:rPr>
              <a:t> a M. </a:t>
            </a:r>
            <a:r>
              <a:rPr lang="cs-CZ" b="1" dirty="0" err="1" smtClean="0">
                <a:solidFill>
                  <a:schemeClr val="tx1"/>
                </a:solidFill>
              </a:rPr>
              <a:t>Castellana</a:t>
            </a:r>
            <a:r>
              <a:rPr lang="cs-CZ" b="1" dirty="0" smtClean="0">
                <a:solidFill>
                  <a:schemeClr val="tx1"/>
                </a:solidFill>
              </a:rPr>
              <a:t> „</a:t>
            </a:r>
            <a:r>
              <a:rPr lang="cs-CZ" b="1" i="1" dirty="0" err="1" smtClean="0">
                <a:solidFill>
                  <a:srgbClr val="002060"/>
                </a:solidFill>
              </a:rPr>
              <a:t>Theory</a:t>
            </a:r>
            <a:r>
              <a:rPr lang="cs-CZ" b="1" i="1" dirty="0" smtClean="0">
                <a:solidFill>
                  <a:srgbClr val="002060"/>
                </a:solidFill>
              </a:rPr>
              <a:t> </a:t>
            </a:r>
            <a:r>
              <a:rPr lang="cs-CZ" b="1" i="1" dirty="0" err="1" smtClean="0">
                <a:solidFill>
                  <a:srgbClr val="002060"/>
                </a:solidFill>
              </a:rPr>
              <a:t>of</a:t>
            </a:r>
            <a:r>
              <a:rPr lang="cs-CZ" b="1" i="1" dirty="0" smtClean="0">
                <a:solidFill>
                  <a:srgbClr val="002060"/>
                </a:solidFill>
              </a:rPr>
              <a:t> urine </a:t>
            </a:r>
            <a:r>
              <a:rPr lang="cs-CZ" b="1" i="1" dirty="0" err="1" smtClean="0">
                <a:solidFill>
                  <a:srgbClr val="002060"/>
                </a:solidFill>
              </a:rPr>
              <a:t>formation</a:t>
            </a:r>
            <a:r>
              <a:rPr lang="cs-CZ" b="1" i="1" dirty="0" smtClean="0">
                <a:solidFill>
                  <a:srgbClr val="002060"/>
                </a:solidFill>
              </a:rPr>
              <a:t> and </a:t>
            </a:r>
            <a:r>
              <a:rPr lang="cs-CZ" b="1" i="1" dirty="0" err="1" smtClean="0">
                <a:solidFill>
                  <a:srgbClr val="002060"/>
                </a:solidFill>
              </a:rPr>
              <a:t>uroscopic</a:t>
            </a:r>
            <a:r>
              <a:rPr lang="cs-CZ" b="1" i="1" dirty="0" smtClean="0">
                <a:solidFill>
                  <a:srgbClr val="002060"/>
                </a:solidFill>
              </a:rPr>
              <a:t> </a:t>
            </a:r>
            <a:r>
              <a:rPr lang="cs-CZ" b="1" i="1" dirty="0" err="1" smtClean="0">
                <a:solidFill>
                  <a:srgbClr val="002060"/>
                </a:solidFill>
              </a:rPr>
              <a:t>diagnosis</a:t>
            </a:r>
            <a:r>
              <a:rPr lang="cs-CZ" b="1" i="1" dirty="0" smtClean="0">
                <a:solidFill>
                  <a:srgbClr val="002060"/>
                </a:solidFill>
              </a:rPr>
              <a:t> in </a:t>
            </a:r>
            <a:r>
              <a:rPr lang="cs-CZ" b="1" i="1" dirty="0" err="1" smtClean="0">
                <a:solidFill>
                  <a:srgbClr val="002060"/>
                </a:solidFill>
              </a:rPr>
              <a:t>the</a:t>
            </a:r>
            <a:r>
              <a:rPr lang="cs-CZ" b="1" i="1" dirty="0" smtClean="0">
                <a:solidFill>
                  <a:srgbClr val="002060"/>
                </a:solidFill>
              </a:rPr>
              <a:t> </a:t>
            </a:r>
            <a:r>
              <a:rPr lang="cs-CZ" b="1" i="1" dirty="0" err="1" smtClean="0">
                <a:solidFill>
                  <a:srgbClr val="002060"/>
                </a:solidFill>
              </a:rPr>
              <a:t>Medical</a:t>
            </a:r>
            <a:r>
              <a:rPr lang="cs-CZ" b="1" i="1" dirty="0" smtClean="0">
                <a:solidFill>
                  <a:srgbClr val="002060"/>
                </a:solidFill>
              </a:rPr>
              <a:t> </a:t>
            </a:r>
            <a:r>
              <a:rPr lang="cs-CZ" b="1" i="1" dirty="0" err="1" smtClean="0">
                <a:solidFill>
                  <a:srgbClr val="002060"/>
                </a:solidFill>
              </a:rPr>
              <a:t>School</a:t>
            </a:r>
            <a:r>
              <a:rPr lang="cs-CZ" b="1" i="1" dirty="0" smtClean="0">
                <a:solidFill>
                  <a:srgbClr val="002060"/>
                </a:solidFill>
              </a:rPr>
              <a:t> </a:t>
            </a:r>
            <a:r>
              <a:rPr lang="cs-CZ" b="1" i="1" dirty="0" err="1" smtClean="0">
                <a:solidFill>
                  <a:srgbClr val="002060"/>
                </a:solidFill>
              </a:rPr>
              <a:t>of</a:t>
            </a:r>
            <a:r>
              <a:rPr lang="cs-CZ" b="1" i="1" dirty="0" smtClean="0">
                <a:solidFill>
                  <a:srgbClr val="002060"/>
                </a:solidFill>
              </a:rPr>
              <a:t> Salerno</a:t>
            </a:r>
            <a:r>
              <a:rPr lang="cs-CZ" b="1" i="1" dirty="0" smtClean="0">
                <a:solidFill>
                  <a:schemeClr val="tx1"/>
                </a:solidFill>
              </a:rPr>
              <a:t>“</a:t>
            </a:r>
            <a:r>
              <a:rPr lang="cs-CZ" b="1" dirty="0" smtClean="0">
                <a:solidFill>
                  <a:schemeClr val="tx1"/>
                </a:solidFill>
              </a:rPr>
              <a:t>, in: </a:t>
            </a:r>
            <a:r>
              <a:rPr lang="cs-CZ" b="1" i="1" dirty="0" err="1" smtClean="0">
                <a:solidFill>
                  <a:schemeClr val="tx1"/>
                </a:solidFill>
              </a:rPr>
              <a:t>Kidney</a:t>
            </a:r>
            <a:r>
              <a:rPr lang="cs-CZ" b="1" i="1" dirty="0" smtClean="0">
                <a:solidFill>
                  <a:schemeClr val="tx1"/>
                </a:solidFill>
              </a:rPr>
              <a:t> International</a:t>
            </a:r>
            <a:r>
              <a:rPr lang="cs-CZ" b="1" dirty="0" smtClean="0">
                <a:solidFill>
                  <a:schemeClr val="tx1"/>
                </a:solidFill>
              </a:rPr>
              <a:t>, vol. 34 (1988)).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413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cs-CZ" sz="2600" b="1" dirty="0" smtClean="0">
                <a:solidFill>
                  <a:schemeClr val="tx1"/>
                </a:solidFill>
              </a:rPr>
              <a:t>Nejprve se zastavíme u základní či výchozí teze </a:t>
            </a:r>
            <a:r>
              <a:rPr lang="cs-CZ" sz="2600" b="1" u="sng" dirty="0" smtClean="0">
                <a:solidFill>
                  <a:srgbClr val="C00000"/>
                </a:solidFill>
              </a:rPr>
              <a:t>salernské </a:t>
            </a:r>
            <a:r>
              <a:rPr lang="cs-CZ" sz="2600" b="1" u="sng" dirty="0" err="1" smtClean="0">
                <a:solidFill>
                  <a:srgbClr val="C00000"/>
                </a:solidFill>
              </a:rPr>
              <a:t>uroskopické</a:t>
            </a:r>
            <a:r>
              <a:rPr lang="cs-CZ" sz="2600" b="1" u="sng" dirty="0" smtClean="0">
                <a:solidFill>
                  <a:srgbClr val="C00000"/>
                </a:solidFill>
              </a:rPr>
              <a:t> školy</a:t>
            </a:r>
            <a:r>
              <a:rPr lang="cs-CZ" sz="2600" dirty="0" smtClean="0">
                <a:solidFill>
                  <a:schemeClr val="tx1"/>
                </a:solidFill>
              </a:rPr>
              <a:t>:</a:t>
            </a:r>
          </a:p>
          <a:p>
            <a:r>
              <a:rPr lang="cs-CZ" sz="2800" b="1" u="sng" dirty="0" smtClean="0">
                <a:solidFill>
                  <a:srgbClr val="0070C0"/>
                </a:solidFill>
              </a:rPr>
              <a:t>Nemoc jakékoli části těla nebo dysfunkce kteréhokoli tělesného orgánu má jednoznačně dopad v podobě  změny vlastností (kvality) moči a tyto změny jsou zcela specifické. </a:t>
            </a:r>
            <a:endParaRPr lang="cs-CZ" b="1" u="sng" dirty="0">
              <a:solidFill>
                <a:srgbClr val="0070C0"/>
              </a:solidFill>
            </a:endParaRPr>
          </a:p>
          <a:p>
            <a:r>
              <a:rPr lang="cs-CZ" sz="2600" b="1" dirty="0" smtClean="0">
                <a:solidFill>
                  <a:schemeClr val="tx1"/>
                </a:solidFill>
              </a:rPr>
              <a:t>Je to dáno tím, že </a:t>
            </a:r>
            <a:r>
              <a:rPr lang="cs-CZ" sz="2600" b="1" u="sng" dirty="0" smtClean="0">
                <a:solidFill>
                  <a:srgbClr val="FF0000"/>
                </a:solidFill>
              </a:rPr>
              <a:t>moč</a:t>
            </a:r>
            <a:r>
              <a:rPr lang="cs-CZ" sz="2600" dirty="0" smtClean="0">
                <a:solidFill>
                  <a:schemeClr val="tx1"/>
                </a:solidFill>
              </a:rPr>
              <a:t> (</a:t>
            </a:r>
            <a:r>
              <a:rPr lang="cs-CZ" sz="2600" i="1" dirty="0" err="1" smtClean="0">
                <a:solidFill>
                  <a:srgbClr val="FF0000"/>
                </a:solidFill>
              </a:rPr>
              <a:t>urina</a:t>
            </a:r>
            <a:r>
              <a:rPr lang="cs-CZ" sz="2600" dirty="0" smtClean="0">
                <a:solidFill>
                  <a:schemeClr val="tx1"/>
                </a:solidFill>
              </a:rPr>
              <a:t>) </a:t>
            </a:r>
            <a:r>
              <a:rPr lang="cs-CZ" sz="2600" b="1" dirty="0" smtClean="0">
                <a:solidFill>
                  <a:schemeClr val="tx1"/>
                </a:solidFill>
              </a:rPr>
              <a:t>je</a:t>
            </a:r>
            <a:r>
              <a:rPr lang="cs-CZ" sz="2600" dirty="0" smtClean="0">
                <a:solidFill>
                  <a:schemeClr val="tx1"/>
                </a:solidFill>
              </a:rPr>
              <a:t> „</a:t>
            </a:r>
            <a:r>
              <a:rPr lang="cs-CZ" sz="2600" b="1" i="1" u="sng" dirty="0" err="1" smtClean="0">
                <a:solidFill>
                  <a:srgbClr val="FF0000"/>
                </a:solidFill>
              </a:rPr>
              <a:t>colamentum</a:t>
            </a:r>
            <a:r>
              <a:rPr lang="cs-CZ" sz="2600" b="1" i="1" u="sng" dirty="0" smtClean="0">
                <a:solidFill>
                  <a:srgbClr val="FF0000"/>
                </a:solidFill>
              </a:rPr>
              <a:t> </a:t>
            </a:r>
            <a:r>
              <a:rPr lang="cs-CZ" sz="2600" b="1" i="1" u="sng" dirty="0" err="1" smtClean="0">
                <a:solidFill>
                  <a:srgbClr val="FF0000"/>
                </a:solidFill>
              </a:rPr>
              <a:t>sanguinis</a:t>
            </a:r>
            <a:r>
              <a:rPr lang="cs-CZ" sz="2600" b="1" i="1" u="sng" dirty="0" smtClean="0">
                <a:solidFill>
                  <a:srgbClr val="FF0000"/>
                </a:solidFill>
              </a:rPr>
              <a:t> et </a:t>
            </a:r>
            <a:r>
              <a:rPr lang="cs-CZ" sz="2600" b="1" i="1" u="sng" dirty="0" err="1" smtClean="0">
                <a:solidFill>
                  <a:srgbClr val="FF0000"/>
                </a:solidFill>
              </a:rPr>
              <a:t>aliorum</a:t>
            </a:r>
            <a:r>
              <a:rPr lang="cs-CZ" sz="2600" b="1" i="1" u="sng" dirty="0" smtClean="0">
                <a:solidFill>
                  <a:srgbClr val="FF0000"/>
                </a:solidFill>
              </a:rPr>
              <a:t> </a:t>
            </a:r>
            <a:r>
              <a:rPr lang="cs-CZ" sz="2600" b="1" i="1" u="sng" dirty="0" err="1" smtClean="0">
                <a:solidFill>
                  <a:srgbClr val="FF0000"/>
                </a:solidFill>
              </a:rPr>
              <a:t>humorum</a:t>
            </a:r>
            <a:r>
              <a:rPr lang="cs-CZ" sz="2600" dirty="0" smtClean="0">
                <a:solidFill>
                  <a:schemeClr val="tx1"/>
                </a:solidFill>
              </a:rPr>
              <a:t>“. </a:t>
            </a:r>
            <a:r>
              <a:rPr lang="cs-CZ" sz="2600" b="1" dirty="0" smtClean="0">
                <a:solidFill>
                  <a:schemeClr val="tx1"/>
                </a:solidFill>
              </a:rPr>
              <a:t>(Moč je filtrát krve a jiných humorů.) V tomto směru následovali salernští lékaři </a:t>
            </a:r>
            <a:r>
              <a:rPr lang="cs-CZ" sz="2600" b="1" dirty="0" err="1" smtClean="0">
                <a:solidFill>
                  <a:schemeClr val="tx1"/>
                </a:solidFill>
              </a:rPr>
              <a:t>Galénovo</a:t>
            </a:r>
            <a:r>
              <a:rPr lang="cs-CZ" sz="2600" b="1" dirty="0" smtClean="0">
                <a:solidFill>
                  <a:schemeClr val="tx1"/>
                </a:solidFill>
              </a:rPr>
              <a:t> učení o tom, že </a:t>
            </a:r>
            <a:r>
              <a:rPr lang="cs-CZ" sz="2600" b="1" u="sng" dirty="0" smtClean="0">
                <a:solidFill>
                  <a:srgbClr val="006600"/>
                </a:solidFill>
              </a:rPr>
              <a:t>moč byla výsledkem filtrace především krve</a:t>
            </a:r>
            <a:r>
              <a:rPr lang="cs-CZ" sz="2600" b="1" dirty="0" smtClean="0">
                <a:solidFill>
                  <a:schemeClr val="tx1"/>
                </a:solidFill>
              </a:rPr>
              <a:t>. Jiné humory byly filtrovány podstatně méně.</a:t>
            </a:r>
          </a:p>
        </p:txBody>
      </p:sp>
    </p:spTree>
    <p:extLst>
      <p:ext uri="{BB962C8B-B14F-4D97-AF65-F5344CB8AC3E}">
        <p14:creationId xmlns:p14="http://schemas.microsoft.com/office/powerpoint/2010/main" xmlns="" val="6328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968552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V tomto směru se zřejmě uplatnila </a:t>
            </a:r>
            <a:r>
              <a:rPr lang="cs-CZ" b="1" u="sng" dirty="0" smtClean="0">
                <a:solidFill>
                  <a:schemeClr val="tx1"/>
                </a:solidFill>
              </a:rPr>
              <a:t>stará antická nauka</a:t>
            </a:r>
            <a:r>
              <a:rPr lang="cs-CZ" b="1" dirty="0" smtClean="0">
                <a:solidFill>
                  <a:schemeClr val="tx1"/>
                </a:solidFill>
              </a:rPr>
              <a:t> o čtyřech tělesných tekutinách, jejichž </a:t>
            </a:r>
            <a:r>
              <a:rPr lang="cs-CZ" b="1" u="sng" dirty="0" smtClean="0">
                <a:solidFill>
                  <a:srgbClr val="C00000"/>
                </a:solidFill>
              </a:rPr>
              <a:t>rovnovážná přítomnost </a:t>
            </a:r>
            <a:r>
              <a:rPr lang="cs-CZ" b="1" dirty="0" smtClean="0">
                <a:solidFill>
                  <a:schemeClr val="tx1"/>
                </a:solidFill>
              </a:rPr>
              <a:t>v lidském těle je pro jeho normální (zdravé) fungování nezbytná! Nemoc je pak především narušením oné vyváženosti, které se mimo jiné projeví ve specifických vlastnostech produktu lidského těla – tj. </a:t>
            </a:r>
            <a:r>
              <a:rPr lang="cs-CZ" b="1" u="sng" dirty="0" smtClean="0">
                <a:solidFill>
                  <a:srgbClr val="FF0000"/>
                </a:solidFill>
              </a:rPr>
              <a:t>moči</a:t>
            </a:r>
            <a:r>
              <a:rPr lang="cs-CZ" b="1" dirty="0" smtClean="0">
                <a:solidFill>
                  <a:schemeClr val="tx1"/>
                </a:solidFill>
              </a:rPr>
              <a:t>. Toto teoretické východisko bylo ve středověku a raném novověku všeobecně užíváno.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Rozhodující </a:t>
            </a:r>
            <a:r>
              <a:rPr lang="cs-CZ" b="1" dirty="0">
                <a:solidFill>
                  <a:schemeClr val="tx1"/>
                </a:solidFill>
              </a:rPr>
              <a:t>pro vlastnosti lidské </a:t>
            </a:r>
            <a:r>
              <a:rPr lang="cs-CZ" b="1" dirty="0" smtClean="0">
                <a:solidFill>
                  <a:schemeClr val="tx1"/>
                </a:solidFill>
              </a:rPr>
              <a:t>moči </a:t>
            </a:r>
            <a:r>
              <a:rPr lang="cs-CZ" b="1" dirty="0">
                <a:solidFill>
                  <a:schemeClr val="tx1"/>
                </a:solidFill>
              </a:rPr>
              <a:t>jsou tedy čtyři tzv. </a:t>
            </a:r>
            <a:r>
              <a:rPr lang="cs-CZ" b="1" u="sng" dirty="0">
                <a:solidFill>
                  <a:schemeClr val="tx1"/>
                </a:solidFill>
              </a:rPr>
              <a:t>humory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b="1" u="sng" dirty="0">
                <a:solidFill>
                  <a:srgbClr val="FF0000"/>
                </a:solidFill>
              </a:rPr>
              <a:t>krev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b="1" i="1" dirty="0" err="1">
                <a:solidFill>
                  <a:srgbClr val="FF0000"/>
                </a:solidFill>
              </a:rPr>
              <a:t>sanguis</a:t>
            </a:r>
            <a:r>
              <a:rPr lang="cs-CZ" dirty="0">
                <a:solidFill>
                  <a:schemeClr val="tx1"/>
                </a:solidFill>
              </a:rPr>
              <a:t>), </a:t>
            </a:r>
            <a:r>
              <a:rPr lang="cs-CZ" b="1" u="sng" dirty="0">
                <a:solidFill>
                  <a:srgbClr val="00B050"/>
                </a:solidFill>
              </a:rPr>
              <a:t>hlen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b="1" i="1" dirty="0" err="1">
                <a:solidFill>
                  <a:srgbClr val="FF0000"/>
                </a:solidFill>
              </a:rPr>
              <a:t>phlegma</a:t>
            </a:r>
            <a:r>
              <a:rPr lang="cs-CZ" dirty="0">
                <a:solidFill>
                  <a:schemeClr val="tx1"/>
                </a:solidFill>
              </a:rPr>
              <a:t>), </a:t>
            </a:r>
            <a:r>
              <a:rPr lang="cs-CZ" b="1" u="sng" dirty="0">
                <a:solidFill>
                  <a:srgbClr val="FFC000"/>
                </a:solidFill>
              </a:rPr>
              <a:t>žluč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b="1" i="1" dirty="0" err="1">
                <a:solidFill>
                  <a:srgbClr val="FF0000"/>
                </a:solidFill>
              </a:rPr>
              <a:t>chole</a:t>
            </a:r>
            <a:r>
              <a:rPr lang="cs-CZ" dirty="0">
                <a:solidFill>
                  <a:schemeClr val="tx1"/>
                </a:solidFill>
              </a:rPr>
              <a:t>) a </a:t>
            </a:r>
            <a:r>
              <a:rPr lang="cs-CZ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černá žluč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b="1" i="1" dirty="0" err="1">
                <a:solidFill>
                  <a:srgbClr val="FF0000"/>
                </a:solidFill>
              </a:rPr>
              <a:t>melanchole</a:t>
            </a:r>
            <a:r>
              <a:rPr lang="cs-CZ" dirty="0">
                <a:solidFill>
                  <a:schemeClr val="tx1"/>
                </a:solidFill>
              </a:rPr>
              <a:t>) – </a:t>
            </a:r>
            <a:r>
              <a:rPr lang="cs-CZ" b="1" dirty="0">
                <a:solidFill>
                  <a:schemeClr val="tx1"/>
                </a:solidFill>
              </a:rPr>
              <a:t>a jejich základní kvality</a:t>
            </a:r>
            <a:r>
              <a:rPr lang="cs-CZ" dirty="0">
                <a:solidFill>
                  <a:schemeClr val="tx1"/>
                </a:solidFill>
              </a:rPr>
              <a:t>: </a:t>
            </a:r>
            <a:r>
              <a:rPr lang="cs-CZ" b="1" u="sng" dirty="0">
                <a:solidFill>
                  <a:srgbClr val="FF0000"/>
                </a:solidFill>
              </a:rPr>
              <a:t>teplo</a:t>
            </a:r>
            <a:r>
              <a:rPr lang="cs-CZ" b="1" u="sng" dirty="0">
                <a:solidFill>
                  <a:schemeClr val="tx1"/>
                </a:solidFill>
              </a:rPr>
              <a:t> a </a:t>
            </a:r>
            <a:r>
              <a:rPr lang="cs-CZ" b="1" u="sng" dirty="0">
                <a:solidFill>
                  <a:srgbClr val="002060"/>
                </a:solidFill>
              </a:rPr>
              <a:t>chlad</a:t>
            </a:r>
            <a:r>
              <a:rPr lang="cs-CZ" b="1" u="sng" dirty="0">
                <a:solidFill>
                  <a:schemeClr val="tx1"/>
                </a:solidFill>
              </a:rPr>
              <a:t>, </a:t>
            </a:r>
            <a:r>
              <a:rPr lang="cs-CZ" b="1" u="sng" dirty="0">
                <a:solidFill>
                  <a:srgbClr val="FF0000"/>
                </a:solidFill>
              </a:rPr>
              <a:t>suchost</a:t>
            </a:r>
            <a:r>
              <a:rPr lang="cs-CZ" b="1" u="sng" dirty="0">
                <a:solidFill>
                  <a:schemeClr val="tx1"/>
                </a:solidFill>
              </a:rPr>
              <a:t> a </a:t>
            </a:r>
            <a:r>
              <a:rPr lang="cs-CZ" b="1" u="sng" dirty="0">
                <a:solidFill>
                  <a:srgbClr val="002060"/>
                </a:solidFill>
              </a:rPr>
              <a:t>vlhkost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4091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Spoluexistence a spolupůsobení čtyř humorů a jejich kvalit se totiž výrazně projevuje ve čtyřech základních znacích moči:</a:t>
            </a:r>
          </a:p>
          <a:p>
            <a:r>
              <a:rPr lang="cs-CZ" b="1" u="sng" dirty="0" smtClean="0">
                <a:solidFill>
                  <a:schemeClr val="tx1"/>
                </a:solidFill>
              </a:rPr>
              <a:t>Barva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b="1" i="1" dirty="0" err="1" smtClean="0">
                <a:solidFill>
                  <a:srgbClr val="FF0000"/>
                </a:solidFill>
              </a:rPr>
              <a:t>color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b="1" u="sng" dirty="0" smtClean="0">
                <a:solidFill>
                  <a:schemeClr val="tx1"/>
                </a:solidFill>
              </a:rPr>
              <a:t>Hustota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b="1" i="1" dirty="0" err="1" smtClean="0">
                <a:solidFill>
                  <a:srgbClr val="FF0000"/>
                </a:solidFill>
              </a:rPr>
              <a:t>substantia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b="1" u="sng" dirty="0" smtClean="0">
                <a:solidFill>
                  <a:schemeClr val="tx1"/>
                </a:solidFill>
              </a:rPr>
              <a:t>Množství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b="1" i="1" dirty="0" err="1" smtClean="0">
                <a:solidFill>
                  <a:srgbClr val="FF0000"/>
                </a:solidFill>
              </a:rPr>
              <a:t>quantitas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b="1" u="sng" dirty="0" smtClean="0">
                <a:solidFill>
                  <a:schemeClr val="tx1"/>
                </a:solidFill>
              </a:rPr>
              <a:t>Obsah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b="1" i="1" dirty="0" err="1" smtClean="0">
                <a:solidFill>
                  <a:srgbClr val="FF0000"/>
                </a:solidFill>
              </a:rPr>
              <a:t>contentum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b="1" u="sng" dirty="0" smtClean="0">
                <a:solidFill>
                  <a:srgbClr val="002060"/>
                </a:solidFill>
              </a:rPr>
              <a:t>Podle změn těchto čtyřech rozhodujících znaků moče lze určit spolu s dalšími informacemi o stavu pacienta o jaké humory a jejich vliv se jedná, ve kterém orgánu či části těla se projevil a způsobil onemocnění, jaké metody léčby připadají v úvahu atd.</a:t>
            </a:r>
            <a:endParaRPr lang="cs-CZ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48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Aby mohl středověký lékař celou záležitost prozkoumat, musel mít odpovídající prostředky, vědomosti a  zkušenosti.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Je pozoruhodné, že si vystačil kromě svých smyslů v zásadě </a:t>
            </a:r>
            <a:r>
              <a:rPr lang="cs-CZ" b="1" u="sng" dirty="0" smtClean="0">
                <a:solidFill>
                  <a:schemeClr val="tx1"/>
                </a:solidFill>
              </a:rPr>
              <a:t>s jedním jediným prostředkem</a:t>
            </a:r>
            <a:r>
              <a:rPr lang="cs-CZ" b="1" dirty="0" smtClean="0">
                <a:solidFill>
                  <a:schemeClr val="tx1"/>
                </a:solidFill>
              </a:rPr>
              <a:t>!</a:t>
            </a:r>
          </a:p>
          <a:p>
            <a:r>
              <a:rPr lang="cs-CZ" b="1" u="sng" dirty="0" smtClean="0">
                <a:solidFill>
                  <a:schemeClr val="tx1"/>
                </a:solidFill>
              </a:rPr>
              <a:t>Tímto prostředkem byla speciální skleněná nádoba, do které byl umístěn vzorek moči.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Tato nádoba, která se nazývala „</a:t>
            </a:r>
            <a:r>
              <a:rPr lang="cs-CZ" sz="3200" b="1" u="sng" dirty="0" err="1" smtClean="0">
                <a:solidFill>
                  <a:srgbClr val="FF0000"/>
                </a:solidFill>
              </a:rPr>
              <a:t>matula</a:t>
            </a:r>
            <a:r>
              <a:rPr lang="cs-CZ" b="1" dirty="0" smtClean="0">
                <a:solidFill>
                  <a:schemeClr val="tx1"/>
                </a:solidFill>
              </a:rPr>
              <a:t>“ a svým tvarem připomínala močový měchýř, </a:t>
            </a:r>
            <a:r>
              <a:rPr lang="cs-CZ" b="1" u="sng" dirty="0" smtClean="0">
                <a:solidFill>
                  <a:srgbClr val="0070C0"/>
                </a:solidFill>
              </a:rPr>
              <a:t>se stala dokonce ve středověku a renesanci jedním ze symbolů lékařského stavu.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Podívejme se na tento prostředek blíže.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603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5148064" y="1600200"/>
            <a:ext cx="3538736" cy="4525963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 </a:t>
            </a:r>
            <a:r>
              <a:rPr lang="cs-CZ" b="1" dirty="0" smtClean="0">
                <a:solidFill>
                  <a:schemeClr val="tx1"/>
                </a:solidFill>
              </a:rPr>
              <a:t>Vyobrazení </a:t>
            </a:r>
            <a:r>
              <a:rPr lang="cs-CZ" b="1" u="sng" dirty="0" err="1" smtClean="0">
                <a:solidFill>
                  <a:srgbClr val="FF0000"/>
                </a:solidFill>
              </a:rPr>
              <a:t>matuly</a:t>
            </a:r>
            <a:r>
              <a:rPr lang="cs-CZ" b="1" dirty="0" smtClean="0">
                <a:solidFill>
                  <a:schemeClr val="tx1"/>
                </a:solidFill>
              </a:rPr>
              <a:t> s popisem jejích základních částí a jejich významu! 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(Za chvíli se tomu budeme věnovat podrobněji!)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1381" y="194465"/>
            <a:ext cx="4630659" cy="640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7175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64088" y="1600200"/>
            <a:ext cx="3322712" cy="4525963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Jakýsi </a:t>
            </a:r>
            <a:r>
              <a:rPr lang="cs-CZ" b="1" dirty="0" err="1" smtClean="0">
                <a:solidFill>
                  <a:schemeClr val="tx1"/>
                </a:solidFill>
              </a:rPr>
              <a:t>uroskopický</a:t>
            </a:r>
            <a:r>
              <a:rPr lang="cs-CZ" b="1" dirty="0" smtClean="0">
                <a:solidFill>
                  <a:schemeClr val="tx1"/>
                </a:solidFill>
              </a:rPr>
              <a:t> „vzorkovník“ – </a:t>
            </a:r>
            <a:r>
              <a:rPr lang="cs-CZ" b="1" dirty="0" err="1" smtClean="0">
                <a:solidFill>
                  <a:srgbClr val="FF0000"/>
                </a:solidFill>
              </a:rPr>
              <a:t>matuly</a:t>
            </a:r>
            <a:r>
              <a:rPr lang="cs-CZ" b="1" dirty="0" smtClean="0">
                <a:solidFill>
                  <a:schemeClr val="tx1"/>
                </a:solidFill>
              </a:rPr>
              <a:t> s obsahem různě zbarvené moči.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Vyobrazení ze středověkého rukopisu.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158" y="345396"/>
            <a:ext cx="5052220" cy="6179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772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52120" y="1920085"/>
            <a:ext cx="3034680" cy="4434840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Jiný „vzorkovník“ zabarvené moči. 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9417" y="836712"/>
            <a:ext cx="535400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8257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8064" y="1600200"/>
            <a:ext cx="3538736" cy="4525963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Lékař porovnává vzorek moči v </a:t>
            </a:r>
            <a:r>
              <a:rPr lang="cs-CZ" b="1" dirty="0" err="1" smtClean="0">
                <a:solidFill>
                  <a:srgbClr val="FF0000"/>
                </a:solidFill>
              </a:rPr>
              <a:t>matule</a:t>
            </a:r>
            <a:r>
              <a:rPr lang="cs-CZ" b="1" dirty="0" smtClean="0">
                <a:solidFill>
                  <a:schemeClr val="tx1"/>
                </a:solidFill>
              </a:rPr>
              <a:t> se “vzorkovníkem“ – ukázka </a:t>
            </a:r>
            <a:r>
              <a:rPr lang="cs-CZ" b="1" u="sng" dirty="0" smtClean="0">
                <a:solidFill>
                  <a:srgbClr val="0070C0"/>
                </a:solidFill>
              </a:rPr>
              <a:t>diagnostické práce</a:t>
            </a:r>
            <a:r>
              <a:rPr lang="cs-CZ" b="1" dirty="0" smtClean="0">
                <a:solidFill>
                  <a:schemeClr val="tx1"/>
                </a:solidFill>
              </a:rPr>
              <a:t> středověkého lékaře (rytina ze středověkého rukopisu). 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660" y="99070"/>
            <a:ext cx="4237332" cy="6614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8915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Ve své dnešní popularizační přednášce se Vám pokusím přiblížit a osvětlit něco málo informací z oblasti </a:t>
            </a:r>
            <a:r>
              <a:rPr lang="cs-CZ" b="1" u="sng" dirty="0" smtClean="0">
                <a:solidFill>
                  <a:srgbClr val="0070C0"/>
                </a:solidFill>
              </a:rPr>
              <a:t>historie medicíny </a:t>
            </a:r>
            <a:r>
              <a:rPr lang="cs-CZ" b="1" dirty="0" smtClean="0">
                <a:solidFill>
                  <a:schemeClr val="tx1"/>
                </a:solidFill>
              </a:rPr>
              <a:t>a jejího neustálého zápasu o lidské zdraví a boje proti chorobám.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Doufám, že Vás historicko-medicínské téma, přesněji řečeno téma z </a:t>
            </a:r>
            <a:r>
              <a:rPr lang="cs-CZ" b="1" u="sng" dirty="0" smtClean="0">
                <a:solidFill>
                  <a:srgbClr val="0070C0"/>
                </a:solidFill>
              </a:rPr>
              <a:t>historie medicínské diagnostiky</a:t>
            </a:r>
            <a:r>
              <a:rPr lang="cs-CZ" b="1" dirty="0" smtClean="0">
                <a:solidFill>
                  <a:schemeClr val="tx1"/>
                </a:solidFill>
              </a:rPr>
              <a:t>, zaujme, a možná některé z Vás naladí a přiláká ke studiu medicíny na mé </a:t>
            </a:r>
            <a:r>
              <a:rPr lang="cs-CZ" b="1" dirty="0" smtClean="0"/>
              <a:t>„</a:t>
            </a:r>
            <a:r>
              <a:rPr lang="cs-CZ" b="1" i="1" dirty="0" smtClean="0">
                <a:solidFill>
                  <a:srgbClr val="FF0000"/>
                </a:solidFill>
              </a:rPr>
              <a:t>alma mater</a:t>
            </a:r>
            <a:r>
              <a:rPr lang="cs-CZ" b="1" dirty="0" smtClean="0"/>
              <a:t>“, </a:t>
            </a:r>
            <a:r>
              <a:rPr lang="cs-CZ" b="1" dirty="0" smtClean="0">
                <a:solidFill>
                  <a:schemeClr val="tx1"/>
                </a:solidFill>
              </a:rPr>
              <a:t>nebo latinského jazyka</a:t>
            </a:r>
            <a:r>
              <a:rPr lang="cs-CZ" b="1" dirty="0" smtClean="0"/>
              <a:t> „</a:t>
            </a:r>
            <a:r>
              <a:rPr lang="cs-CZ" b="1" i="1" dirty="0" smtClean="0">
                <a:solidFill>
                  <a:srgbClr val="00B050"/>
                </a:solidFill>
              </a:rPr>
              <a:t>in </a:t>
            </a:r>
            <a:r>
              <a:rPr lang="cs-CZ" b="1" i="1" dirty="0" err="1" smtClean="0">
                <a:solidFill>
                  <a:srgbClr val="00B050"/>
                </a:solidFill>
              </a:rPr>
              <a:t>facultate</a:t>
            </a:r>
            <a:r>
              <a:rPr lang="cs-CZ" b="1" i="1" dirty="0" smtClean="0">
                <a:solidFill>
                  <a:srgbClr val="00B050"/>
                </a:solidFill>
              </a:rPr>
              <a:t> </a:t>
            </a:r>
            <a:r>
              <a:rPr lang="cs-CZ" b="1" i="1" dirty="0" err="1" smtClean="0">
                <a:solidFill>
                  <a:srgbClr val="00B050"/>
                </a:solidFill>
              </a:rPr>
              <a:t>philosophica</a:t>
            </a:r>
            <a:r>
              <a:rPr lang="cs-CZ" b="1" i="1" dirty="0" smtClean="0">
                <a:solidFill>
                  <a:srgbClr val="00B050"/>
                </a:solidFill>
              </a:rPr>
              <a:t> </a:t>
            </a:r>
            <a:r>
              <a:rPr lang="cs-CZ" b="1" i="1" dirty="0" err="1" smtClean="0">
                <a:solidFill>
                  <a:srgbClr val="00B050"/>
                </a:solidFill>
              </a:rPr>
              <a:t>Universitatis</a:t>
            </a:r>
            <a:r>
              <a:rPr lang="cs-CZ" b="1" i="1" dirty="0" smtClean="0">
                <a:solidFill>
                  <a:srgbClr val="00B050"/>
                </a:solidFill>
              </a:rPr>
              <a:t> </a:t>
            </a:r>
            <a:r>
              <a:rPr lang="cs-CZ" b="1" i="1" dirty="0" err="1" smtClean="0">
                <a:solidFill>
                  <a:srgbClr val="00B050"/>
                </a:solidFill>
              </a:rPr>
              <a:t>Carolinae</a:t>
            </a:r>
            <a:r>
              <a:rPr lang="cs-CZ" b="1" dirty="0" smtClean="0"/>
              <a:t>“!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13783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92080" y="1920085"/>
            <a:ext cx="3394720" cy="4434840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Středověký lékař zkoumající vzorek moči v </a:t>
            </a:r>
            <a:r>
              <a:rPr lang="cs-CZ" b="1" dirty="0" err="1" smtClean="0">
                <a:solidFill>
                  <a:srgbClr val="FF0000"/>
                </a:solidFill>
              </a:rPr>
              <a:t>matule</a:t>
            </a:r>
            <a:r>
              <a:rPr lang="cs-CZ" b="1" dirty="0" smtClean="0"/>
              <a:t>.</a:t>
            </a:r>
            <a:endParaRPr lang="cs-CZ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596" y="698076"/>
            <a:ext cx="4912476" cy="600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8504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Lékař hledící do „</a:t>
            </a:r>
            <a:r>
              <a:rPr lang="cs-CZ" b="1" dirty="0" err="1" smtClean="0">
                <a:solidFill>
                  <a:srgbClr val="FF0000"/>
                </a:solidFill>
              </a:rPr>
              <a:t>matuly</a:t>
            </a:r>
            <a:r>
              <a:rPr lang="cs-CZ" b="1" dirty="0" smtClean="0">
                <a:solidFill>
                  <a:schemeClr val="tx1"/>
                </a:solidFill>
              </a:rPr>
              <a:t>“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Obraz holandského malíře </a:t>
            </a:r>
            <a:r>
              <a:rPr lang="cs-CZ" b="1" dirty="0" err="1" smtClean="0">
                <a:solidFill>
                  <a:schemeClr val="tx1"/>
                </a:solidFill>
              </a:rPr>
              <a:t>Gerrita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Doua</a:t>
            </a:r>
            <a:r>
              <a:rPr lang="cs-CZ" b="1" dirty="0" smtClean="0">
                <a:solidFill>
                  <a:schemeClr val="tx1"/>
                </a:solidFill>
              </a:rPr>
              <a:t> z roku 1653.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052736"/>
            <a:ext cx="4237118" cy="564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14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7585" y="1268760"/>
            <a:ext cx="8507288" cy="4525963"/>
          </a:xfrm>
        </p:spPr>
        <p:txBody>
          <a:bodyPr/>
          <a:lstStyle/>
          <a:p>
            <a:r>
              <a:rPr lang="cs-CZ" b="1" u="sng" dirty="0" smtClean="0">
                <a:solidFill>
                  <a:schemeClr val="tx1"/>
                </a:solidFill>
              </a:rPr>
              <a:t>Vraťme se však k popisu „</a:t>
            </a:r>
            <a:r>
              <a:rPr lang="cs-CZ" b="1" u="sng" dirty="0" err="1" smtClean="0">
                <a:solidFill>
                  <a:srgbClr val="FF0000"/>
                </a:solidFill>
              </a:rPr>
              <a:t>matuly</a:t>
            </a:r>
            <a:r>
              <a:rPr lang="cs-CZ" b="1" u="sng" dirty="0" smtClean="0">
                <a:solidFill>
                  <a:schemeClr val="tx1"/>
                </a:solidFill>
              </a:rPr>
              <a:t>“.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Celá skleněná nádoba byla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pomyslně rozdělena na čtyři části,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v každé z nich se zkoumal obsažený </a:t>
            </a:r>
          </a:p>
          <a:p>
            <a:r>
              <a:rPr lang="cs-CZ" b="1" dirty="0">
                <a:solidFill>
                  <a:schemeClr val="tx1"/>
                </a:solidFill>
              </a:rPr>
              <a:t>v</a:t>
            </a:r>
            <a:r>
              <a:rPr lang="cs-CZ" b="1" dirty="0" smtClean="0">
                <a:solidFill>
                  <a:schemeClr val="tx1"/>
                </a:solidFill>
              </a:rPr>
              <a:t>zorek moči: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Vrchní část – „kroužek“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b="1" i="1" dirty="0" smtClean="0">
                <a:solidFill>
                  <a:srgbClr val="FF0000"/>
                </a:solidFill>
              </a:rPr>
              <a:t>circulus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Následující část – „hrdlo“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b="1" i="1" dirty="0" err="1" smtClean="0">
                <a:solidFill>
                  <a:srgbClr val="FF0000"/>
                </a:solidFill>
              </a:rPr>
              <a:t>superficies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Největší část – „střed“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b="1" i="1" dirty="0" err="1" smtClean="0">
                <a:solidFill>
                  <a:srgbClr val="FF0000"/>
                </a:solidFill>
              </a:rPr>
              <a:t>substantia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Spodní část – „dno“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b="1" i="1" dirty="0" smtClean="0">
                <a:solidFill>
                  <a:srgbClr val="FF0000"/>
                </a:solidFill>
              </a:rPr>
              <a:t>fundus</a:t>
            </a:r>
            <a:r>
              <a:rPr lang="cs-CZ" dirty="0" smtClean="0">
                <a:solidFill>
                  <a:schemeClr val="tx1"/>
                </a:solidFill>
              </a:rPr>
              <a:t>)	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772816"/>
            <a:ext cx="265593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5428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830816" cy="4525963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Každá z těchto čtyř částí, resp. v nich obsažený vzorek moči a jeho vlastnosti, odpovídal určité části těla či orgánu:</a:t>
            </a:r>
          </a:p>
          <a:p>
            <a:r>
              <a:rPr lang="cs-CZ" b="1" i="1" dirty="0" smtClean="0">
                <a:solidFill>
                  <a:srgbClr val="FF0000"/>
                </a:solidFill>
              </a:rPr>
              <a:t>Circulus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b="1" dirty="0" smtClean="0">
                <a:solidFill>
                  <a:schemeClr val="tx1"/>
                </a:solidFill>
              </a:rPr>
              <a:t>hlava, mozek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b="1" i="1" dirty="0" err="1" smtClean="0">
                <a:solidFill>
                  <a:srgbClr val="FF0000"/>
                </a:solidFill>
              </a:rPr>
              <a:t>caput</a:t>
            </a:r>
            <a:r>
              <a:rPr lang="cs-CZ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smtClean="0">
                <a:solidFill>
                  <a:srgbClr val="FF0000"/>
                </a:solidFill>
              </a:rPr>
              <a:t>cerebrum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b="1" i="1" dirty="0" err="1" smtClean="0">
                <a:solidFill>
                  <a:srgbClr val="FF0000"/>
                </a:solidFill>
              </a:rPr>
              <a:t>Superficies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b="1" dirty="0" smtClean="0">
                <a:solidFill>
                  <a:schemeClr val="tx1"/>
                </a:solidFill>
              </a:rPr>
              <a:t>hruď, plíce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b="1" i="1" dirty="0" err="1" smtClean="0">
                <a:solidFill>
                  <a:srgbClr val="FF0000"/>
                </a:solidFill>
              </a:rPr>
              <a:t>thorax</a:t>
            </a:r>
            <a:r>
              <a:rPr lang="cs-CZ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pulmones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b="1" i="1" dirty="0" err="1" smtClean="0">
                <a:solidFill>
                  <a:srgbClr val="FF0000"/>
                </a:solidFill>
              </a:rPr>
              <a:t>Substantia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b="1" dirty="0" smtClean="0">
                <a:solidFill>
                  <a:schemeClr val="tx1"/>
                </a:solidFill>
              </a:rPr>
              <a:t>vnitřnosti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b="1" i="1" dirty="0" err="1" smtClean="0">
                <a:solidFill>
                  <a:srgbClr val="FF0000"/>
                </a:solidFill>
              </a:rPr>
              <a:t>viscera</a:t>
            </a:r>
            <a:r>
              <a:rPr lang="cs-CZ" dirty="0" smtClean="0">
                <a:solidFill>
                  <a:schemeClr val="tx1"/>
                </a:solidFill>
              </a:rPr>
              <a:t>), </a:t>
            </a:r>
            <a:r>
              <a:rPr lang="cs-CZ" b="1" dirty="0" smtClean="0">
                <a:solidFill>
                  <a:schemeClr val="tx1"/>
                </a:solidFill>
              </a:rPr>
              <a:t>játra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b="1" i="1" dirty="0" err="1" smtClean="0">
                <a:solidFill>
                  <a:srgbClr val="FF0000"/>
                </a:solidFill>
              </a:rPr>
              <a:t>hepar</a:t>
            </a:r>
            <a:r>
              <a:rPr lang="cs-CZ" dirty="0" smtClean="0">
                <a:solidFill>
                  <a:schemeClr val="tx1"/>
                </a:solidFill>
              </a:rPr>
              <a:t>), </a:t>
            </a:r>
          </a:p>
          <a:p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                      slezina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b="1" i="1" dirty="0" err="1" smtClean="0">
                <a:solidFill>
                  <a:srgbClr val="FF0000"/>
                </a:solidFill>
              </a:rPr>
              <a:t>lien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b="1" i="1" dirty="0" smtClean="0">
                <a:solidFill>
                  <a:srgbClr val="FF0000"/>
                </a:solidFill>
              </a:rPr>
              <a:t>Fundus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b="1" dirty="0" smtClean="0">
                <a:solidFill>
                  <a:schemeClr val="tx1"/>
                </a:solidFill>
              </a:rPr>
              <a:t>ledviny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b="1" i="1" dirty="0" err="1" smtClean="0">
                <a:solidFill>
                  <a:srgbClr val="FF0000"/>
                </a:solidFill>
              </a:rPr>
              <a:t>renes</a:t>
            </a:r>
            <a:r>
              <a:rPr lang="cs-CZ" dirty="0" smtClean="0">
                <a:solidFill>
                  <a:schemeClr val="tx1"/>
                </a:solidFill>
              </a:rPr>
              <a:t>), </a:t>
            </a:r>
            <a:r>
              <a:rPr lang="cs-CZ" b="1" dirty="0" smtClean="0">
                <a:solidFill>
                  <a:schemeClr val="tx1"/>
                </a:solidFill>
              </a:rPr>
              <a:t>děloha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b="1" i="1" dirty="0" smtClean="0">
                <a:solidFill>
                  <a:srgbClr val="FF0000"/>
                </a:solidFill>
              </a:rPr>
              <a:t>uterus</a:t>
            </a:r>
            <a:r>
              <a:rPr lang="cs-CZ" dirty="0" smtClean="0">
                <a:solidFill>
                  <a:schemeClr val="tx1"/>
                </a:solidFill>
              </a:rPr>
              <a:t>), </a:t>
            </a:r>
            <a:r>
              <a:rPr lang="cs-CZ" b="1" dirty="0" smtClean="0">
                <a:solidFill>
                  <a:schemeClr val="tx1"/>
                </a:solidFill>
              </a:rPr>
              <a:t>genitálie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                             (</a:t>
            </a:r>
            <a:r>
              <a:rPr lang="cs-CZ" b="1" i="1" dirty="0" err="1" smtClean="0">
                <a:solidFill>
                  <a:srgbClr val="FF0000"/>
                </a:solidFill>
              </a:rPr>
              <a:t>genitalia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402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Změny ve vlastnostech </a:t>
            </a:r>
            <a:r>
              <a:rPr lang="cs-CZ" b="1" dirty="0" smtClean="0"/>
              <a:t>moči </a:t>
            </a:r>
            <a:r>
              <a:rPr lang="cs-CZ" b="1" dirty="0"/>
              <a:t>způsobené nedostatkem či přebytkem některého z humorů  se </a:t>
            </a:r>
            <a:r>
              <a:rPr lang="cs-CZ" b="1" dirty="0" smtClean="0"/>
              <a:t>zkoumaly v </a:t>
            </a:r>
            <a:r>
              <a:rPr lang="cs-CZ" b="1" dirty="0"/>
              <a:t>každé části </a:t>
            </a:r>
            <a:r>
              <a:rPr lang="cs-CZ" b="1" dirty="0" err="1" smtClean="0">
                <a:solidFill>
                  <a:srgbClr val="FF0000"/>
                </a:solidFill>
              </a:rPr>
              <a:t>matuly</a:t>
            </a:r>
            <a:r>
              <a:rPr lang="cs-CZ" b="1" dirty="0" smtClean="0"/>
              <a:t>, </a:t>
            </a:r>
            <a:r>
              <a:rPr lang="cs-CZ" b="1" dirty="0"/>
              <a:t>protože podle přesvědčení středověkých lékařů indikovaly případné onemocnění odpovídající oblasti těla či orgánu</a:t>
            </a:r>
            <a:r>
              <a:rPr lang="cs-CZ" b="1" dirty="0" smtClean="0"/>
              <a:t>.</a:t>
            </a:r>
          </a:p>
          <a:p>
            <a:r>
              <a:rPr lang="cs-CZ" b="1" dirty="0" smtClean="0"/>
              <a:t>Na základě takové diagnózy pak byl stanoven i terapeutický postup.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0436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Ukázka středověké diagnostické </a:t>
            </a:r>
            <a:r>
              <a:rPr lang="cs-CZ" sz="3600" b="1" dirty="0" err="1" smtClean="0">
                <a:solidFill>
                  <a:srgbClr val="0070C0"/>
                </a:solidFill>
              </a:rPr>
              <a:t>uroskopie</a:t>
            </a:r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5076056" y="1556792"/>
            <a:ext cx="3610744" cy="452596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V </a:t>
            </a:r>
            <a:r>
              <a:rPr lang="cs-CZ" b="1" dirty="0" err="1" smtClean="0">
                <a:solidFill>
                  <a:srgbClr val="FF0000"/>
                </a:solidFill>
              </a:rPr>
              <a:t>matule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rgbClr val="006600"/>
                </a:solidFill>
              </a:rPr>
              <a:t>vpravo</a:t>
            </a:r>
            <a:r>
              <a:rPr lang="cs-CZ" b="1" dirty="0" smtClean="0">
                <a:solidFill>
                  <a:schemeClr val="tx1"/>
                </a:solidFill>
              </a:rPr>
              <a:t> má moč červenavé zabarvení v „středu“ a je průhledná – ukazuje se přebytek žluči v játrech a z toho plynoucí jaterní porucha.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V </a:t>
            </a:r>
            <a:r>
              <a:rPr lang="cs-CZ" b="1" dirty="0" err="1" smtClean="0">
                <a:solidFill>
                  <a:srgbClr val="FF0000"/>
                </a:solidFill>
              </a:rPr>
              <a:t>matule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rgbClr val="006600"/>
                </a:solidFill>
              </a:rPr>
              <a:t>vlevo</a:t>
            </a:r>
            <a:r>
              <a:rPr lang="cs-CZ" b="1" dirty="0" smtClean="0">
                <a:solidFill>
                  <a:schemeClr val="tx1"/>
                </a:solidFill>
              </a:rPr>
              <a:t> má moč v „hrdle“ </a:t>
            </a:r>
            <a:r>
              <a:rPr lang="cs-CZ" b="1" dirty="0" err="1" smtClean="0">
                <a:solidFill>
                  <a:srgbClr val="FF0000"/>
                </a:solidFill>
              </a:rPr>
              <a:t>matuly</a:t>
            </a:r>
            <a:r>
              <a:rPr lang="cs-CZ" b="1" dirty="0" smtClean="0">
                <a:solidFill>
                  <a:schemeClr val="tx1"/>
                </a:solidFill>
              </a:rPr>
              <a:t> hustý a bělavý vzhled – ukazuje se přebytek hlenu v plicích, tedy špatná funkce plic.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40"/>
            <a:ext cx="4900191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1628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sz="2600" b="1" dirty="0" smtClean="0">
                <a:solidFill>
                  <a:schemeClr val="tx1"/>
                </a:solidFill>
              </a:rPr>
              <a:t>Ukázka je vcelku jednoduchá. Vždy však to takto jednoduché nebylo.</a:t>
            </a:r>
          </a:p>
          <a:p>
            <a:r>
              <a:rPr lang="cs-CZ" sz="2600" b="1" dirty="0" smtClean="0">
                <a:solidFill>
                  <a:schemeClr val="tx1"/>
                </a:solidFill>
              </a:rPr>
              <a:t>K přesnému určení, tj. </a:t>
            </a:r>
            <a:r>
              <a:rPr lang="cs-CZ" sz="2600" b="1" u="sng" dirty="0" smtClean="0">
                <a:solidFill>
                  <a:srgbClr val="0070C0"/>
                </a:solidFill>
              </a:rPr>
              <a:t>diagnostice</a:t>
            </a:r>
            <a:r>
              <a:rPr lang="cs-CZ" sz="2600" b="1" dirty="0" smtClean="0">
                <a:solidFill>
                  <a:schemeClr val="tx1"/>
                </a:solidFill>
              </a:rPr>
              <a:t>, bylo třeba ve složitějších případech velkých lékařských zkušeností a vědomostí.</a:t>
            </a:r>
          </a:p>
          <a:p>
            <a:r>
              <a:rPr lang="cs-CZ" sz="2600" b="1" dirty="0" smtClean="0">
                <a:solidFill>
                  <a:schemeClr val="tx1"/>
                </a:solidFill>
              </a:rPr>
              <a:t>Pro ilustraci je možné uvést, že středověké </a:t>
            </a:r>
            <a:r>
              <a:rPr lang="cs-CZ" sz="2600" b="1" dirty="0" err="1" smtClean="0">
                <a:solidFill>
                  <a:schemeClr val="tx1"/>
                </a:solidFill>
              </a:rPr>
              <a:t>uroskopické</a:t>
            </a:r>
            <a:r>
              <a:rPr lang="cs-CZ" sz="2600" b="1" dirty="0" smtClean="0">
                <a:solidFill>
                  <a:schemeClr val="tx1"/>
                </a:solidFill>
              </a:rPr>
              <a:t> spisy uváděly </a:t>
            </a:r>
            <a:r>
              <a:rPr lang="cs-CZ" b="1" u="sng" dirty="0" smtClean="0">
                <a:solidFill>
                  <a:srgbClr val="FF0000"/>
                </a:solidFill>
              </a:rPr>
              <a:t>až 18 (!) možných typů zabarvení moče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r>
              <a:rPr lang="cs-CZ" b="1" dirty="0" smtClean="0">
                <a:solidFill>
                  <a:schemeClr val="tx1"/>
                </a:solidFill>
              </a:rPr>
              <a:t>Ostatně zmíněný </a:t>
            </a:r>
            <a:r>
              <a:rPr lang="cs-CZ" b="1" dirty="0" err="1" smtClean="0">
                <a:solidFill>
                  <a:srgbClr val="0070C0"/>
                </a:solidFill>
              </a:rPr>
              <a:t>Gilles</a:t>
            </a:r>
            <a:r>
              <a:rPr lang="cs-CZ" b="1" dirty="0" smtClean="0">
                <a:solidFill>
                  <a:srgbClr val="0070C0"/>
                </a:solidFill>
              </a:rPr>
              <a:t> de </a:t>
            </a:r>
            <a:r>
              <a:rPr lang="cs-CZ" b="1" dirty="0" err="1" smtClean="0">
                <a:solidFill>
                  <a:srgbClr val="0070C0"/>
                </a:solidFill>
              </a:rPr>
              <a:t>Corbeil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u="sng" dirty="0" smtClean="0">
                <a:solidFill>
                  <a:srgbClr val="FF0000"/>
                </a:solidFill>
              </a:rPr>
              <a:t>rozlišoval a popsal dokonce 20 (!) typů moče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Dále se rozlišovalo velké množství útvarů, které mohou být v moči obsaženy – např. zrnka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b="1" i="1" dirty="0" smtClean="0">
                <a:solidFill>
                  <a:srgbClr val="FF0000"/>
                </a:solidFill>
              </a:rPr>
              <a:t>granula</a:t>
            </a:r>
            <a:r>
              <a:rPr lang="cs-CZ" dirty="0" smtClean="0">
                <a:solidFill>
                  <a:schemeClr val="tx1"/>
                </a:solidFill>
              </a:rPr>
              <a:t>), </a:t>
            </a:r>
            <a:r>
              <a:rPr lang="cs-CZ" b="1" dirty="0" smtClean="0">
                <a:solidFill>
                  <a:schemeClr val="tx1"/>
                </a:solidFill>
              </a:rPr>
              <a:t>obláčky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b="1" i="1" dirty="0" err="1" smtClean="0">
                <a:solidFill>
                  <a:srgbClr val="FF0000"/>
                </a:solidFill>
              </a:rPr>
              <a:t>nebulae</a:t>
            </a:r>
            <a:r>
              <a:rPr lang="cs-CZ" dirty="0" smtClean="0">
                <a:solidFill>
                  <a:schemeClr val="tx1"/>
                </a:solidFill>
              </a:rPr>
              <a:t>), </a:t>
            </a:r>
            <a:r>
              <a:rPr lang="cs-CZ" b="1" dirty="0" smtClean="0">
                <a:solidFill>
                  <a:schemeClr val="tx1"/>
                </a:solidFill>
              </a:rPr>
              <a:t>útvary podobné mouce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b="1" i="1" dirty="0" err="1" smtClean="0">
                <a:solidFill>
                  <a:srgbClr val="FF0000"/>
                </a:solidFill>
              </a:rPr>
              <a:t>crimnodes</a:t>
            </a:r>
            <a:r>
              <a:rPr lang="cs-CZ" b="1" dirty="0" smtClean="0">
                <a:solidFill>
                  <a:schemeClr val="tx1"/>
                </a:solidFill>
              </a:rPr>
              <a:t>), pěna u okraje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b="1" i="1" dirty="0" err="1" smtClean="0">
                <a:solidFill>
                  <a:srgbClr val="FF0000"/>
                </a:solidFill>
              </a:rPr>
              <a:t>spuma</a:t>
            </a:r>
            <a:r>
              <a:rPr lang="cs-CZ" dirty="0" smtClean="0">
                <a:solidFill>
                  <a:schemeClr val="tx1"/>
                </a:solidFill>
              </a:rPr>
              <a:t>), </a:t>
            </a:r>
            <a:r>
              <a:rPr lang="cs-CZ" b="1" dirty="0" smtClean="0">
                <a:solidFill>
                  <a:schemeClr val="tx1"/>
                </a:solidFill>
              </a:rPr>
              <a:t>vlákénka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b="1" i="1" dirty="0" smtClean="0">
                <a:solidFill>
                  <a:srgbClr val="FF0000"/>
                </a:solidFill>
              </a:rPr>
              <a:t>pili</a:t>
            </a:r>
            <a:r>
              <a:rPr lang="cs-CZ" dirty="0" smtClean="0">
                <a:solidFill>
                  <a:schemeClr val="tx1"/>
                </a:solidFill>
              </a:rPr>
              <a:t>), </a:t>
            </a:r>
            <a:r>
              <a:rPr lang="cs-CZ" b="1" dirty="0" smtClean="0">
                <a:solidFill>
                  <a:schemeClr val="tx1"/>
                </a:solidFill>
              </a:rPr>
              <a:t>šupinky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b="1" i="1" dirty="0" err="1" smtClean="0">
                <a:solidFill>
                  <a:srgbClr val="FF0000"/>
                </a:solidFill>
              </a:rPr>
              <a:t>squames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  <a:r>
              <a:rPr lang="cs-CZ" b="1" dirty="0" smtClean="0">
                <a:solidFill>
                  <a:schemeClr val="tx1"/>
                </a:solidFill>
              </a:rPr>
              <a:t>a mnoha dalších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59107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Uvedený </a:t>
            </a:r>
            <a:r>
              <a:rPr lang="cs-CZ" b="1" dirty="0" err="1">
                <a:solidFill>
                  <a:schemeClr val="tx1"/>
                </a:solidFill>
              </a:rPr>
              <a:t>uroskopický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spis (podobně jako mnohé jiné středověké rukopisy) </a:t>
            </a:r>
            <a:r>
              <a:rPr lang="cs-CZ" b="1" dirty="0">
                <a:solidFill>
                  <a:schemeClr val="tx1"/>
                </a:solidFill>
              </a:rPr>
              <a:t>obsahuje velké množství nejrůznějších poznatků a návodů k provádění </a:t>
            </a:r>
            <a:r>
              <a:rPr lang="cs-CZ" b="1" u="sng" dirty="0">
                <a:solidFill>
                  <a:srgbClr val="0070C0"/>
                </a:solidFill>
              </a:rPr>
              <a:t>diagnostiky</a:t>
            </a:r>
            <a:r>
              <a:rPr lang="cs-CZ" b="1" dirty="0">
                <a:solidFill>
                  <a:schemeClr val="tx1"/>
                </a:solidFill>
              </a:rPr>
              <a:t> odvozených z </a:t>
            </a:r>
            <a:r>
              <a:rPr lang="cs-CZ" b="1" u="sng" dirty="0">
                <a:solidFill>
                  <a:schemeClr val="tx1"/>
                </a:solidFill>
              </a:rPr>
              <a:t>dlouholeté zkušenosti zkoumání a pozorování změn </a:t>
            </a:r>
            <a:r>
              <a:rPr lang="cs-CZ" b="1" u="sng" dirty="0" smtClean="0">
                <a:solidFill>
                  <a:schemeClr val="tx1"/>
                </a:solidFill>
              </a:rPr>
              <a:t>moči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Proto podobné spisy byly hojně rozšiřovány a používány v lékařské praxi. Byly to v podstatě návody k tomu, jak se má při </a:t>
            </a:r>
            <a:r>
              <a:rPr lang="cs-CZ" b="1" u="sng" dirty="0" err="1" smtClean="0">
                <a:solidFill>
                  <a:srgbClr val="FF0000"/>
                </a:solidFill>
              </a:rPr>
              <a:t>uroskopickém</a:t>
            </a:r>
            <a:r>
              <a:rPr lang="cs-CZ" b="1" dirty="0" smtClean="0">
                <a:solidFill>
                  <a:schemeClr val="tx1"/>
                </a:solidFill>
              </a:rPr>
              <a:t> vyšetřování postupovat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a co je třeba sledovat.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Opět si předvedeme některé ukázky ze spisu</a:t>
            </a:r>
            <a:r>
              <a:rPr lang="cs-CZ" dirty="0">
                <a:solidFill>
                  <a:schemeClr val="tx1"/>
                </a:solidFill>
              </a:rPr>
              <a:t> „</a:t>
            </a:r>
            <a:r>
              <a:rPr lang="cs-CZ" b="1" i="1" dirty="0">
                <a:solidFill>
                  <a:srgbClr val="FF0000"/>
                </a:solidFill>
              </a:rPr>
              <a:t>De </a:t>
            </a:r>
            <a:r>
              <a:rPr lang="cs-CZ" b="1" i="1" dirty="0" err="1">
                <a:solidFill>
                  <a:srgbClr val="FF0000"/>
                </a:solidFill>
              </a:rPr>
              <a:t>urinis</a:t>
            </a:r>
            <a:r>
              <a:rPr lang="cs-CZ" dirty="0">
                <a:solidFill>
                  <a:schemeClr val="tx1"/>
                </a:solidFill>
              </a:rPr>
              <a:t>“: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7638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86409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2800" b="1" dirty="0" smtClean="0">
                <a:solidFill>
                  <a:srgbClr val="008000"/>
                </a:solidFill>
              </a:rPr>
              <a:t>Ukázky středověkých </a:t>
            </a:r>
            <a:r>
              <a:rPr lang="cs-CZ" sz="2800" b="1" u="sng" dirty="0" err="1" smtClean="0">
                <a:solidFill>
                  <a:srgbClr val="FF0000"/>
                </a:solidFill>
              </a:rPr>
              <a:t>uroskopických</a:t>
            </a:r>
            <a:r>
              <a:rPr lang="cs-CZ" sz="2800" b="1" u="sng" dirty="0" smtClean="0">
                <a:solidFill>
                  <a:srgbClr val="FF0000"/>
                </a:solidFill>
              </a:rPr>
              <a:t> diagnostických </a:t>
            </a:r>
            <a:r>
              <a:rPr lang="cs-CZ" sz="2800" b="1" dirty="0" smtClean="0">
                <a:solidFill>
                  <a:srgbClr val="008000"/>
                </a:solidFill>
              </a:rPr>
              <a:t>návodů a pokynů:</a:t>
            </a:r>
            <a:endParaRPr lang="cs-CZ" sz="2800" b="1" dirty="0">
              <a:solidFill>
                <a:srgbClr val="008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Sírově žlutá nebo zpěněná moč znamená </a:t>
            </a:r>
            <a:r>
              <a:rPr lang="cs-CZ" b="1" u="sng" dirty="0" smtClean="0">
                <a:solidFill>
                  <a:srgbClr val="0070C0"/>
                </a:solidFill>
              </a:rPr>
              <a:t>zhmoždění močového měchýře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Zelenkavě zbarvená moč se zelenkavým sedimentem (tzv. </a:t>
            </a:r>
            <a:r>
              <a:rPr lang="cs-CZ" b="1" i="1" dirty="0" err="1" smtClean="0">
                <a:solidFill>
                  <a:srgbClr val="FF0000"/>
                </a:solidFill>
              </a:rPr>
              <a:t>hypostasis</a:t>
            </a:r>
            <a:r>
              <a:rPr lang="cs-CZ" b="1" dirty="0" smtClean="0">
                <a:solidFill>
                  <a:schemeClr val="tx1"/>
                </a:solidFill>
              </a:rPr>
              <a:t>) a malým objemem znamená při akutním onemocnění </a:t>
            </a:r>
            <a:r>
              <a:rPr lang="cs-CZ" b="1" u="sng" dirty="0" smtClean="0">
                <a:solidFill>
                  <a:srgbClr val="0070C0"/>
                </a:solidFill>
              </a:rPr>
              <a:t>žloutenku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Tmavě zbarvená moč s malým objemem při akutním horečnatém onemocnění naznačuje případné </a:t>
            </a:r>
            <a:r>
              <a:rPr lang="cs-CZ" b="1" u="sng" dirty="0" smtClean="0">
                <a:solidFill>
                  <a:schemeClr val="tx1"/>
                </a:solidFill>
              </a:rPr>
              <a:t>úmrtí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Olověně zbarvená moč s olověně zbarveným sedimentem při akutně probíhajícím horečnatým onemocnění indikuje </a:t>
            </a:r>
            <a:r>
              <a:rPr lang="cs-CZ" b="1" u="sng" dirty="0" smtClean="0">
                <a:solidFill>
                  <a:schemeClr val="tx1"/>
                </a:solidFill>
              </a:rPr>
              <a:t>úmrtí</a:t>
            </a:r>
            <a:r>
              <a:rPr lang="cs-CZ" b="1" dirty="0" smtClean="0">
                <a:solidFill>
                  <a:schemeClr val="tx1"/>
                </a:solidFill>
              </a:rPr>
              <a:t>. 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40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Spis ze </a:t>
            </a:r>
            <a:r>
              <a:rPr lang="cs-CZ" b="1" u="sng" dirty="0" smtClean="0">
                <a:solidFill>
                  <a:srgbClr val="002060"/>
                </a:solidFill>
              </a:rPr>
              <a:t>Salernské lékařské školy </a:t>
            </a:r>
            <a:r>
              <a:rPr lang="cs-CZ" b="1" dirty="0" smtClean="0">
                <a:solidFill>
                  <a:schemeClr val="tx1"/>
                </a:solidFill>
              </a:rPr>
              <a:t>obsahuje rovněž mnohé záznamy a popisy pozoruhodných výsledků dlouhodobého zkoumání a pozorování vzorků </a:t>
            </a:r>
            <a:r>
              <a:rPr lang="cs-CZ" b="1" smtClean="0">
                <a:solidFill>
                  <a:schemeClr val="tx1"/>
                </a:solidFill>
              </a:rPr>
              <a:t>lidské moči.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Leckteré z nich mají až kuriózní povahu. Středověcí a renesanční lékaři je však brali velice vážně a řídili se jimi ve své lékařské praxi.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Pro alespoň krátkou ilustraci si uvedeme některé ukázky těchto záznamů.  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905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Nejprve však mi dovolte uvést na vysvětlenou několik </a:t>
            </a:r>
            <a:r>
              <a:rPr lang="cs-CZ" b="1" u="sng" dirty="0">
                <a:solidFill>
                  <a:srgbClr val="C00000"/>
                </a:solidFill>
              </a:rPr>
              <a:t>krátkých poznámek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objasňujících</a:t>
            </a:r>
            <a:r>
              <a:rPr lang="cs-CZ" b="1" dirty="0"/>
              <a:t>, proč má </a:t>
            </a:r>
            <a:r>
              <a:rPr lang="cs-CZ" b="1" dirty="0" smtClean="0"/>
              <a:t>přednáška, se kterou Vás hodlám seznámit, </a:t>
            </a:r>
            <a:r>
              <a:rPr lang="cs-CZ" b="1" dirty="0"/>
              <a:t>své místo na </a:t>
            </a:r>
            <a:r>
              <a:rPr lang="cs-CZ" b="1" dirty="0" smtClean="0"/>
              <a:t>pozoruhodné akci </a:t>
            </a:r>
            <a:r>
              <a:rPr lang="cs-CZ" b="1" dirty="0"/>
              <a:t>Filosofické fakulty Univerzity Karlovy, která má za </a:t>
            </a:r>
            <a:r>
              <a:rPr lang="cs-CZ" b="1" dirty="0" smtClean="0"/>
              <a:t>cíl přiblížit a  zpopularizovat </a:t>
            </a:r>
            <a:r>
              <a:rPr lang="cs-CZ" b="1" dirty="0"/>
              <a:t>tzv. </a:t>
            </a:r>
            <a:r>
              <a:rPr lang="cs-CZ" b="1" u="sng" dirty="0">
                <a:solidFill>
                  <a:srgbClr val="008000"/>
                </a:solidFill>
              </a:rPr>
              <a:t>klasické jazyky </a:t>
            </a:r>
            <a:r>
              <a:rPr lang="cs-CZ" b="1" dirty="0"/>
              <a:t>– tj</a:t>
            </a:r>
            <a:r>
              <a:rPr lang="cs-CZ" b="1" u="sng" dirty="0">
                <a:solidFill>
                  <a:srgbClr val="FF0000"/>
                </a:solidFill>
              </a:rPr>
              <a:t>. latinu a řečtinu</a:t>
            </a:r>
            <a:r>
              <a:rPr lang="cs-CZ" b="1" dirty="0"/>
              <a:t>.</a:t>
            </a:r>
            <a:endParaRPr lang="cs-CZ" b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0572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24744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8000"/>
                </a:solidFill>
              </a:rPr>
              <a:t>Příklady pozoruhodných výsledků </a:t>
            </a:r>
            <a:r>
              <a:rPr lang="cs-CZ" sz="2400" b="1" dirty="0" err="1" smtClean="0">
                <a:solidFill>
                  <a:srgbClr val="FF0000"/>
                </a:solidFill>
              </a:rPr>
              <a:t>uroskopického</a:t>
            </a:r>
            <a:r>
              <a:rPr lang="cs-CZ" sz="2400" b="1" dirty="0" smtClean="0">
                <a:solidFill>
                  <a:srgbClr val="008000"/>
                </a:solidFill>
              </a:rPr>
              <a:t> pozorování</a:t>
            </a:r>
            <a:endParaRPr lang="cs-CZ" sz="2400" b="1" dirty="0">
              <a:solidFill>
                <a:srgbClr val="008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Moč </a:t>
            </a:r>
            <a:r>
              <a:rPr lang="cs-CZ" b="1" dirty="0" smtClean="0">
                <a:solidFill>
                  <a:srgbClr val="C00000"/>
                </a:solidFill>
              </a:rPr>
              <a:t>staré ženy </a:t>
            </a:r>
            <a:r>
              <a:rPr lang="cs-CZ" b="1" dirty="0" smtClean="0">
                <a:solidFill>
                  <a:schemeClr val="tx1"/>
                </a:solidFill>
              </a:rPr>
              <a:t>bude hustá a bílá s červenými nuancemi.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Moč </a:t>
            </a:r>
            <a:r>
              <a:rPr lang="cs-CZ" b="1" dirty="0" smtClean="0">
                <a:solidFill>
                  <a:srgbClr val="C00000"/>
                </a:solidFill>
              </a:rPr>
              <a:t>neřestných žen </a:t>
            </a:r>
            <a:r>
              <a:rPr lang="cs-CZ" b="1" dirty="0" smtClean="0">
                <a:solidFill>
                  <a:schemeClr val="tx1"/>
                </a:solidFill>
              </a:rPr>
              <a:t>bude vždy zabarvená. Kromě toho je jejich moč v noci nejasná a neprůhledná a ve dne je v oblasti „dna“ hustá.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Moč </a:t>
            </a:r>
            <a:r>
              <a:rPr lang="cs-CZ" b="1" dirty="0" smtClean="0">
                <a:solidFill>
                  <a:srgbClr val="C00000"/>
                </a:solidFill>
              </a:rPr>
              <a:t>panny </a:t>
            </a:r>
            <a:r>
              <a:rPr lang="cs-CZ" b="1" dirty="0" smtClean="0">
                <a:solidFill>
                  <a:schemeClr val="tx1"/>
                </a:solidFill>
              </a:rPr>
              <a:t>je jasná, bílá, lehká a průsvitná s velmi malými bublinkami na povrchu.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Moč </a:t>
            </a:r>
            <a:r>
              <a:rPr lang="cs-CZ" b="1" dirty="0" smtClean="0">
                <a:solidFill>
                  <a:srgbClr val="C00000"/>
                </a:solidFill>
              </a:rPr>
              <a:t>ženy</a:t>
            </a:r>
            <a:r>
              <a:rPr lang="cs-CZ" b="1" dirty="0" smtClean="0">
                <a:solidFill>
                  <a:schemeClr val="tx1"/>
                </a:solidFill>
              </a:rPr>
              <a:t> nebo </a:t>
            </a:r>
            <a:r>
              <a:rPr lang="cs-CZ" b="1" dirty="0" smtClean="0">
                <a:solidFill>
                  <a:srgbClr val="C00000"/>
                </a:solidFill>
              </a:rPr>
              <a:t>muže</a:t>
            </a:r>
            <a:r>
              <a:rPr lang="cs-CZ" b="1" dirty="0" smtClean="0">
                <a:solidFill>
                  <a:schemeClr val="tx1"/>
                </a:solidFill>
              </a:rPr>
              <a:t>, kteří měli sexuální styk, je vždy zkalená.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Lehká a mléčná moč s malým objemem naznačuje </a:t>
            </a:r>
            <a:r>
              <a:rPr lang="cs-CZ" b="1" u="sng" dirty="0" smtClean="0">
                <a:solidFill>
                  <a:srgbClr val="0070C0"/>
                </a:solidFill>
              </a:rPr>
              <a:t>močové kameny</a:t>
            </a:r>
            <a:r>
              <a:rPr lang="cs-CZ" b="1" dirty="0" smtClean="0">
                <a:solidFill>
                  <a:schemeClr val="tx1"/>
                </a:solidFill>
              </a:rPr>
              <a:t>. Jestliže se pískový sediment objevuje v moči po delší čas, znamená to přítomnost </a:t>
            </a:r>
            <a:r>
              <a:rPr lang="cs-CZ" b="1" u="sng" dirty="0" smtClean="0">
                <a:solidFill>
                  <a:srgbClr val="0070C0"/>
                </a:solidFill>
              </a:rPr>
              <a:t>ledvinových kamenů</a:t>
            </a:r>
            <a:r>
              <a:rPr lang="cs-CZ" b="1" dirty="0" smtClean="0">
                <a:solidFill>
                  <a:schemeClr val="tx1"/>
                </a:solidFill>
              </a:rPr>
              <a:t>, nebo možný budoucí vznik těchto kamenů.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301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Samozřejmě, že velice významnou úlohou </a:t>
            </a:r>
            <a:r>
              <a:rPr lang="cs-CZ" b="1" dirty="0" err="1" smtClean="0"/>
              <a:t>uroskopie</a:t>
            </a:r>
            <a:r>
              <a:rPr lang="cs-CZ" b="1" dirty="0" smtClean="0"/>
              <a:t> bylo stanovení </a:t>
            </a:r>
            <a:r>
              <a:rPr lang="cs-CZ" b="1" u="sng" dirty="0" smtClean="0">
                <a:solidFill>
                  <a:srgbClr val="006600"/>
                </a:solidFill>
              </a:rPr>
              <a:t>těhotenství</a:t>
            </a:r>
            <a:r>
              <a:rPr lang="cs-CZ" b="1" dirty="0" smtClean="0"/>
              <a:t>. Středověký spis stanovuje postup takto:</a:t>
            </a:r>
          </a:p>
          <a:p>
            <a:r>
              <a:rPr lang="cs-CZ" b="1" dirty="0" smtClean="0"/>
              <a:t>Moč těhotné ženy budeme zkoumat následujícím způsobem:</a:t>
            </a:r>
          </a:p>
          <a:p>
            <a:r>
              <a:rPr lang="cs-CZ" b="1" dirty="0" smtClean="0"/>
              <a:t>Od prvního do sedmého dne bude moč těhotné ženy velice zkalená.</a:t>
            </a:r>
          </a:p>
          <a:p>
            <a:r>
              <a:rPr lang="cs-CZ" b="1" dirty="0" smtClean="0"/>
              <a:t>Skutečně stanovit, že žena otěhotněla, je možné fragmentací sedimentu (</a:t>
            </a:r>
            <a:r>
              <a:rPr lang="cs-CZ" b="1" i="1" dirty="0" err="1" smtClean="0">
                <a:solidFill>
                  <a:srgbClr val="FF0000"/>
                </a:solidFill>
              </a:rPr>
              <a:t>hypostasis</a:t>
            </a:r>
            <a:r>
              <a:rPr lang="cs-CZ" b="1" dirty="0" smtClean="0"/>
              <a:t>) mezi sedmým dnem a čtvrtým měsícem.</a:t>
            </a:r>
          </a:p>
          <a:p>
            <a:r>
              <a:rPr lang="cs-CZ" b="1" dirty="0" smtClean="0"/>
              <a:t>Po čtvrtém měsíci je moč těhotné ženy průhledná s hustým bílým sedimentem.</a:t>
            </a:r>
          </a:p>
          <a:p>
            <a:r>
              <a:rPr lang="cs-CZ" b="1" dirty="0" smtClean="0"/>
              <a:t>Poučka: </a:t>
            </a:r>
            <a:r>
              <a:rPr lang="cs-CZ" b="1" u="sng" dirty="0" smtClean="0">
                <a:solidFill>
                  <a:srgbClr val="0070C0"/>
                </a:solidFill>
              </a:rPr>
              <a:t>Jestliže moč zdravé ženy odráží tvůj obraz jako zrcadlo, tehdy můžeš říci, že je těhotná!</a:t>
            </a:r>
            <a:endParaRPr lang="cs-CZ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044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652120" y="1916832"/>
            <a:ext cx="3030488" cy="4434840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Lékař s </a:t>
            </a:r>
            <a:r>
              <a:rPr lang="cs-CZ" b="1" dirty="0" err="1" smtClean="0">
                <a:solidFill>
                  <a:srgbClr val="FF0000"/>
                </a:solidFill>
              </a:rPr>
              <a:t>matulou</a:t>
            </a:r>
            <a:r>
              <a:rPr lang="cs-CZ" b="1" dirty="0" smtClean="0"/>
              <a:t> a jeho pacientka.</a:t>
            </a:r>
            <a:endParaRPr lang="cs-CZ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5372034" cy="4931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4598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Tolik tedy několik ukázek.</a:t>
            </a:r>
          </a:p>
          <a:p>
            <a:r>
              <a:rPr lang="cs-CZ" b="1" dirty="0"/>
              <a:t>V každém případě platí, že </a:t>
            </a:r>
            <a:r>
              <a:rPr lang="cs-CZ" b="1" u="sng" dirty="0">
                <a:solidFill>
                  <a:srgbClr val="0070C0"/>
                </a:solidFill>
              </a:rPr>
              <a:t>středověcí lékaři a léčitelé </a:t>
            </a:r>
            <a:r>
              <a:rPr lang="cs-CZ" b="1" dirty="0"/>
              <a:t>byli v tomto ohledu skutečnými přepečlivými mistry a jejich </a:t>
            </a:r>
            <a:r>
              <a:rPr lang="cs-CZ" b="1" u="sng" dirty="0">
                <a:solidFill>
                  <a:srgbClr val="002060"/>
                </a:solidFill>
              </a:rPr>
              <a:t>diagnózy</a:t>
            </a:r>
            <a:r>
              <a:rPr lang="cs-CZ" b="1" dirty="0"/>
              <a:t> stanovené na základě </a:t>
            </a:r>
            <a:r>
              <a:rPr lang="cs-CZ" b="1" dirty="0" smtClean="0"/>
              <a:t>minuciózních </a:t>
            </a:r>
            <a:r>
              <a:rPr lang="cs-CZ" b="1" u="sng" dirty="0" err="1" smtClean="0">
                <a:solidFill>
                  <a:srgbClr val="FF0000"/>
                </a:solidFill>
              </a:rPr>
              <a:t>uroskopických</a:t>
            </a:r>
            <a:r>
              <a:rPr lang="cs-CZ" b="1" u="sng" dirty="0" smtClean="0">
                <a:solidFill>
                  <a:srgbClr val="FF0000"/>
                </a:solidFill>
              </a:rPr>
              <a:t> </a:t>
            </a:r>
            <a:r>
              <a:rPr lang="cs-CZ" b="1" u="sng" dirty="0">
                <a:solidFill>
                  <a:srgbClr val="FF0000"/>
                </a:solidFill>
              </a:rPr>
              <a:t>pozorování a zkoumání a zevrubného seznámení se se stavem pacienta </a:t>
            </a:r>
            <a:r>
              <a:rPr lang="cs-CZ" b="1" dirty="0"/>
              <a:t>byly údajně neobyčejně precizní.</a:t>
            </a:r>
          </a:p>
          <a:p>
            <a:r>
              <a:rPr lang="cs-CZ" b="1" dirty="0"/>
              <a:t>Vzhledem k prostředkům, které měli k dispozici (</a:t>
            </a:r>
            <a:r>
              <a:rPr lang="cs-CZ" b="1" u="sng" dirty="0" err="1">
                <a:solidFill>
                  <a:srgbClr val="FF0000"/>
                </a:solidFill>
              </a:rPr>
              <a:t>matulu</a:t>
            </a:r>
            <a:r>
              <a:rPr lang="cs-CZ" b="1" dirty="0"/>
              <a:t> a své smysly) a k teoretickým východiskům, kterými se řídili (</a:t>
            </a:r>
            <a:r>
              <a:rPr lang="cs-CZ" b="1" u="sng" dirty="0" err="1">
                <a:solidFill>
                  <a:srgbClr val="008000"/>
                </a:solidFill>
              </a:rPr>
              <a:t>hippokratovsko-galénská</a:t>
            </a:r>
            <a:r>
              <a:rPr lang="cs-CZ" b="1" u="sng" dirty="0">
                <a:solidFill>
                  <a:srgbClr val="008000"/>
                </a:solidFill>
              </a:rPr>
              <a:t> teorie rovnováhy humorů </a:t>
            </a:r>
            <a:r>
              <a:rPr lang="cs-CZ" b="1" dirty="0"/>
              <a:t>jakožto základu lidského zdraví),  je zřejmé, </a:t>
            </a:r>
            <a:r>
              <a:rPr lang="cs-CZ" b="1" u="sng" dirty="0"/>
              <a:t>že jejich postupy rozhodně nebyly „šarlatánské“!</a:t>
            </a:r>
          </a:p>
          <a:p>
            <a:r>
              <a:rPr lang="cs-CZ" b="1" u="sng" dirty="0">
                <a:solidFill>
                  <a:srgbClr val="002060"/>
                </a:solidFill>
              </a:rPr>
              <a:t>Od chvíle, kdy medicína opustila stará teoretická východiska a získala v moderní době neobyčejně účinné nástroje a prostředky díky rozvinutým přírodním a technickým vědám, je situace přirozeně zcela odlišná. </a:t>
            </a:r>
          </a:p>
          <a:p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895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89120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Pro dostatečně přesná a spolehlivá </a:t>
            </a:r>
            <a:r>
              <a:rPr lang="cs-CZ" b="1" dirty="0" err="1" smtClean="0">
                <a:solidFill>
                  <a:srgbClr val="FF0000"/>
                </a:solidFill>
              </a:rPr>
              <a:t>uroskopická</a:t>
            </a:r>
            <a:r>
              <a:rPr lang="cs-CZ" b="1" dirty="0" smtClean="0">
                <a:solidFill>
                  <a:schemeClr val="tx1"/>
                </a:solidFill>
              </a:rPr>
              <a:t> zkoumání a šetření, která jsou stále i dnes důležitým </a:t>
            </a:r>
            <a:r>
              <a:rPr lang="cs-CZ" b="1" u="sng" dirty="0" smtClean="0">
                <a:solidFill>
                  <a:srgbClr val="002060"/>
                </a:solidFill>
              </a:rPr>
              <a:t>diagnostickým prostředkem</a:t>
            </a:r>
            <a:r>
              <a:rPr lang="cs-CZ" b="1" dirty="0" smtClean="0">
                <a:solidFill>
                  <a:schemeClr val="tx1"/>
                </a:solidFill>
              </a:rPr>
              <a:t>, již přirozeně nestačí pouhá zkušenost ze smyslových pozorování.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Proto se používají velice exaktní laboratorní postupy s využitím nejmodernějších technických prostředků.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Samozřejmě, že je možné využít i prosté smyslové pozorování, avšak pokud by se nějaký pouhý laický praktik spoléhal jen na ně a nebral v úvahu </a:t>
            </a:r>
            <a:r>
              <a:rPr lang="cs-CZ" b="1" dirty="0" smtClean="0"/>
              <a:t>žádné jiné informace o stavu pacienta</a:t>
            </a:r>
            <a:r>
              <a:rPr lang="cs-CZ" b="1" dirty="0" smtClean="0">
                <a:solidFill>
                  <a:schemeClr val="tx1"/>
                </a:solidFill>
              </a:rPr>
              <a:t>, je to už postup neakceptovatelný v rámci dnešní skutečné </a:t>
            </a:r>
            <a:r>
              <a:rPr lang="cs-CZ" b="1" u="sng" dirty="0" smtClean="0">
                <a:solidFill>
                  <a:srgbClr val="0070C0"/>
                </a:solidFill>
              </a:rPr>
              <a:t>medicíny</a:t>
            </a:r>
            <a:r>
              <a:rPr lang="cs-CZ" b="1" dirty="0" smtClean="0">
                <a:solidFill>
                  <a:schemeClr val="tx1"/>
                </a:solidFill>
              </a:rPr>
              <a:t>.  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08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V tomto ohledu platí, že by se mohlo jednat skutečně o pouhé „</a:t>
            </a:r>
            <a:r>
              <a:rPr lang="cs-CZ" b="1" u="sng" dirty="0" smtClean="0">
                <a:solidFill>
                  <a:srgbClr val="C00000"/>
                </a:solidFill>
              </a:rPr>
              <a:t>šarlatánství</a:t>
            </a:r>
            <a:r>
              <a:rPr lang="cs-CZ" b="1" dirty="0" smtClean="0">
                <a:solidFill>
                  <a:schemeClr val="tx1"/>
                </a:solidFill>
              </a:rPr>
              <a:t>“, zvláště když nějaký „</a:t>
            </a:r>
            <a:r>
              <a:rPr lang="cs-CZ" b="1" dirty="0" smtClean="0">
                <a:solidFill>
                  <a:srgbClr val="C00000"/>
                </a:solidFill>
              </a:rPr>
              <a:t>praktik-léčitel</a:t>
            </a:r>
            <a:r>
              <a:rPr lang="cs-CZ" b="1" dirty="0" smtClean="0">
                <a:solidFill>
                  <a:schemeClr val="tx1"/>
                </a:solidFill>
              </a:rPr>
              <a:t>“ pouze </a:t>
            </a:r>
            <a:r>
              <a:rPr lang="cs-CZ" b="1" u="sng" dirty="0" smtClean="0">
                <a:solidFill>
                  <a:schemeClr val="tx1"/>
                </a:solidFill>
              </a:rPr>
              <a:t>předstírá bohaté zkušenosti či dokonalé znalosti a spoléhá se jen na jakousi svou pochybnou, ničím nepodloženou a tedy omezenou intuici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Ostatně odlišnost takového postupu od starých seriózních, na přebohaté empirii založených přístupů a skutečného (vědeckého) medicínského šetření je zřejmá!</a:t>
            </a:r>
          </a:p>
          <a:p>
            <a:r>
              <a:rPr lang="cs-CZ" b="1" u="sng" dirty="0" smtClean="0">
                <a:solidFill>
                  <a:srgbClr val="008000"/>
                </a:solidFill>
              </a:rPr>
              <a:t>Právě to by mělo vždy být bráno na zřetel. Soudím, že v tom se skrývá odpověď na otázku, kterou jsem exponoval na počátku své přednášky!</a:t>
            </a:r>
            <a:endParaRPr lang="cs-CZ" b="1" u="sng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6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V případě osobnosti </a:t>
            </a:r>
            <a:r>
              <a:rPr lang="cs-CZ" b="1" dirty="0" smtClean="0">
                <a:solidFill>
                  <a:srgbClr val="FF0000"/>
                </a:solidFill>
              </a:rPr>
              <a:t>Jana Mikoláška </a:t>
            </a:r>
            <a:r>
              <a:rPr lang="cs-CZ" b="1" dirty="0" smtClean="0"/>
              <a:t>a jeho diagnostické a léčebné metody by zřejmě nebylo odpovídajícím soudem, který by ho označil za „</a:t>
            </a:r>
            <a:r>
              <a:rPr lang="cs-CZ" b="1" u="sng" dirty="0" smtClean="0"/>
              <a:t>šarlatána</a:t>
            </a:r>
            <a:r>
              <a:rPr lang="cs-CZ" b="1" dirty="0" smtClean="0"/>
              <a:t>“.</a:t>
            </a:r>
          </a:p>
          <a:p>
            <a:r>
              <a:rPr lang="cs-CZ" b="1" dirty="0" smtClean="0"/>
              <a:t>Jeho postup byl v mnohém ohledu analogický postupům </a:t>
            </a:r>
            <a:r>
              <a:rPr lang="cs-CZ" b="1" u="sng" dirty="0" err="1" smtClean="0">
                <a:solidFill>
                  <a:srgbClr val="FF0000"/>
                </a:solidFill>
              </a:rPr>
              <a:t>uroskopického</a:t>
            </a:r>
            <a:r>
              <a:rPr lang="cs-CZ" dirty="0" smtClean="0"/>
              <a:t> </a:t>
            </a:r>
            <a:r>
              <a:rPr lang="cs-CZ" b="1" dirty="0" smtClean="0"/>
              <a:t>zkoumání středověkých a renesančních lékařů, jež byly založeny </a:t>
            </a:r>
            <a:r>
              <a:rPr lang="cs-CZ" b="1" u="sng" dirty="0" smtClean="0">
                <a:solidFill>
                  <a:srgbClr val="006600"/>
                </a:solidFill>
              </a:rPr>
              <a:t>na neobyčejně důkladném smyslovém pozorování a zejména na nesmírně bohatých, dlouhodobě tradovaných zkušenostech a byly velice efektivní</a:t>
            </a:r>
            <a:r>
              <a:rPr lang="cs-CZ" dirty="0" smtClean="0"/>
              <a:t>, </a:t>
            </a:r>
            <a:r>
              <a:rPr lang="cs-CZ" b="1" dirty="0" smtClean="0"/>
              <a:t>byť byly dosahovány bez moderních analytických prostředků. Proto ani jejich přístup nebyl „šarlatánský“!!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98334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38912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Tím rozhodně nechci tvrdit, že se v tehdejších dobách, stejně jako v současnosti nevyskytovali a nevyskytují nejrůznější podvodníci či léčitelští šarlatáni!</a:t>
            </a:r>
          </a:p>
          <a:p>
            <a:r>
              <a:rPr lang="cs-CZ" sz="3200" b="1" u="sng" dirty="0" smtClean="0"/>
              <a:t>Samozřejmě existují</a:t>
            </a:r>
            <a:r>
              <a:rPr lang="cs-CZ" sz="3200" b="1" dirty="0" smtClean="0"/>
              <a:t>, avšak jejich klamné postupy jsou poměrně snadno odhalitelné pomocí dnešní velice přesné laboratorní analýzy.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xmlns="" val="204887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Na tomto místě bych svou krátkou, informační či popularizační přednášku zakončil.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Bylo </a:t>
            </a:r>
            <a:r>
              <a:rPr lang="cs-CZ" b="1" dirty="0">
                <a:solidFill>
                  <a:schemeClr val="tx1"/>
                </a:solidFill>
              </a:rPr>
              <a:t>by jistě možné sledovat celý tematický okruh </a:t>
            </a:r>
            <a:r>
              <a:rPr lang="cs-CZ" b="1" dirty="0" smtClean="0">
                <a:solidFill>
                  <a:schemeClr val="tx1"/>
                </a:solidFill>
              </a:rPr>
              <a:t>týkající se dlouhé historie </a:t>
            </a:r>
            <a:r>
              <a:rPr lang="cs-CZ" b="1" dirty="0" err="1" smtClean="0">
                <a:solidFill>
                  <a:srgbClr val="FF0000"/>
                </a:solidFill>
              </a:rPr>
              <a:t>uroskopických</a:t>
            </a:r>
            <a:r>
              <a:rPr lang="cs-CZ" b="1" dirty="0" smtClean="0">
                <a:solidFill>
                  <a:schemeClr val="tx1"/>
                </a:solidFill>
              </a:rPr>
              <a:t> zkoumání na </a:t>
            </a:r>
            <a:r>
              <a:rPr lang="cs-CZ" b="1" dirty="0">
                <a:solidFill>
                  <a:schemeClr val="tx1"/>
                </a:solidFill>
              </a:rPr>
              <a:t>příkladech a ukázkách ze </a:t>
            </a:r>
            <a:r>
              <a:rPr lang="cs-CZ" b="1" dirty="0" smtClean="0">
                <a:solidFill>
                  <a:schemeClr val="tx1"/>
                </a:solidFill>
              </a:rPr>
              <a:t>středověkých a raně novověkých </a:t>
            </a:r>
            <a:r>
              <a:rPr lang="cs-CZ" b="1" dirty="0">
                <a:solidFill>
                  <a:schemeClr val="tx1"/>
                </a:solidFill>
              </a:rPr>
              <a:t>lékařských rukopisů  daleko podrobněji, k tomu se nám však nedostává </a:t>
            </a:r>
            <a:r>
              <a:rPr lang="cs-CZ" b="1" dirty="0" smtClean="0">
                <a:solidFill>
                  <a:schemeClr val="tx1"/>
                </a:solidFill>
              </a:rPr>
              <a:t>času, neboť přednáška je striktně časově omezená.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566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Snad </a:t>
            </a:r>
            <a:r>
              <a:rPr lang="cs-CZ" b="1" dirty="0">
                <a:solidFill>
                  <a:schemeClr val="tx1"/>
                </a:solidFill>
              </a:rPr>
              <a:t>Vás i tak několik zajímavostí </a:t>
            </a:r>
            <a:r>
              <a:rPr lang="cs-CZ" b="1" dirty="0" smtClean="0">
                <a:solidFill>
                  <a:schemeClr val="tx1"/>
                </a:solidFill>
              </a:rPr>
              <a:t>z historie </a:t>
            </a:r>
            <a:r>
              <a:rPr lang="cs-CZ" b="1" dirty="0">
                <a:solidFill>
                  <a:schemeClr val="tx1"/>
                </a:solidFill>
              </a:rPr>
              <a:t>tzv. </a:t>
            </a:r>
            <a:r>
              <a:rPr lang="cs-CZ" b="1" u="sng" dirty="0" err="1">
                <a:solidFill>
                  <a:srgbClr val="FF0000"/>
                </a:solidFill>
              </a:rPr>
              <a:t>uroskopie</a:t>
            </a:r>
            <a:r>
              <a:rPr lang="cs-CZ" b="1" dirty="0">
                <a:solidFill>
                  <a:schemeClr val="tx1"/>
                </a:solidFill>
              </a:rPr>
              <a:t>, která po tisíciletí patří k lékařským diagnostickým metodám používaným nejrůznějšími </a:t>
            </a:r>
            <a:r>
              <a:rPr lang="cs-CZ" b="1" dirty="0" smtClean="0">
                <a:solidFill>
                  <a:schemeClr val="tx1"/>
                </a:solidFill>
              </a:rPr>
              <a:t>způsoby a na základě nejrůznějších východisek, </a:t>
            </a:r>
            <a:r>
              <a:rPr lang="cs-CZ" b="1" dirty="0">
                <a:solidFill>
                  <a:schemeClr val="tx1"/>
                </a:solidFill>
              </a:rPr>
              <a:t>zaujalo.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29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515719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Jak asi víte, nebo alespoň tušíte, </a:t>
            </a:r>
            <a:r>
              <a:rPr lang="cs-CZ" b="1" u="sng" dirty="0" smtClean="0">
                <a:solidFill>
                  <a:srgbClr val="C00000"/>
                </a:solidFill>
              </a:rPr>
              <a:t>latinský jazyk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byl po dlouhá staletí hlavním </a:t>
            </a:r>
            <a:r>
              <a:rPr lang="cs-CZ" b="1" u="sng" dirty="0" smtClean="0">
                <a:solidFill>
                  <a:srgbClr val="C00000"/>
                </a:solidFill>
              </a:rPr>
              <a:t>dorozumívacím jazykem</a:t>
            </a:r>
            <a:r>
              <a:rPr lang="cs-CZ" b="1" dirty="0" smtClean="0">
                <a:solidFill>
                  <a:schemeClr val="tx1"/>
                </a:solidFill>
              </a:rPr>
              <a:t> těch, kteří dosáhli alespoň nějakého stupně vzdělání, neboli byl to zejména ve středověku jakož i v raném novověku základní prostředek dorozumění mezi laiky i odborníky v různých oblastech  lidské činnosti.</a:t>
            </a:r>
          </a:p>
          <a:p>
            <a:r>
              <a:rPr lang="cs-CZ" b="1" u="sng" dirty="0" smtClean="0">
                <a:solidFill>
                  <a:srgbClr val="006600"/>
                </a:solidFill>
              </a:rPr>
              <a:t>Univerzalita</a:t>
            </a:r>
            <a:r>
              <a:rPr lang="cs-CZ" b="1" dirty="0" smtClean="0"/>
              <a:t> tohoto komunikačního prostředku byla neobyčejně výhodná a užitečná. </a:t>
            </a: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458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550072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V samotném závěru své přednášky Vám chci každopádně </a:t>
            </a:r>
            <a:r>
              <a:rPr lang="cs-CZ" b="1" u="sng" dirty="0" smtClean="0">
                <a:solidFill>
                  <a:srgbClr val="FF0000"/>
                </a:solidFill>
              </a:rPr>
              <a:t>srdečně poděkovat za pozornost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chemeClr val="tx1"/>
                </a:solidFill>
              </a:rPr>
              <a:t>kterou jste věnovali mým slovům.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Snad to pro Vás bylo zajímavé a poučné. Třeba se s některými z Vás potkám, až budete studovat na III. lékařské fakultě Univerzity Karlovy.</a:t>
            </a:r>
          </a:p>
          <a:p>
            <a:endParaRPr lang="cs-CZ" b="1" dirty="0" smtClean="0"/>
          </a:p>
          <a:p>
            <a:r>
              <a:rPr lang="cs-CZ" b="1" u="sng" dirty="0" smtClean="0">
                <a:solidFill>
                  <a:srgbClr val="FF0000"/>
                </a:solidFill>
              </a:rPr>
              <a:t>Na shledanou! </a:t>
            </a:r>
            <a:endParaRPr lang="cs-CZ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242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/>
          <a:lstStyle/>
          <a:p>
            <a:r>
              <a:rPr lang="cs-CZ" b="1" dirty="0" smtClean="0"/>
              <a:t>Je potřebné připomenout, že pro </a:t>
            </a:r>
            <a:r>
              <a:rPr lang="cs-CZ" b="1" dirty="0"/>
              <a:t>středověké a raně novověké </a:t>
            </a:r>
            <a:r>
              <a:rPr lang="cs-CZ" b="1" u="sng" dirty="0">
                <a:solidFill>
                  <a:srgbClr val="C00000"/>
                </a:solidFill>
              </a:rPr>
              <a:t>univerzity</a:t>
            </a:r>
            <a:r>
              <a:rPr lang="cs-CZ" b="1" dirty="0"/>
              <a:t> byla latina </a:t>
            </a:r>
            <a:r>
              <a:rPr lang="cs-CZ" b="1" u="sng" dirty="0">
                <a:solidFill>
                  <a:srgbClr val="006600"/>
                </a:solidFill>
              </a:rPr>
              <a:t>nejen vyučovacím jazykem, ale také </a:t>
            </a:r>
            <a:r>
              <a:rPr lang="cs-CZ" b="1" u="sng" dirty="0" smtClean="0">
                <a:solidFill>
                  <a:srgbClr val="006600"/>
                </a:solidFill>
              </a:rPr>
              <a:t>běžným, prakticky každodenním </a:t>
            </a:r>
            <a:r>
              <a:rPr lang="cs-CZ" b="1" u="sng" dirty="0">
                <a:solidFill>
                  <a:srgbClr val="006600"/>
                </a:solidFill>
              </a:rPr>
              <a:t>komunikačním nástrojem mezi studenty, </a:t>
            </a:r>
            <a:r>
              <a:rPr lang="cs-CZ" b="1" u="sng" dirty="0" smtClean="0">
                <a:solidFill>
                  <a:srgbClr val="006600"/>
                </a:solidFill>
              </a:rPr>
              <a:t>stejně jako mezi učiteli.</a:t>
            </a:r>
          </a:p>
          <a:p>
            <a:r>
              <a:rPr lang="cs-CZ" b="1" u="sng" dirty="0" smtClean="0">
                <a:solidFill>
                  <a:srgbClr val="FF0000"/>
                </a:solidFill>
              </a:rPr>
              <a:t>Všichni </a:t>
            </a:r>
            <a:r>
              <a:rPr lang="cs-CZ" b="1" u="sng" dirty="0">
                <a:solidFill>
                  <a:srgbClr val="FF0000"/>
                </a:solidFill>
              </a:rPr>
              <a:t>si tak dobře rozuměli</a:t>
            </a:r>
            <a:r>
              <a:rPr lang="cs-CZ" b="1" dirty="0"/>
              <a:t>, i když pocházeli z nejrůznějších koutů Evropy. (V současné době, jak víme, hraje tuto roli poněkud upravený a </a:t>
            </a:r>
            <a:r>
              <a:rPr lang="cs-CZ" b="1" u="sng" dirty="0">
                <a:solidFill>
                  <a:srgbClr val="C00000"/>
                </a:solidFill>
              </a:rPr>
              <a:t>zjednodušený jazyk anglický</a:t>
            </a:r>
            <a:r>
              <a:rPr lang="cs-CZ" b="1" dirty="0" smtClean="0"/>
              <a:t>. Také Vy ho budete takto používat. Anebo se mýlím?)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7920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6054749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Není tedy nic překvapivého na tom, že </a:t>
            </a:r>
            <a:r>
              <a:rPr lang="cs-CZ" b="1" u="sng" dirty="0" smtClean="0">
                <a:solidFill>
                  <a:srgbClr val="FF0000"/>
                </a:solidFill>
              </a:rPr>
              <a:t>latina</a:t>
            </a:r>
            <a:r>
              <a:rPr lang="cs-CZ" b="1" dirty="0" smtClean="0">
                <a:solidFill>
                  <a:schemeClr val="tx1"/>
                </a:solidFill>
              </a:rPr>
              <a:t> sloužila tímto způsobem k dorozumění také mezi příslušníky </a:t>
            </a:r>
            <a:r>
              <a:rPr lang="cs-CZ" b="1" u="sng" dirty="0" smtClean="0">
                <a:solidFill>
                  <a:srgbClr val="0070C0"/>
                </a:solidFill>
              </a:rPr>
              <a:t>lékařského stavu, </a:t>
            </a:r>
            <a:r>
              <a:rPr lang="cs-CZ" b="1" dirty="0" smtClean="0">
                <a:solidFill>
                  <a:schemeClr val="tx1"/>
                </a:solidFill>
              </a:rPr>
              <a:t>tj. hlavně mez</a:t>
            </a:r>
            <a:r>
              <a:rPr lang="cs-CZ" b="1" dirty="0" smtClean="0"/>
              <a:t>i </a:t>
            </a:r>
            <a:r>
              <a:rPr lang="cs-CZ" b="1" u="sng" dirty="0" smtClean="0">
                <a:solidFill>
                  <a:srgbClr val="00B050"/>
                </a:solidFill>
              </a:rPr>
              <a:t>studenty, absolventy studia na lékařských fakultách a mistry tehdejších univerzit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chemeClr val="tx1"/>
                </a:solidFill>
              </a:rPr>
              <a:t>což byly v řadě ohledů jakési intelektuální elity tehdejších společností.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Ostatně určitým reliktem takového širokého a všestranného používání latinského jazyka mezi lékaři je současná </a:t>
            </a:r>
            <a:r>
              <a:rPr lang="cs-CZ" b="1" u="sng" dirty="0" smtClean="0">
                <a:solidFill>
                  <a:srgbClr val="0070C0"/>
                </a:solidFill>
              </a:rPr>
              <a:t>odborná</a:t>
            </a:r>
            <a:r>
              <a:rPr lang="cs-CZ" b="1" dirty="0" smtClean="0"/>
              <a:t> </a:t>
            </a:r>
            <a:r>
              <a:rPr lang="cs-CZ" b="1" u="sng" dirty="0" smtClean="0">
                <a:solidFill>
                  <a:srgbClr val="0070C0"/>
                </a:solidFill>
              </a:rPr>
              <a:t>medicínská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(tj. nejen anatomická, ale i klinická a patologická) </a:t>
            </a:r>
            <a:r>
              <a:rPr lang="cs-CZ" b="1" u="sng" dirty="0" smtClean="0">
                <a:solidFill>
                  <a:srgbClr val="0070C0"/>
                </a:solidFill>
              </a:rPr>
              <a:t>terminologie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chemeClr val="tx1"/>
                </a:solidFill>
              </a:rPr>
              <a:t>která zůstala až dodnes z valné části</a:t>
            </a:r>
            <a:r>
              <a:rPr lang="cs-CZ" b="1" dirty="0" smtClean="0"/>
              <a:t> </a:t>
            </a:r>
            <a:r>
              <a:rPr lang="cs-CZ" b="1" u="sng" dirty="0" smtClean="0">
                <a:solidFill>
                  <a:srgbClr val="FF0000"/>
                </a:solidFill>
              </a:rPr>
              <a:t>latinská</a:t>
            </a:r>
            <a:r>
              <a:rPr lang="cs-CZ" b="1" dirty="0" smtClean="0"/>
              <a:t>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0321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977</TotalTime>
  <Words>4760</Words>
  <Application>Microsoft Office PowerPoint</Application>
  <PresentationFormat>Předvádění na obrazovce (4:3)</PresentationFormat>
  <Paragraphs>248</Paragraphs>
  <Slides>70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70</vt:i4>
      </vt:variant>
    </vt:vector>
  </HeadingPairs>
  <TitlesOfParts>
    <vt:vector size="71" baseType="lpstr">
      <vt:lpstr>Tok</vt:lpstr>
      <vt:lpstr>Přednáška pro   Den latiny   na FF UK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 </vt:lpstr>
      <vt:lpstr>Snímek 13</vt:lpstr>
      <vt:lpstr>Snímek 14</vt:lpstr>
      <vt:lpstr>Snímek 15</vt:lpstr>
      <vt:lpstr>Snímek 16</vt:lpstr>
      <vt:lpstr>Snímek 17</vt:lpstr>
      <vt:lpstr>Jen pro doplnění informace pro ty, kteří případně onen film neznají:</vt:lpstr>
      <vt:lpstr>Snímek 19</vt:lpstr>
      <vt:lpstr>Snímek 20</vt:lpstr>
      <vt:lpstr>Snímek 21</vt:lpstr>
      <vt:lpstr>Snímek 22</vt:lpstr>
      <vt:lpstr>Snímek 23</vt:lpstr>
      <vt:lpstr>Snímek 24</vt:lpstr>
      <vt:lpstr> </vt:lpstr>
      <vt:lpstr>Snímek 26</vt:lpstr>
      <vt:lpstr>Snímek 27</vt:lpstr>
      <vt:lpstr>Snímek 28</vt:lpstr>
      <vt:lpstr>Snímek 29</vt:lpstr>
      <vt:lpstr>Snímek 30</vt:lpstr>
      <vt:lpstr> </vt:lpstr>
      <vt:lpstr>Snímek 32</vt:lpstr>
      <vt:lpstr>Snímek 33</vt:lpstr>
      <vt:lpstr>Snímek 34</vt:lpstr>
      <vt:lpstr>Snímek 35</vt:lpstr>
      <vt:lpstr>Snímek 36</vt:lpstr>
      <vt:lpstr>Snímek 37</vt:lpstr>
      <vt:lpstr> </vt:lpstr>
      <vt:lpstr>Snímek 39</vt:lpstr>
      <vt:lpstr>Snímek 40</vt:lpstr>
      <vt:lpstr> </vt:lpstr>
      <vt:lpstr>Snímek 42</vt:lpstr>
      <vt:lpstr>Snímek 43</vt:lpstr>
      <vt:lpstr>Snímek 44</vt:lpstr>
      <vt:lpstr>Snímek 45</vt:lpstr>
      <vt:lpstr>Snímek 46</vt:lpstr>
      <vt:lpstr>Snímek 47</vt:lpstr>
      <vt:lpstr>Snímek 48</vt:lpstr>
      <vt:lpstr>Snímek 49</vt:lpstr>
      <vt:lpstr>Snímek 50</vt:lpstr>
      <vt:lpstr>Snímek 51</vt:lpstr>
      <vt:lpstr>Snímek 52</vt:lpstr>
      <vt:lpstr>Snímek 53</vt:lpstr>
      <vt:lpstr>Snímek 54</vt:lpstr>
      <vt:lpstr>Ukázka středověké diagnostické uroskopie</vt:lpstr>
      <vt:lpstr>Snímek 56</vt:lpstr>
      <vt:lpstr>Snímek 57</vt:lpstr>
      <vt:lpstr>Ukázky středověkých uroskopických diagnostických návodů a pokynů:</vt:lpstr>
      <vt:lpstr>Snímek 59</vt:lpstr>
      <vt:lpstr>Příklady pozoruhodných výsledků uroskopického pozorování</vt:lpstr>
      <vt:lpstr>Snímek 61</vt:lpstr>
      <vt:lpstr>Snímek 62</vt:lpstr>
      <vt:lpstr>Snímek 63</vt:lpstr>
      <vt:lpstr>Snímek 64</vt:lpstr>
      <vt:lpstr>Snímek 65</vt:lpstr>
      <vt:lpstr>Snímek 66</vt:lpstr>
      <vt:lpstr>Snímek 67</vt:lpstr>
      <vt:lpstr>Snímek 68</vt:lpstr>
      <vt:lpstr>Snímek 69</vt:lpstr>
      <vt:lpstr>Snímek 70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  Den latiny   na FF UK</dc:title>
  <dc:creator>Martin Hemelík</dc:creator>
  <cp:lastModifiedBy>bedunka</cp:lastModifiedBy>
  <cp:revision>102</cp:revision>
  <dcterms:created xsi:type="dcterms:W3CDTF">2022-08-17T16:40:52Z</dcterms:created>
  <dcterms:modified xsi:type="dcterms:W3CDTF">2022-12-02T16:18:58Z</dcterms:modified>
</cp:coreProperties>
</file>