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10663234" cy="3329581"/>
          </a:xfrm>
        </p:spPr>
        <p:txBody>
          <a:bodyPr/>
          <a:lstStyle/>
          <a:p>
            <a:r>
              <a:rPr lang="cs-CZ" sz="4400" dirty="0" smtClean="0"/>
              <a:t>Malé dějiny elegie: </a:t>
            </a:r>
            <a:br>
              <a:rPr lang="cs-CZ" sz="4400" dirty="0" smtClean="0"/>
            </a:br>
            <a:r>
              <a:rPr lang="cs-CZ" sz="4400" dirty="0" smtClean="0"/>
              <a:t>Ovidius mezi Řeky, Havlíčkem a Rilkem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10464826" cy="86142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Den latiny 2017</a:t>
            </a:r>
          </a:p>
          <a:p>
            <a:r>
              <a:rPr lang="cs-CZ" dirty="0" smtClean="0"/>
              <a:t>FF UK v Praze																Martin Bažil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591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Nebezpečná cesta: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Tyrolské elegie VIII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421400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Teď, měsíčku, nechme elegie</a:t>
            </a:r>
          </a:p>
          <a:p>
            <a:r>
              <a:rPr lang="cs-CZ" dirty="0"/>
              <a:t> </a:t>
            </a:r>
            <a:r>
              <a:rPr lang="cs-CZ" dirty="0" smtClean="0"/>
              <a:t>  a přejděme v heroický tón;</a:t>
            </a:r>
          </a:p>
          <a:p>
            <a:r>
              <a:rPr lang="cs-CZ" dirty="0" smtClean="0"/>
              <a:t>nebo co ti teď chci vypravovat, </a:t>
            </a:r>
          </a:p>
          <a:p>
            <a:r>
              <a:rPr lang="cs-CZ" dirty="0"/>
              <a:t> </a:t>
            </a:r>
            <a:r>
              <a:rPr lang="cs-CZ" dirty="0" smtClean="0"/>
              <a:t>  to byl čertův shon </a:t>
            </a:r>
          </a:p>
          <a:p>
            <a:r>
              <a:rPr lang="cs-CZ" dirty="0" smtClean="0"/>
              <a:t>… </a:t>
            </a:r>
          </a:p>
          <a:p>
            <a:r>
              <a:rPr lang="cs-CZ" dirty="0" smtClean="0"/>
              <a:t>Tu je konec této epopeje, </a:t>
            </a:r>
          </a:p>
          <a:p>
            <a:r>
              <a:rPr lang="cs-CZ" dirty="0"/>
              <a:t> </a:t>
            </a:r>
            <a:r>
              <a:rPr lang="cs-CZ" dirty="0" smtClean="0"/>
              <a:t>   k níž jsem nepřibásnil ani chlup,</a:t>
            </a:r>
          </a:p>
          <a:p>
            <a:r>
              <a:rPr lang="cs-CZ" dirty="0" smtClean="0"/>
              <a:t>všechno ti dosvědčí ve </a:t>
            </a:r>
            <a:r>
              <a:rPr lang="cs-CZ" dirty="0" err="1" smtClean="0"/>
              <a:t>Weidringu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postmistr</a:t>
            </a:r>
            <a:r>
              <a:rPr lang="cs-CZ" dirty="0" smtClean="0"/>
              <a:t> </a:t>
            </a:r>
            <a:r>
              <a:rPr lang="cs-CZ" dirty="0" err="1" smtClean="0"/>
              <a:t>Dahlrupp</a:t>
            </a:r>
            <a:r>
              <a:rPr lang="cs-CZ" dirty="0" smtClean="0"/>
              <a:t>.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99652" y="2514599"/>
            <a:ext cx="6692348" cy="421400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i="1" dirty="0" smtClean="0"/>
              <a:t>versus </a:t>
            </a:r>
            <a:r>
              <a:rPr lang="cs-CZ" i="1" dirty="0" err="1" smtClean="0"/>
              <a:t>heroicus</a:t>
            </a:r>
            <a:r>
              <a:rPr lang="cs-CZ" dirty="0" smtClean="0"/>
              <a:t> = daktylský hexametr, typický verš (hrdinské) epické poezie </a:t>
            </a:r>
          </a:p>
        </p:txBody>
      </p:sp>
    </p:spTree>
    <p:extLst>
      <p:ext uri="{BB962C8B-B14F-4D97-AF65-F5344CB8AC3E}">
        <p14:creationId xmlns:p14="http://schemas.microsoft.com/office/powerpoint/2010/main" val="25591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Nebezpečná cesta: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Tyrolské elegie VIII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421400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Hory, skály ohromnější ještě </a:t>
            </a:r>
          </a:p>
          <a:p>
            <a:r>
              <a:rPr lang="cs-CZ" dirty="0"/>
              <a:t> </a:t>
            </a:r>
            <a:r>
              <a:rPr lang="cs-CZ" dirty="0" smtClean="0"/>
              <a:t>  než je hloupost mezi národy,</a:t>
            </a:r>
          </a:p>
          <a:p>
            <a:r>
              <a:rPr lang="cs-CZ" dirty="0" smtClean="0"/>
              <a:t>vedle cesty propast bezedná jak</a:t>
            </a:r>
          </a:p>
          <a:p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drška</a:t>
            </a:r>
            <a:r>
              <a:rPr lang="cs-CZ" dirty="0" smtClean="0"/>
              <a:t> armády. </a:t>
            </a:r>
          </a:p>
          <a:p>
            <a:r>
              <a:rPr lang="cs-CZ" dirty="0" smtClean="0"/>
              <a:t>Temná noc jak naše svatá církev …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Tristia</a:t>
            </a:r>
            <a:r>
              <a:rPr lang="cs-CZ" dirty="0" smtClean="0"/>
              <a:t> 1, 2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99652" y="2514599"/>
            <a:ext cx="6692348" cy="421400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Jaké to hory vod – ach běda – se okolo valí!</a:t>
            </a:r>
          </a:p>
          <a:p>
            <a:r>
              <a:rPr lang="cs-CZ" dirty="0"/>
              <a:t> </a:t>
            </a:r>
            <a:r>
              <a:rPr lang="cs-CZ" dirty="0" smtClean="0"/>
              <a:t>  Užuž že dosáhnou nebe – takový dojem bys měl. </a:t>
            </a:r>
          </a:p>
          <a:p>
            <a:r>
              <a:rPr lang="cs-CZ" dirty="0" smtClean="0"/>
              <a:t>Jaká se údolí tvoří, když vlny se od sebe dělí! </a:t>
            </a:r>
          </a:p>
          <a:p>
            <a:r>
              <a:rPr lang="cs-CZ" dirty="0"/>
              <a:t> </a:t>
            </a:r>
            <a:r>
              <a:rPr lang="cs-CZ" dirty="0" smtClean="0"/>
              <a:t>  Užuž že dosáhnou pekla – takový dojem bys měl. </a:t>
            </a:r>
          </a:p>
          <a:p>
            <a:r>
              <a:rPr lang="cs-CZ" dirty="0" smtClean="0"/>
              <a:t>Kam až dohlédnout mohu, jen hladina moře a nebe – </a:t>
            </a:r>
          </a:p>
          <a:p>
            <a:r>
              <a:rPr lang="cs-CZ" dirty="0"/>
              <a:t> </a:t>
            </a:r>
            <a:r>
              <a:rPr lang="cs-CZ" dirty="0" smtClean="0"/>
              <a:t>  hladina příboji vzdutá, na nebi hrozící mrak! </a:t>
            </a:r>
          </a:p>
        </p:txBody>
      </p:sp>
    </p:spTree>
    <p:extLst>
      <p:ext uri="{BB962C8B-B14F-4D97-AF65-F5344CB8AC3E}">
        <p14:creationId xmlns:p14="http://schemas.microsoft.com/office/powerpoint/2010/main" val="3991231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Nebezpečná cesta: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Tyrolské elegie VIII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421400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… a my jedem z kopce jako mžik; </a:t>
            </a:r>
          </a:p>
          <a:p>
            <a:r>
              <a:rPr lang="cs-CZ" dirty="0" smtClean="0"/>
              <a:t>darmo křičí </a:t>
            </a:r>
            <a:r>
              <a:rPr lang="cs-CZ" dirty="0" err="1" smtClean="0"/>
              <a:t>Dedera</a:t>
            </a:r>
            <a:r>
              <a:rPr lang="cs-CZ" dirty="0" smtClean="0"/>
              <a:t>: „Drž koně!“,</a:t>
            </a:r>
          </a:p>
          <a:p>
            <a:r>
              <a:rPr lang="cs-CZ" dirty="0" smtClean="0"/>
              <a:t>prázdný je kozlík. </a:t>
            </a:r>
          </a:p>
          <a:p>
            <a:endParaRPr lang="cs-CZ" dirty="0" smtClean="0"/>
          </a:p>
          <a:p>
            <a:r>
              <a:rPr lang="cs-CZ" dirty="0" smtClean="0"/>
              <a:t>Kočár praští a koně ve větru,</a:t>
            </a:r>
          </a:p>
          <a:p>
            <a:r>
              <a:rPr lang="cs-CZ" dirty="0" smtClean="0"/>
              <a:t>již je ďábel horempádem nese, </a:t>
            </a:r>
          </a:p>
          <a:p>
            <a:r>
              <a:rPr lang="cs-CZ" dirty="0" smtClean="0"/>
              <a:t>a </a:t>
            </a:r>
            <a:r>
              <a:rPr lang="cs-CZ" dirty="0" err="1" smtClean="0"/>
              <a:t>postiljón</a:t>
            </a:r>
            <a:r>
              <a:rPr lang="cs-CZ" dirty="0" smtClean="0"/>
              <a:t> někde tam za kopcem </a:t>
            </a:r>
          </a:p>
          <a:p>
            <a:r>
              <a:rPr lang="cs-CZ" dirty="0" smtClean="0"/>
              <a:t>do dýmky si křeše.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Tristia</a:t>
            </a:r>
            <a:r>
              <a:rPr lang="cs-CZ" dirty="0" smtClean="0"/>
              <a:t> 1, 2 a 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99652" y="2514599"/>
            <a:ext cx="6692348" cy="421400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Neví velitel lodi, co vyhledat, čemu se vyhnout, </a:t>
            </a:r>
          </a:p>
          <a:p>
            <a:r>
              <a:rPr lang="cs-CZ" dirty="0"/>
              <a:t> </a:t>
            </a:r>
            <a:r>
              <a:rPr lang="cs-CZ" dirty="0" smtClean="0"/>
              <a:t>  neumí umění jeho zdolat ten nejistý stav. </a:t>
            </a:r>
          </a:p>
          <a:p>
            <a:r>
              <a:rPr lang="cs-CZ" dirty="0" smtClean="0"/>
              <a:t>… </a:t>
            </a:r>
          </a:p>
          <a:p>
            <a:endParaRPr lang="cs-CZ" dirty="0" smtClean="0"/>
          </a:p>
          <a:p>
            <a:r>
              <a:rPr lang="cs-CZ" dirty="0" smtClean="0"/>
              <a:t>Zvučí jedlové boky a vichrem praskají lana,</a:t>
            </a:r>
          </a:p>
          <a:p>
            <a:r>
              <a:rPr lang="cs-CZ" dirty="0" smtClean="0"/>
              <a:t>   dokonce truchlí i koráb nad smutným osudem mým. </a:t>
            </a:r>
          </a:p>
        </p:txBody>
      </p:sp>
    </p:spTree>
    <p:extLst>
      <p:ext uri="{BB962C8B-B14F-4D97-AF65-F5344CB8AC3E}">
        <p14:creationId xmlns:p14="http://schemas.microsoft.com/office/powerpoint/2010/main" val="392157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Nebezpečná cesta: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Tyrolské elegie VIII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641880" cy="421400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Bez kočího, bez opratí, potmě,</a:t>
            </a:r>
          </a:p>
          <a:p>
            <a:r>
              <a:rPr lang="cs-CZ" dirty="0" smtClean="0"/>
              <a:t>u silnice propast místo škarpy,</a:t>
            </a:r>
          </a:p>
          <a:p>
            <a:r>
              <a:rPr lang="cs-CZ" dirty="0" smtClean="0"/>
              <a:t>tam jsem cválal sám a sám v kočáře</a:t>
            </a:r>
          </a:p>
          <a:p>
            <a:r>
              <a:rPr lang="cs-CZ" dirty="0"/>
              <a:t>j</a:t>
            </a:r>
            <a:r>
              <a:rPr lang="cs-CZ" dirty="0" smtClean="0"/>
              <a:t>ako vítr z alpy. </a:t>
            </a:r>
          </a:p>
          <a:p>
            <a:endParaRPr lang="cs-CZ" dirty="0"/>
          </a:p>
          <a:p>
            <a:r>
              <a:rPr lang="cs-CZ" dirty="0" smtClean="0"/>
              <a:t>Svěřit svůj osud také jednou</a:t>
            </a:r>
          </a:p>
          <a:p>
            <a:r>
              <a:rPr lang="cs-CZ" dirty="0" smtClean="0"/>
              <a:t>koňům splašeným se já mám bát,</a:t>
            </a:r>
          </a:p>
          <a:p>
            <a:r>
              <a:rPr lang="cs-CZ" dirty="0" smtClean="0"/>
              <a:t>občan rakouský? Což se mi může</a:t>
            </a:r>
          </a:p>
          <a:p>
            <a:r>
              <a:rPr lang="cs-CZ" dirty="0" smtClean="0"/>
              <a:t>horšího již stát?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Tristia</a:t>
            </a:r>
            <a:r>
              <a:rPr lang="cs-CZ" dirty="0" smtClean="0"/>
              <a:t> 1, 4 a 11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99652" y="2514599"/>
            <a:ext cx="6692348" cy="421400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Lodník najevo dal svou bledostí ledovou hrůzu; </a:t>
            </a:r>
          </a:p>
          <a:p>
            <a:r>
              <a:rPr lang="cs-CZ" dirty="0"/>
              <a:t>   přemožen dává se vést, nevede koráb už sám,</a:t>
            </a:r>
          </a:p>
          <a:p>
            <a:r>
              <a:rPr lang="cs-CZ" dirty="0"/>
              <a:t>tak jako na koni jezdec, jenž nemůže zvládnouti uzdou</a:t>
            </a:r>
          </a:p>
          <a:p>
            <a:r>
              <a:rPr lang="cs-CZ" dirty="0"/>
              <a:t>   šíji </a:t>
            </a:r>
            <a:r>
              <a:rPr lang="cs-CZ" dirty="0" smtClean="0"/>
              <a:t>vzpurného </a:t>
            </a:r>
            <a:r>
              <a:rPr lang="cs-CZ" dirty="0"/>
              <a:t>oře, takže se do trysku dá. 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dirty="0" smtClean="0"/>
              <a:t>Dokonce kormidelník, své umění ponechav stranou,</a:t>
            </a:r>
          </a:p>
          <a:p>
            <a:r>
              <a:rPr lang="cs-CZ" dirty="0"/>
              <a:t> </a:t>
            </a:r>
            <a:r>
              <a:rPr lang="cs-CZ" dirty="0" smtClean="0"/>
              <a:t>  k nebesům vzpínal dlaně, o pomoc prosit se jal.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04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Picasso, </a:t>
            </a:r>
            <a:r>
              <a:rPr lang="cs-CZ" i="1" dirty="0" smtClean="0"/>
              <a:t>Les </a:t>
            </a:r>
            <a:r>
              <a:rPr lang="cs-CZ" i="1" dirty="0" err="1" smtClean="0"/>
              <a:t>Saltimbanques</a:t>
            </a:r>
            <a:r>
              <a:rPr lang="cs-CZ" dirty="0" smtClean="0"/>
              <a:t> (1905)</a:t>
            </a:r>
            <a:br>
              <a:rPr lang="cs-CZ" dirty="0" smtClean="0"/>
            </a:br>
            <a:r>
              <a:rPr lang="cs-CZ" dirty="0" smtClean="0"/>
              <a:t>(„Provazochodci“)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291" y="2052638"/>
            <a:ext cx="4577194" cy="4195762"/>
          </a:xfrm>
        </p:spPr>
      </p:pic>
    </p:spTree>
    <p:extLst>
      <p:ext uri="{BB962C8B-B14F-4D97-AF65-F5344CB8AC3E}">
        <p14:creationId xmlns:p14="http://schemas.microsoft.com/office/powerpoint/2010/main" val="3823472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Rilke, </a:t>
            </a:r>
            <a:r>
              <a:rPr lang="cs-CZ" i="1" dirty="0" smtClean="0"/>
              <a:t>Elegie z </a:t>
            </a:r>
            <a:r>
              <a:rPr lang="cs-CZ" i="1" dirty="0" err="1" smtClean="0"/>
              <a:t>Duina</a:t>
            </a:r>
            <a:r>
              <a:rPr lang="cs-CZ" dirty="0" smtClean="0"/>
              <a:t>, 5. elegie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1" y="2052918"/>
            <a:ext cx="10637239" cy="4623927"/>
          </a:xfrm>
        </p:spPr>
        <p:txBody>
          <a:bodyPr>
            <a:normAutofit/>
          </a:bodyPr>
          <a:lstStyle/>
          <a:p>
            <a:r>
              <a:rPr lang="cs-CZ" dirty="0" smtClean="0"/>
              <a:t>Ale kdo </a:t>
            </a:r>
            <a:r>
              <a:rPr lang="cs-CZ" i="1" dirty="0" smtClean="0"/>
              <a:t>jsou</a:t>
            </a:r>
            <a:r>
              <a:rPr lang="cs-CZ" dirty="0" smtClean="0"/>
              <a:t> ti potulní lidí, pověz mi, ti ještě </a:t>
            </a:r>
          </a:p>
          <a:p>
            <a:r>
              <a:rPr lang="cs-CZ" dirty="0" smtClean="0"/>
              <a:t>těkavější než my, </a:t>
            </a:r>
            <a:r>
              <a:rPr lang="cs-CZ" i="1" dirty="0" smtClean="0"/>
              <a:t>komu, komu </a:t>
            </a:r>
            <a:r>
              <a:rPr lang="cs-CZ" dirty="0" smtClean="0"/>
              <a:t>k libosti</a:t>
            </a:r>
          </a:p>
          <a:p>
            <a:r>
              <a:rPr lang="cs-CZ" dirty="0" smtClean="0"/>
              <a:t>je od malička pilně</a:t>
            </a:r>
          </a:p>
          <a:p>
            <a:r>
              <a:rPr lang="cs-CZ" dirty="0" smtClean="0"/>
              <a:t>ždíme neuspokojitelná vůle? Ždíme,</a:t>
            </a:r>
          </a:p>
          <a:p>
            <a:r>
              <a:rPr lang="cs-CZ" dirty="0" smtClean="0"/>
              <a:t>ohýbá, kmitá, </a:t>
            </a:r>
            <a:r>
              <a:rPr lang="cs-CZ" dirty="0" err="1" smtClean="0"/>
              <a:t>splítá</a:t>
            </a:r>
            <a:r>
              <a:rPr lang="cs-CZ" dirty="0" smtClean="0"/>
              <a:t>, </a:t>
            </a:r>
          </a:p>
          <a:p>
            <a:r>
              <a:rPr lang="cs-CZ" dirty="0" smtClean="0"/>
              <a:t>metá a chytá zpět; jako by hladkým,</a:t>
            </a:r>
          </a:p>
          <a:p>
            <a:r>
              <a:rPr lang="cs-CZ" dirty="0" smtClean="0"/>
              <a:t>naolejovaným vzduchem sklouzali</a:t>
            </a:r>
          </a:p>
          <a:p>
            <a:r>
              <a:rPr lang="cs-CZ" dirty="0" smtClean="0"/>
              <a:t>po tom prošlapaném starém koberci, </a:t>
            </a:r>
          </a:p>
          <a:p>
            <a:r>
              <a:rPr lang="cs-CZ" dirty="0" smtClean="0"/>
              <a:t>vetchém od jejich věčných skoků, chátrajícím </a:t>
            </a:r>
          </a:p>
          <a:p>
            <a:r>
              <a:rPr lang="cs-CZ" dirty="0" smtClean="0"/>
              <a:t>koberci v kosmu… 									</a:t>
            </a:r>
            <a:r>
              <a:rPr lang="cs-CZ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(překlad: Milan Suchomel, 2017)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28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Kořeny v Řecku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80039" cy="4195481"/>
          </a:xfrm>
        </p:spPr>
        <p:txBody>
          <a:bodyPr/>
          <a:lstStyle/>
          <a:p>
            <a:r>
              <a:rPr lang="cs-CZ" dirty="0" err="1"/>
              <a:t>Eurípidés</a:t>
            </a:r>
            <a:r>
              <a:rPr lang="cs-CZ" dirty="0"/>
              <a:t> (-5. století), „Ifigenie na </a:t>
            </a:r>
            <a:r>
              <a:rPr lang="cs-CZ" dirty="0" err="1"/>
              <a:t>Tauridě</a:t>
            </a:r>
            <a:r>
              <a:rPr lang="cs-CZ" dirty="0"/>
              <a:t>“: </a:t>
            </a:r>
            <a:r>
              <a:rPr lang="cs-CZ" dirty="0" smtClean="0"/>
              <a:t>„</a:t>
            </a:r>
            <a:r>
              <a:rPr lang="cs-CZ" dirty="0"/>
              <a:t>barbarský nářek asijských melodií</a:t>
            </a:r>
            <a:r>
              <a:rPr lang="cs-CZ" dirty="0" smtClean="0"/>
              <a:t>“</a:t>
            </a:r>
          </a:p>
          <a:p>
            <a:endParaRPr lang="cs-CZ" dirty="0"/>
          </a:p>
          <a:p>
            <a:r>
              <a:rPr lang="cs-CZ" dirty="0" smtClean="0"/>
              <a:t>aulos </a:t>
            </a:r>
          </a:p>
          <a:p>
            <a:endParaRPr lang="cs-CZ" dirty="0"/>
          </a:p>
          <a:p>
            <a:r>
              <a:rPr lang="cs-CZ" dirty="0" smtClean="0"/>
              <a:t>elegické distichon („dvojverší“) = hexametr + pentametr </a:t>
            </a:r>
          </a:p>
          <a:p>
            <a:endParaRPr lang="cs-CZ" dirty="0"/>
          </a:p>
          <a:p>
            <a:r>
              <a:rPr lang="cs-CZ" dirty="0" err="1"/>
              <a:t>Tyrtaios</a:t>
            </a:r>
            <a:r>
              <a:rPr lang="cs-CZ" dirty="0"/>
              <a:t> (7. stol.), Solón (přelom 7. a 6</a:t>
            </a:r>
            <a:r>
              <a:rPr lang="cs-CZ" dirty="0" smtClean="0"/>
              <a:t>.), </a:t>
            </a:r>
            <a:r>
              <a:rPr lang="cs-CZ" dirty="0" err="1"/>
              <a:t>Theognis</a:t>
            </a:r>
            <a:r>
              <a:rPr lang="cs-CZ" dirty="0"/>
              <a:t> z </a:t>
            </a:r>
            <a:r>
              <a:rPr lang="cs-CZ" dirty="0" err="1"/>
              <a:t>Megar</a:t>
            </a:r>
            <a:r>
              <a:rPr lang="cs-CZ" dirty="0"/>
              <a:t> (6. století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helénismus: </a:t>
            </a:r>
            <a:r>
              <a:rPr lang="cs-CZ" dirty="0" err="1" smtClean="0"/>
              <a:t>Kallimachos</a:t>
            </a:r>
            <a:r>
              <a:rPr lang="cs-CZ" dirty="0" smtClean="0"/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65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Řím: </a:t>
            </a:r>
            <a:r>
              <a:rPr lang="cs-CZ" dirty="0" err="1" smtClean="0"/>
              <a:t>augustovská</a:t>
            </a:r>
            <a:r>
              <a:rPr lang="cs-CZ" dirty="0" smtClean="0"/>
              <a:t> milostná elegie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80039" cy="419548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římští elegikové:</a:t>
            </a:r>
          </a:p>
          <a:p>
            <a:pPr lvl="1"/>
            <a:r>
              <a:rPr lang="cs-CZ" sz="2000" dirty="0" err="1"/>
              <a:t>Cornelius</a:t>
            </a:r>
            <a:r>
              <a:rPr lang="cs-CZ" sz="2000" dirty="0"/>
              <a:t> </a:t>
            </a:r>
            <a:r>
              <a:rPr lang="cs-CZ" sz="2000" dirty="0" err="1"/>
              <a:t>Gallus</a:t>
            </a:r>
            <a:r>
              <a:rPr lang="cs-CZ" sz="2000" dirty="0"/>
              <a:t> </a:t>
            </a:r>
          </a:p>
          <a:p>
            <a:pPr lvl="1"/>
            <a:r>
              <a:rPr lang="cs-CZ" sz="2000" dirty="0" err="1" smtClean="0"/>
              <a:t>Aulus</a:t>
            </a:r>
            <a:r>
              <a:rPr lang="cs-CZ" sz="2000" dirty="0" smtClean="0"/>
              <a:t> </a:t>
            </a:r>
            <a:r>
              <a:rPr lang="cs-CZ" sz="2000" b="1" dirty="0" err="1" smtClean="0"/>
              <a:t>Tibullus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i="1" dirty="0"/>
              <a:t>Corpus </a:t>
            </a:r>
            <a:r>
              <a:rPr lang="cs-CZ" sz="2000" i="1" dirty="0" err="1"/>
              <a:t>Tibullianum</a:t>
            </a:r>
            <a:r>
              <a:rPr lang="cs-CZ" sz="2000" dirty="0"/>
              <a:t>: </a:t>
            </a:r>
            <a:r>
              <a:rPr lang="cs-CZ" sz="2000" dirty="0" err="1"/>
              <a:t>Sulpicia</a:t>
            </a:r>
            <a:r>
              <a:rPr lang="cs-CZ" sz="2000" dirty="0"/>
              <a:t>, </a:t>
            </a:r>
            <a:r>
              <a:rPr lang="cs-CZ" sz="2000" dirty="0" err="1"/>
              <a:t>Lygdamus</a:t>
            </a:r>
            <a:endParaRPr lang="cs-CZ" sz="2000" dirty="0"/>
          </a:p>
          <a:p>
            <a:pPr lvl="1"/>
            <a:r>
              <a:rPr lang="cs-CZ" sz="2000" dirty="0" err="1" smtClean="0"/>
              <a:t>Sextus</a:t>
            </a:r>
            <a:r>
              <a:rPr lang="cs-CZ" sz="2000" dirty="0" smtClean="0"/>
              <a:t> </a:t>
            </a:r>
            <a:r>
              <a:rPr lang="cs-CZ" sz="2000" b="1" dirty="0" err="1" smtClean="0"/>
              <a:t>Propertius</a:t>
            </a:r>
            <a:endParaRPr lang="cs-CZ" sz="2000" b="1" dirty="0"/>
          </a:p>
          <a:p>
            <a:pPr lvl="1"/>
            <a:r>
              <a:rPr lang="cs-CZ" sz="2000" dirty="0" smtClean="0"/>
              <a:t>Publius </a:t>
            </a:r>
            <a:r>
              <a:rPr lang="cs-CZ" sz="2000" b="1" dirty="0" smtClean="0"/>
              <a:t>Ovidius</a:t>
            </a:r>
            <a:r>
              <a:rPr lang="cs-CZ" sz="2000" dirty="0" smtClean="0"/>
              <a:t> </a:t>
            </a:r>
            <a:r>
              <a:rPr lang="cs-CZ" sz="2000" dirty="0" err="1" smtClean="0"/>
              <a:t>Naso</a:t>
            </a:r>
            <a:r>
              <a:rPr lang="cs-CZ" sz="2000" dirty="0" smtClean="0"/>
              <a:t> </a:t>
            </a:r>
            <a:endParaRPr lang="cs-CZ" sz="2000" dirty="0"/>
          </a:p>
          <a:p>
            <a:endParaRPr lang="cs-CZ" dirty="0" smtClean="0"/>
          </a:p>
          <a:p>
            <a:r>
              <a:rPr lang="cs-CZ" dirty="0" smtClean="0"/>
              <a:t>témata milostné elegie: </a:t>
            </a:r>
          </a:p>
          <a:p>
            <a:pPr lvl="1"/>
            <a:r>
              <a:rPr lang="cs-CZ" sz="2000" i="1" dirty="0" err="1" smtClean="0"/>
              <a:t>foedus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aeternum</a:t>
            </a:r>
            <a:r>
              <a:rPr lang="cs-CZ" sz="2000" i="1" dirty="0" smtClean="0"/>
              <a:t> </a:t>
            </a:r>
            <a:r>
              <a:rPr lang="cs-CZ" sz="2000" dirty="0" smtClean="0"/>
              <a:t>(věčný závazek) </a:t>
            </a:r>
            <a:endParaRPr lang="cs-CZ" sz="2000" i="1" dirty="0" smtClean="0"/>
          </a:p>
          <a:p>
            <a:pPr lvl="1"/>
            <a:r>
              <a:rPr lang="cs-CZ" sz="2000" i="1" dirty="0" err="1" smtClean="0"/>
              <a:t>militia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amoris</a:t>
            </a:r>
            <a:r>
              <a:rPr lang="cs-CZ" sz="2000" dirty="0" smtClean="0"/>
              <a:t> (milostný boj)</a:t>
            </a:r>
          </a:p>
          <a:p>
            <a:pPr lvl="1"/>
            <a:r>
              <a:rPr lang="cs-CZ" sz="2000" i="1" dirty="0" err="1" smtClean="0"/>
              <a:t>servitium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amoris</a:t>
            </a:r>
            <a:r>
              <a:rPr lang="cs-CZ" sz="2000" dirty="0" smtClean="0"/>
              <a:t> (otrocká služba lásce) </a:t>
            </a:r>
            <a:endParaRPr lang="cs-CZ" sz="2000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84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Elegie u Ovidia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80039" cy="4195481"/>
          </a:xfrm>
        </p:spPr>
        <p:txBody>
          <a:bodyPr>
            <a:normAutofit/>
          </a:bodyPr>
          <a:lstStyle/>
          <a:p>
            <a:r>
              <a:rPr lang="cs-CZ" i="1" dirty="0" err="1" smtClean="0"/>
              <a:t>Amores</a:t>
            </a:r>
            <a:r>
              <a:rPr lang="cs-CZ" dirty="0" smtClean="0"/>
              <a:t> (Lásky)</a:t>
            </a:r>
          </a:p>
          <a:p>
            <a:endParaRPr lang="cs-CZ" dirty="0" smtClean="0"/>
          </a:p>
          <a:p>
            <a:r>
              <a:rPr lang="cs-CZ" i="1" dirty="0" err="1" smtClean="0"/>
              <a:t>Heroides</a:t>
            </a:r>
            <a:r>
              <a:rPr lang="cs-CZ" dirty="0" smtClean="0"/>
              <a:t> (Dopisy heroin / hrdinek ):</a:t>
            </a:r>
          </a:p>
          <a:p>
            <a:pPr lvl="1"/>
            <a:r>
              <a:rPr lang="cs-CZ" sz="2000" dirty="0" err="1" smtClean="0"/>
              <a:t>Pénelopé</a:t>
            </a:r>
            <a:r>
              <a:rPr lang="cs-CZ" sz="2000" dirty="0" smtClean="0"/>
              <a:t> Odysseovi,  </a:t>
            </a:r>
            <a:r>
              <a:rPr lang="cs-CZ" sz="2000" dirty="0" err="1" smtClean="0"/>
              <a:t>Bríseis</a:t>
            </a:r>
            <a:r>
              <a:rPr lang="cs-CZ" sz="2000" dirty="0" smtClean="0"/>
              <a:t> Achilleovi, </a:t>
            </a:r>
            <a:r>
              <a:rPr lang="cs-CZ" sz="2000" dirty="0" err="1" smtClean="0"/>
              <a:t>Faidra</a:t>
            </a:r>
            <a:r>
              <a:rPr lang="cs-CZ" sz="2000" dirty="0" smtClean="0"/>
              <a:t> </a:t>
            </a:r>
            <a:r>
              <a:rPr lang="cs-CZ" sz="2000" dirty="0" err="1" smtClean="0"/>
              <a:t>Hippolytovi</a:t>
            </a:r>
            <a:r>
              <a:rPr lang="cs-CZ" sz="2000" dirty="0" smtClean="0"/>
              <a:t>, Médeia </a:t>
            </a:r>
            <a:r>
              <a:rPr lang="cs-CZ" sz="2000" dirty="0" err="1" smtClean="0"/>
              <a:t>Iásónovi</a:t>
            </a:r>
            <a:r>
              <a:rPr lang="cs-CZ" sz="2000" dirty="0" smtClean="0"/>
              <a:t>, </a:t>
            </a:r>
            <a:r>
              <a:rPr lang="cs-CZ" sz="2000" dirty="0" err="1" smtClean="0"/>
              <a:t>Dido</a:t>
            </a:r>
            <a:r>
              <a:rPr lang="cs-CZ" sz="2000" dirty="0" smtClean="0"/>
              <a:t> Aeneovi, Sapfó </a:t>
            </a:r>
            <a:r>
              <a:rPr lang="cs-CZ" sz="2000" dirty="0" err="1"/>
              <a:t>Faónovi</a:t>
            </a:r>
            <a:r>
              <a:rPr lang="cs-CZ" sz="2000" dirty="0"/>
              <a:t> </a:t>
            </a:r>
            <a:r>
              <a:rPr lang="cs-CZ" sz="2000" dirty="0" smtClean="0"/>
              <a:t>… </a:t>
            </a:r>
            <a:endParaRPr lang="cs-CZ" sz="2000" dirty="0"/>
          </a:p>
          <a:p>
            <a:pPr lvl="1"/>
            <a:r>
              <a:rPr lang="cs-CZ" sz="2000" dirty="0" smtClean="0"/>
              <a:t>Paris a Helena … </a:t>
            </a:r>
            <a:endParaRPr lang="cs-CZ" sz="2000" dirty="0"/>
          </a:p>
          <a:p>
            <a:endParaRPr lang="cs-CZ" dirty="0" smtClean="0"/>
          </a:p>
          <a:p>
            <a:r>
              <a:rPr lang="cs-CZ" dirty="0" smtClean="0"/>
              <a:t>exilová poezie: </a:t>
            </a:r>
          </a:p>
          <a:p>
            <a:pPr lvl="1"/>
            <a:r>
              <a:rPr lang="cs-CZ" sz="2000" i="1" dirty="0" err="1" smtClean="0"/>
              <a:t>Tristia</a:t>
            </a:r>
            <a:r>
              <a:rPr lang="cs-CZ" sz="2000" dirty="0" smtClean="0"/>
              <a:t> (Žalozpěvy)</a:t>
            </a:r>
          </a:p>
          <a:p>
            <a:pPr lvl="1"/>
            <a:r>
              <a:rPr lang="cs-CZ" sz="2000" i="1" dirty="0" err="1" smtClean="0"/>
              <a:t>Epistulae</a:t>
            </a:r>
            <a:r>
              <a:rPr lang="cs-CZ" sz="2000" i="1" dirty="0" smtClean="0"/>
              <a:t> ex </a:t>
            </a:r>
            <a:r>
              <a:rPr lang="cs-CZ" sz="2000" i="1" dirty="0" err="1" smtClean="0"/>
              <a:t>Ponto</a:t>
            </a:r>
            <a:r>
              <a:rPr lang="cs-CZ" sz="2000" dirty="0" smtClean="0"/>
              <a:t> (Dopisy z Pontu / od Černého moře) </a:t>
            </a:r>
          </a:p>
        </p:txBody>
      </p:sp>
    </p:spTree>
    <p:extLst>
      <p:ext uri="{BB962C8B-B14F-4D97-AF65-F5344CB8AC3E}">
        <p14:creationId xmlns:p14="http://schemas.microsoft.com/office/powerpoint/2010/main" val="103618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Dialog s adresátem: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Tyrolské elegie 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Sviť, měsíčku, polehoučku</a:t>
            </a:r>
          </a:p>
          <a:p>
            <a:r>
              <a:rPr lang="cs-CZ" dirty="0" smtClean="0"/>
              <a:t>skrz ten černý mrak, </a:t>
            </a:r>
          </a:p>
          <a:p>
            <a:r>
              <a:rPr lang="cs-CZ" dirty="0" smtClean="0"/>
              <a:t>jakpak se ti Brixen líbí? –</a:t>
            </a:r>
          </a:p>
          <a:p>
            <a:r>
              <a:rPr lang="cs-CZ" dirty="0" smtClean="0"/>
              <a:t>Neškareď se tak! </a:t>
            </a:r>
          </a:p>
          <a:p>
            <a:endParaRPr lang="cs-CZ" dirty="0"/>
          </a:p>
          <a:p>
            <a:r>
              <a:rPr lang="cs-CZ" dirty="0" smtClean="0"/>
              <a:t>Nepospíchej, pozastav se, </a:t>
            </a:r>
          </a:p>
          <a:p>
            <a:r>
              <a:rPr lang="cs-CZ" dirty="0" smtClean="0"/>
              <a:t>nechoď ještě </a:t>
            </a:r>
            <a:r>
              <a:rPr lang="cs-CZ" dirty="0" err="1" smtClean="0"/>
              <a:t>spat</a:t>
            </a:r>
            <a:r>
              <a:rPr lang="cs-CZ" dirty="0" smtClean="0"/>
              <a:t>, </a:t>
            </a:r>
          </a:p>
          <a:p>
            <a:r>
              <a:rPr lang="cs-CZ" dirty="0" smtClean="0"/>
              <a:t>abych s tebou jen chvilinku mohl</a:t>
            </a:r>
          </a:p>
          <a:p>
            <a:r>
              <a:rPr lang="cs-CZ" dirty="0" err="1" smtClean="0"/>
              <a:t>diškutýrovat</a:t>
            </a:r>
            <a:r>
              <a:rPr lang="cs-CZ" dirty="0" smtClean="0"/>
              <a:t>.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i="1" dirty="0" err="1" smtClean="0"/>
              <a:t>Tristia</a:t>
            </a:r>
            <a:r>
              <a:rPr lang="cs-CZ" dirty="0" smtClean="0"/>
              <a:t> 1, 11 (závěr)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654495" y="2514599"/>
            <a:ext cx="6370728" cy="421400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Proto, čtenáři milý, tím více mi odpustit musíš, </a:t>
            </a:r>
          </a:p>
          <a:p>
            <a:r>
              <a:rPr lang="cs-CZ" dirty="0"/>
              <a:t> </a:t>
            </a:r>
            <a:r>
              <a:rPr lang="cs-CZ" dirty="0" smtClean="0"/>
              <a:t>  jsou-li mé verše horší, nežli jsi čekal ty sám!</a:t>
            </a:r>
          </a:p>
          <a:p>
            <a:r>
              <a:rPr lang="cs-CZ" dirty="0" smtClean="0"/>
              <a:t>Doma, v zahradách svých, jsem nepsal dopisy tyto,  </a:t>
            </a:r>
          </a:p>
          <a:p>
            <a:r>
              <a:rPr lang="cs-CZ" dirty="0"/>
              <a:t> </a:t>
            </a:r>
            <a:r>
              <a:rPr lang="cs-CZ" dirty="0" smtClean="0"/>
              <a:t>  také v obvyklém lůžku netráví tělo svůj klid; </a:t>
            </a:r>
          </a:p>
          <a:p>
            <a:r>
              <a:rPr lang="cs-CZ" dirty="0" smtClean="0"/>
              <a:t>nikoli: za zimních dnů mnou zmítá nezkrotné moře,</a:t>
            </a:r>
          </a:p>
          <a:p>
            <a:r>
              <a:rPr lang="cs-CZ" dirty="0"/>
              <a:t> </a:t>
            </a:r>
            <a:r>
              <a:rPr lang="cs-CZ" dirty="0" smtClean="0"/>
              <a:t>  krůpěje modravé vody při psaní smáčejí list.</a:t>
            </a:r>
          </a:p>
          <a:p>
            <a:r>
              <a:rPr lang="cs-CZ" dirty="0" smtClean="0"/>
              <a:t>Hanebně vichřice zuří a také nelibě nese, </a:t>
            </a:r>
          </a:p>
          <a:p>
            <a:r>
              <a:rPr lang="cs-CZ" dirty="0"/>
              <a:t> </a:t>
            </a:r>
            <a:r>
              <a:rPr lang="cs-CZ" dirty="0" smtClean="0"/>
              <a:t>  uprostřed ukrutných hrozeb že jsem se odvážil psát.</a:t>
            </a:r>
          </a:p>
          <a:p>
            <a:r>
              <a:rPr lang="cs-CZ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6292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Trasa cesty do vyhnanství: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Tyrolské elegie VII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Když jsme jeli přes Jihlavu, </a:t>
            </a:r>
          </a:p>
          <a:p>
            <a:r>
              <a:rPr lang="cs-CZ" dirty="0" smtClean="0"/>
              <a:t>měl jsem Špilberk v mysli, </a:t>
            </a:r>
            <a:endParaRPr lang="cs-CZ" dirty="0"/>
          </a:p>
          <a:p>
            <a:r>
              <a:rPr lang="cs-CZ" dirty="0" smtClean="0"/>
              <a:t>za Lincem zas </a:t>
            </a:r>
            <a:r>
              <a:rPr lang="cs-CZ" dirty="0" err="1" smtClean="0"/>
              <a:t>myšlénky</a:t>
            </a:r>
            <a:r>
              <a:rPr lang="cs-CZ" dirty="0" smtClean="0"/>
              <a:t> na </a:t>
            </a:r>
            <a:r>
              <a:rPr lang="cs-CZ" dirty="0" err="1" smtClean="0"/>
              <a:t>Kufstein</a:t>
            </a:r>
            <a:endParaRPr lang="cs-CZ" dirty="0" smtClean="0"/>
          </a:p>
          <a:p>
            <a:r>
              <a:rPr lang="cs-CZ" dirty="0" smtClean="0"/>
              <a:t>z hlavy mi nevyšly. 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Nesmím ale zapomenout</a:t>
            </a:r>
          </a:p>
          <a:p>
            <a:r>
              <a:rPr lang="cs-CZ" dirty="0" smtClean="0"/>
              <a:t>Budějovice …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i="1" dirty="0" err="1" smtClean="0"/>
              <a:t>Tristia</a:t>
            </a:r>
            <a:r>
              <a:rPr lang="cs-CZ" dirty="0" smtClean="0"/>
              <a:t> 1, 10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654495" y="2514599"/>
            <a:ext cx="6370728" cy="421400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Loď mou Minerva plavá mi chrání a chraň ji i dále...</a:t>
            </a:r>
          </a:p>
          <a:p>
            <a:r>
              <a:rPr lang="cs-CZ" dirty="0" smtClean="0"/>
              <a:t>Poprvé tuto svou loď jsem v korintských </a:t>
            </a:r>
            <a:r>
              <a:rPr lang="cs-CZ" dirty="0" err="1" smtClean="0"/>
              <a:t>Kenchrejích</a:t>
            </a:r>
            <a:r>
              <a:rPr lang="cs-CZ" dirty="0" smtClean="0"/>
              <a:t> poznal…</a:t>
            </a:r>
          </a:p>
          <a:p>
            <a:r>
              <a:rPr lang="cs-CZ" dirty="0" smtClean="0"/>
              <a:t>Do vln aiolské Helly když loď mě zanesla moje, </a:t>
            </a:r>
          </a:p>
          <a:p>
            <a:r>
              <a:rPr lang="cs-CZ" dirty="0"/>
              <a:t> </a:t>
            </a:r>
            <a:r>
              <a:rPr lang="cs-CZ" dirty="0" smtClean="0"/>
              <a:t>  když pak úžinou mořskou proplula značný již kus, </a:t>
            </a:r>
          </a:p>
          <a:p>
            <a:r>
              <a:rPr lang="cs-CZ" dirty="0" smtClean="0"/>
              <a:t>potom jsme uhnuli vlevo a z okolí trójského města </a:t>
            </a:r>
          </a:p>
          <a:p>
            <a:r>
              <a:rPr lang="cs-CZ" dirty="0"/>
              <a:t> </a:t>
            </a:r>
            <a:r>
              <a:rPr lang="cs-CZ" dirty="0" smtClean="0"/>
              <a:t>  vpluli jsme, </a:t>
            </a:r>
            <a:r>
              <a:rPr lang="cs-CZ" dirty="0" err="1" smtClean="0"/>
              <a:t>imberská</a:t>
            </a:r>
            <a:r>
              <a:rPr lang="cs-CZ" dirty="0" smtClean="0"/>
              <a:t> země, na lodi v přístavy tvé. </a:t>
            </a:r>
          </a:p>
          <a:p>
            <a:r>
              <a:rPr lang="cs-CZ" dirty="0" smtClean="0"/>
              <a:t>Nato pak při mírném větru jsme dopluli k </a:t>
            </a:r>
            <a:r>
              <a:rPr lang="cs-CZ" dirty="0" err="1" smtClean="0"/>
              <a:t>zeryntským</a:t>
            </a:r>
            <a:r>
              <a:rPr lang="cs-CZ" dirty="0" smtClean="0"/>
              <a:t> břehům, </a:t>
            </a:r>
          </a:p>
          <a:p>
            <a:r>
              <a:rPr lang="cs-CZ" dirty="0"/>
              <a:t> </a:t>
            </a:r>
            <a:r>
              <a:rPr lang="cs-CZ" dirty="0" smtClean="0"/>
              <a:t>  načež thráckého Samu dotkla se znavená loď … </a:t>
            </a:r>
          </a:p>
        </p:txBody>
      </p:sp>
    </p:spTree>
    <p:extLst>
      <p:ext uri="{BB962C8B-B14F-4D97-AF65-F5344CB8AC3E}">
        <p14:creationId xmlns:p14="http://schemas.microsoft.com/office/powerpoint/2010/main" val="220731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Ráno, spěch: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Tyrolské elegie II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421400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Dvě hodiny po půlnoci – </a:t>
            </a:r>
          </a:p>
          <a:p>
            <a:r>
              <a:rPr lang="cs-CZ" dirty="0"/>
              <a:t> </a:t>
            </a:r>
            <a:r>
              <a:rPr lang="cs-CZ" dirty="0" smtClean="0"/>
              <a:t>  když na třetí šlo, </a:t>
            </a:r>
          </a:p>
          <a:p>
            <a:r>
              <a:rPr lang="cs-CZ" dirty="0" smtClean="0"/>
              <a:t>tu mi dával </a:t>
            </a:r>
            <a:r>
              <a:rPr lang="cs-CZ" dirty="0" err="1" smtClean="0"/>
              <a:t>žandarm</a:t>
            </a:r>
            <a:r>
              <a:rPr lang="cs-CZ" dirty="0" smtClean="0"/>
              <a:t> u postele </a:t>
            </a:r>
          </a:p>
          <a:p>
            <a:r>
              <a:rPr lang="cs-CZ" dirty="0"/>
              <a:t> </a:t>
            </a:r>
            <a:r>
              <a:rPr lang="cs-CZ" dirty="0" smtClean="0"/>
              <a:t>  šťastné </a:t>
            </a:r>
            <a:r>
              <a:rPr lang="cs-CZ" dirty="0" err="1" smtClean="0"/>
              <a:t>dobrýtro</a:t>
            </a:r>
            <a:r>
              <a:rPr lang="cs-CZ" dirty="0" smtClean="0"/>
              <a:t>. 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Já jsem i na lačný život</a:t>
            </a:r>
          </a:p>
          <a:p>
            <a:r>
              <a:rPr lang="cs-CZ" dirty="0" smtClean="0"/>
              <a:t>vždycky zdvořilý:</a:t>
            </a:r>
          </a:p>
          <a:p>
            <a:r>
              <a:rPr lang="cs-CZ" dirty="0" smtClean="0"/>
              <a:t>„Odpusť, slavná císařská komise, </a:t>
            </a:r>
          </a:p>
          <a:p>
            <a:r>
              <a:rPr lang="cs-CZ" dirty="0" smtClean="0"/>
              <a:t>že jsem v košili!“ </a:t>
            </a:r>
          </a:p>
          <a:p>
            <a:endParaRPr lang="cs-CZ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i="1" dirty="0" err="1" smtClean="0"/>
              <a:t>Tristia</a:t>
            </a:r>
            <a:r>
              <a:rPr lang="cs-CZ" dirty="0" smtClean="0"/>
              <a:t> 1, 3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99652" y="2514599"/>
            <a:ext cx="6692348" cy="421400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Již se blížilo ráno, kdy Caesar mi rozkazem určil, </a:t>
            </a:r>
          </a:p>
          <a:p>
            <a:r>
              <a:rPr lang="cs-CZ" dirty="0"/>
              <a:t> </a:t>
            </a:r>
            <a:r>
              <a:rPr lang="cs-CZ" dirty="0" smtClean="0"/>
              <a:t>  abych italské země opustil nejzazší kraj. </a:t>
            </a:r>
          </a:p>
          <a:p>
            <a:r>
              <a:rPr lang="cs-CZ" dirty="0" smtClean="0"/>
              <a:t>Neměl jsem dostatek času ni chuti k přípravě vhodné,</a:t>
            </a:r>
          </a:p>
          <a:p>
            <a:r>
              <a:rPr lang="cs-CZ" dirty="0"/>
              <a:t> </a:t>
            </a:r>
            <a:r>
              <a:rPr lang="cs-CZ" dirty="0" smtClean="0"/>
              <a:t>  neboť na dlouhou dobu otupěl zcela můj duch: </a:t>
            </a:r>
          </a:p>
          <a:p>
            <a:r>
              <a:rPr lang="cs-CZ" dirty="0" smtClean="0"/>
              <a:t>o své sluhy jsem nedbal a nemyslel na volbu druhů,</a:t>
            </a:r>
          </a:p>
          <a:p>
            <a:r>
              <a:rPr lang="cs-CZ" dirty="0"/>
              <a:t> </a:t>
            </a:r>
            <a:r>
              <a:rPr lang="cs-CZ" dirty="0" smtClean="0"/>
              <a:t>  na věci potřebné k cestě, také ne na vhodný šat. </a:t>
            </a:r>
          </a:p>
        </p:txBody>
      </p:sp>
    </p:spTree>
    <p:extLst>
      <p:ext uri="{BB962C8B-B14F-4D97-AF65-F5344CB8AC3E}">
        <p14:creationId xmlns:p14="http://schemas.microsoft.com/office/powerpoint/2010/main" val="532463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Dopis jako zástupce: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Tyrolské elegie IX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421400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Přijeli jsme do Brixenu</a:t>
            </a:r>
          </a:p>
          <a:p>
            <a:r>
              <a:rPr lang="cs-CZ" dirty="0" smtClean="0"/>
              <a:t>bez vší </a:t>
            </a:r>
            <a:r>
              <a:rPr lang="cs-CZ" dirty="0" err="1" smtClean="0"/>
              <a:t>turbací</a:t>
            </a:r>
            <a:r>
              <a:rPr lang="cs-CZ" dirty="0" smtClean="0"/>
              <a:t>, </a:t>
            </a:r>
          </a:p>
          <a:p>
            <a:r>
              <a:rPr lang="cs-CZ" dirty="0" smtClean="0"/>
              <a:t>krajská vláda dala </a:t>
            </a:r>
            <a:r>
              <a:rPr lang="cs-CZ" dirty="0" err="1" smtClean="0"/>
              <a:t>Dederovi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a mne kvitanci.</a:t>
            </a:r>
          </a:p>
          <a:p>
            <a:endParaRPr lang="cs-CZ" dirty="0"/>
          </a:p>
          <a:p>
            <a:r>
              <a:rPr lang="cs-CZ" dirty="0" smtClean="0"/>
              <a:t>Místo mne ten kus papíru</a:t>
            </a:r>
          </a:p>
          <a:p>
            <a:r>
              <a:rPr lang="cs-CZ" dirty="0" smtClean="0"/>
              <a:t>vrátili do Čech, </a:t>
            </a:r>
          </a:p>
          <a:p>
            <a:r>
              <a:rPr lang="cs-CZ" dirty="0" smtClean="0"/>
              <a:t>mne zde černý, </a:t>
            </a:r>
            <a:r>
              <a:rPr lang="cs-CZ" dirty="0" err="1" smtClean="0"/>
              <a:t>dvojhlavatý</a:t>
            </a:r>
            <a:r>
              <a:rPr lang="cs-CZ" dirty="0" smtClean="0"/>
              <a:t> orel</a:t>
            </a:r>
          </a:p>
          <a:p>
            <a:r>
              <a:rPr lang="cs-CZ" dirty="0" smtClean="0"/>
              <a:t>drží v klepetech. …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i="1" dirty="0" err="1" smtClean="0"/>
              <a:t>Tristia</a:t>
            </a:r>
            <a:r>
              <a:rPr lang="cs-CZ" dirty="0" smtClean="0"/>
              <a:t> 1, 1 (začátek)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99652" y="2514599"/>
            <a:ext cx="6692348" cy="421400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Beze mne do Říma půjdeš, má knížko – a já Ti to přeju;</a:t>
            </a:r>
          </a:p>
          <a:p>
            <a:r>
              <a:rPr lang="cs-CZ" dirty="0"/>
              <a:t> </a:t>
            </a:r>
            <a:r>
              <a:rPr lang="cs-CZ" dirty="0" smtClean="0"/>
              <a:t>  žel, že také tvůj pán s tebou tam nemůže jít!</a:t>
            </a:r>
          </a:p>
          <a:p>
            <a:r>
              <a:rPr lang="cs-CZ" dirty="0" smtClean="0"/>
              <a:t>Jdi, leč neupravena, jak vyhnance dílu se sluší, </a:t>
            </a:r>
          </a:p>
          <a:p>
            <a:r>
              <a:rPr lang="cs-CZ" dirty="0"/>
              <a:t> </a:t>
            </a:r>
            <a:r>
              <a:rPr lang="cs-CZ" dirty="0" smtClean="0"/>
              <a:t>  podrž, nešťastná knížko, známky těch truchlivých dnů!</a:t>
            </a:r>
          </a:p>
        </p:txBody>
      </p:sp>
    </p:spTree>
    <p:extLst>
      <p:ext uri="{BB962C8B-B14F-4D97-AF65-F5344CB8AC3E}">
        <p14:creationId xmlns:p14="http://schemas.microsoft.com/office/powerpoint/2010/main" val="315833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Loučení: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Tyrolské elegie III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10884" y="2514600"/>
            <a:ext cx="4688768" cy="421400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Matka, žena, sestra, dcerka,</a:t>
            </a:r>
          </a:p>
          <a:p>
            <a:r>
              <a:rPr lang="cs-CZ" dirty="0" smtClean="0"/>
              <a:t>malá Zdenčinka, </a:t>
            </a:r>
          </a:p>
          <a:p>
            <a:r>
              <a:rPr lang="cs-CZ" dirty="0" smtClean="0"/>
              <a:t>stály okolo mě v tichém pláči:</a:t>
            </a:r>
          </a:p>
          <a:p>
            <a:r>
              <a:rPr lang="cs-CZ" dirty="0" smtClean="0"/>
              <a:t>hořká chvilinka!</a:t>
            </a:r>
          </a:p>
          <a:p>
            <a:endParaRPr lang="cs-CZ" dirty="0"/>
          </a:p>
          <a:p>
            <a:r>
              <a:rPr lang="cs-CZ" dirty="0" smtClean="0"/>
              <a:t>Já jsem sice starý kozák, </a:t>
            </a:r>
          </a:p>
          <a:p>
            <a:r>
              <a:rPr lang="cs-CZ" dirty="0" smtClean="0"/>
              <a:t>v půtkách tužený: </a:t>
            </a:r>
          </a:p>
          <a:p>
            <a:r>
              <a:rPr lang="cs-CZ" dirty="0" smtClean="0"/>
              <a:t>tenkrát jsem měl trochu těsná prsa</a:t>
            </a:r>
          </a:p>
          <a:p>
            <a:r>
              <a:rPr lang="cs-CZ" dirty="0" smtClean="0"/>
              <a:t>a zrak zkalený.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i="1" dirty="0" err="1" smtClean="0"/>
              <a:t>Tristia</a:t>
            </a:r>
            <a:r>
              <a:rPr lang="cs-CZ" dirty="0" smtClean="0"/>
              <a:t> 1, 3 (začátek)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0355" y="2514599"/>
            <a:ext cx="6981645" cy="421400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Kdykoli přesmutný obraz té noci mi na mysl přijde, </a:t>
            </a:r>
          </a:p>
          <a:p>
            <a:r>
              <a:rPr lang="cs-CZ" dirty="0"/>
              <a:t> </a:t>
            </a:r>
            <a:r>
              <a:rPr lang="cs-CZ" dirty="0" smtClean="0"/>
              <a:t>  kdy jsem poslední chvíle ve Městě prožívat směl,</a:t>
            </a:r>
          </a:p>
          <a:p>
            <a:r>
              <a:rPr lang="cs-CZ" dirty="0" smtClean="0"/>
              <a:t>kdykoli vzpomenu na noc, v níž tolik jsem drahého nechal,</a:t>
            </a:r>
          </a:p>
          <a:p>
            <a:r>
              <a:rPr lang="cs-CZ" dirty="0" smtClean="0"/>
              <a:t>   kanou mi  očí i teď bohaté krůpěje slz.</a:t>
            </a:r>
            <a:r>
              <a:rPr lang="cs-CZ" dirty="0"/>
              <a:t> 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Kamkoli upřel bys zrak, jen nářek a sténání znělo, </a:t>
            </a:r>
          </a:p>
          <a:p>
            <a:r>
              <a:rPr lang="cs-CZ" dirty="0" smtClean="0"/>
              <a:t>   jako by hlučnému pohřbu příbytek podoben byl. </a:t>
            </a:r>
          </a:p>
          <a:p>
            <a:r>
              <a:rPr lang="cs-CZ" dirty="0" smtClean="0"/>
              <a:t>Ženy, i muži, i čeleď, vše truchlilo nad tím mým pohřbem,</a:t>
            </a:r>
          </a:p>
          <a:p>
            <a:r>
              <a:rPr lang="cs-CZ" dirty="0"/>
              <a:t> </a:t>
            </a:r>
            <a:r>
              <a:rPr lang="cs-CZ" dirty="0" smtClean="0"/>
              <a:t>  hojnými slzami v domě skropen byl kdejaký kout. </a:t>
            </a:r>
          </a:p>
          <a:p>
            <a:r>
              <a:rPr lang="cs-CZ" dirty="0" smtClean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6301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558</TotalTime>
  <Words>1260</Words>
  <Application>Microsoft Office PowerPoint</Application>
  <PresentationFormat>Širokoúhlá obrazovka</PresentationFormat>
  <Paragraphs>222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Malé dějiny elegie:  Ovidius mezi Řeky, Havlíčkem a Rilkem </vt:lpstr>
      <vt:lpstr>Kořeny v Řecku</vt:lpstr>
      <vt:lpstr>Řím: augustovská milostná elegie</vt:lpstr>
      <vt:lpstr>Elegie u Ovidia</vt:lpstr>
      <vt:lpstr>Dialog s adresátem: </vt:lpstr>
      <vt:lpstr>Trasa cesty do vyhnanství: </vt:lpstr>
      <vt:lpstr>Ráno, spěch: </vt:lpstr>
      <vt:lpstr>Dopis jako zástupce: </vt:lpstr>
      <vt:lpstr>Loučení:</vt:lpstr>
      <vt:lpstr>Nebezpečná cesta: </vt:lpstr>
      <vt:lpstr>Nebezpečná cesta: </vt:lpstr>
      <vt:lpstr>Nebezpečná cesta: </vt:lpstr>
      <vt:lpstr>Nebezpečná cesta: </vt:lpstr>
      <vt:lpstr>Picasso, Les Saltimbanques (1905) („Provazochodci“)</vt:lpstr>
      <vt:lpstr>Rilke, Elegie z Duina, 5. elegie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Malé dějiny elegie:  Ovidius mezi Řeky, Havlíčkem a Rilkem</dc:title>
  <dc:creator>Martin Bazil</dc:creator>
  <cp:lastModifiedBy>Martin Bazil</cp:lastModifiedBy>
  <cp:revision>15</cp:revision>
  <dcterms:created xsi:type="dcterms:W3CDTF">2017-11-23T01:47:11Z</dcterms:created>
  <dcterms:modified xsi:type="dcterms:W3CDTF">2017-11-23T11:05:40Z</dcterms:modified>
</cp:coreProperties>
</file>